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430" r:id="rId2"/>
    <p:sldId id="527" r:id="rId3"/>
    <p:sldId id="257" r:id="rId4"/>
    <p:sldId id="510" r:id="rId5"/>
    <p:sldId id="528" r:id="rId6"/>
    <p:sldId id="529" r:id="rId7"/>
    <p:sldId id="339" r:id="rId8"/>
    <p:sldId id="525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  <p:sldId id="520" r:id="rId18"/>
    <p:sldId id="521" r:id="rId19"/>
    <p:sldId id="522" r:id="rId20"/>
    <p:sldId id="523" r:id="rId21"/>
    <p:sldId id="52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75"/>
    <a:srgbClr val="FFFF66"/>
    <a:srgbClr val="99FF99"/>
    <a:srgbClr val="D34DB0"/>
    <a:srgbClr val="C546DA"/>
    <a:srgbClr val="4339C7"/>
    <a:srgbClr val="FFFF00"/>
    <a:srgbClr val="66FF33"/>
    <a:srgbClr val="00518E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 varScale="1">
        <p:scale>
          <a:sx n="89" d="100"/>
          <a:sy n="89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5706"/>
    </p:cViewPr>
  </p:sorterViewPr>
  <p:notesViewPr>
    <p:cSldViewPr>
      <p:cViewPr varScale="1">
        <p:scale>
          <a:sx n="54" d="100"/>
          <a:sy n="54" d="100"/>
        </p:scale>
        <p:origin x="-28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2;&#1085;&#1086;&#1078;&#1080;&#1085;&#1085;&#1110;_&#1090;&#1088;&#1072;&#1085;&#1089;&#1075;&#1077;&#1085;&#1076;&#1077;&#1088;&#1085;&#1110;%20&#1089;&#1087;&#1110;&#1083;&#1100;&#1085;&#1086;&#1090;&#108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2;&#1085;&#1086;&#1078;&#1080;&#1085;&#1085;&#1110;_&#1090;&#1088;&#1072;&#1085;&#1089;&#1075;&#1077;&#1085;&#1076;&#1077;&#1088;&#1085;&#1110;%20&#1089;&#1087;&#1110;&#1083;&#1100;&#1085;&#1086;&#1090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I:\Sociomodus\Sociomodus_2024\Network\SPSS\&#1058;&#1088;&#1072;&#1085;&#1089;&#1075;&#1077;&#1085;&#1076;&#1077;&#1088;&#1080;\&#1054;&#1076;&#1085;&#1086;&#1074;&#1080;&#1084;&#1110;&#1088;&#1085;&#1110;_&#1058;&#1057;_&#1075;&#1088;&#1072;&#1092;&#1110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Графіки!$B$25:$B$27</c:f>
              <c:strCache>
                <c:ptCount val="3"/>
                <c:pt idx="0">
                  <c:v>Військовозобов’язаний_а, і маєте відстрочку / бронювання</c:v>
                </c:pt>
                <c:pt idx="1">
                  <c:v>Військовозобов’язаний_а, але не маєте відстрочку / бронювання</c:v>
                </c:pt>
                <c:pt idx="2">
                  <c:v>Звільнений_а / виключений_а  з військового обліку</c:v>
                </c:pt>
              </c:strCache>
            </c:strRef>
          </c:cat>
          <c:val>
            <c:numRef>
              <c:f>Графіки!$D$25:$D$27</c:f>
              <c:numCache>
                <c:formatCode>###0.0</c:formatCode>
                <c:ptCount val="3"/>
                <c:pt idx="0">
                  <c:v>18.75</c:v>
                </c:pt>
                <c:pt idx="1">
                  <c:v>21.875</c:v>
                </c:pt>
                <c:pt idx="2">
                  <c:v>59.375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82321856"/>
        <c:axId val="-882308800"/>
      </c:barChart>
      <c:catAx>
        <c:axId val="-882321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882308800"/>
        <c:crosses val="autoZero"/>
        <c:auto val="1"/>
        <c:lblAlgn val="ctr"/>
        <c:lblOffset val="100"/>
        <c:noMultiLvlLbl val="0"/>
      </c:catAx>
      <c:valAx>
        <c:axId val="-882308800"/>
        <c:scaling>
          <c:orientation val="minMax"/>
        </c:scaling>
        <c:delete val="1"/>
        <c:axPos val="b"/>
        <c:numFmt formatCode="###0.0" sourceLinked="1"/>
        <c:majorTickMark val="out"/>
        <c:minorTickMark val="none"/>
        <c:tickLblPos val="nextTo"/>
        <c:crossAx val="-882321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Графіки!$B$62:$B$65</c:f>
              <c:strCache>
                <c:ptCount val="4"/>
                <c:pt idx="0">
                  <c:v>Трансфобія</c:v>
                </c:pt>
                <c:pt idx="1">
                  <c:v>Невизнання виданих офіційних документів зі зміненою статтю</c:v>
                </c:pt>
                <c:pt idx="2">
                  <c:v>Перевищення повноважень</c:v>
                </c:pt>
                <c:pt idx="3">
                  <c:v>Дискримінація за ознакою гендерної ідентичності</c:v>
                </c:pt>
              </c:strCache>
            </c:strRef>
          </c:cat>
          <c:val>
            <c:numRef>
              <c:f>Графіки!$E$62:$E$65</c:f>
              <c:numCache>
                <c:formatCode>###0.0%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0.125</c:v>
                </c:pt>
                <c:pt idx="3">
                  <c:v>0.125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36329744"/>
        <c:axId val="-936337360"/>
      </c:barChart>
      <c:catAx>
        <c:axId val="-9363297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936337360"/>
        <c:crosses val="autoZero"/>
        <c:auto val="1"/>
        <c:lblAlgn val="ctr"/>
        <c:lblOffset val="100"/>
        <c:noMultiLvlLbl val="0"/>
      </c:catAx>
      <c:valAx>
        <c:axId val="-936337360"/>
        <c:scaling>
          <c:orientation val="minMax"/>
        </c:scaling>
        <c:delete val="1"/>
        <c:axPos val="t"/>
        <c:numFmt formatCode="###0.0%" sourceLinked="1"/>
        <c:majorTickMark val="out"/>
        <c:minorTickMark val="none"/>
        <c:tickLblPos val="nextTo"/>
        <c:crossAx val="-936329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Серед всіх опитаних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Графіки!$B$260:$B$262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проходив ВЛК</c:v>
                </c:pt>
              </c:strCache>
            </c:strRef>
          </c:cat>
          <c:val>
            <c:numRef>
              <c:f>Графіки!$D$260:$D$262</c:f>
              <c:numCache>
                <c:formatCode>###0.0</c:formatCode>
                <c:ptCount val="3"/>
                <c:pt idx="0">
                  <c:v>31.25</c:v>
                </c:pt>
                <c:pt idx="1">
                  <c:v>18.75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36327568"/>
        <c:axId val="-799711952"/>
      </c:barChart>
      <c:catAx>
        <c:axId val="-93632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799711952"/>
        <c:crosses val="autoZero"/>
        <c:auto val="1"/>
        <c:lblAlgn val="ctr"/>
        <c:lblOffset val="100"/>
        <c:noMultiLvlLbl val="0"/>
      </c:catAx>
      <c:valAx>
        <c:axId val="-79971195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936327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Серед тих, хто проходив ВЛК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5763645607429121E-2"/>
          <c:y val="0.11017960115967737"/>
          <c:w val="0.93063995932731192"/>
          <c:h val="0.8079933602547766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Графіки!$B$260:$B$261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Графіки!$E$260:$E$261</c:f>
              <c:numCache>
                <c:formatCode>###0.0</c:formatCode>
                <c:ptCount val="2"/>
                <c:pt idx="0">
                  <c:v>62.5</c:v>
                </c:pt>
                <c:pt idx="1">
                  <c:v>37.5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99711408"/>
        <c:axId val="-799709232"/>
      </c:barChart>
      <c:catAx>
        <c:axId val="-79971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799709232"/>
        <c:crosses val="autoZero"/>
        <c:auto val="1"/>
        <c:lblAlgn val="ctr"/>
        <c:lblOffset val="100"/>
        <c:noMultiLvlLbl val="0"/>
      </c:catAx>
      <c:valAx>
        <c:axId val="-79970923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7997114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Графіки!$B$281:$B$282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Графіки!$D$281:$D$282</c:f>
              <c:numCache>
                <c:formatCode>###0.0</c:formatCode>
                <c:ptCount val="2"/>
                <c:pt idx="0">
                  <c:v>37.5</c:v>
                </c:pt>
                <c:pt idx="1">
                  <c:v>62.5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99715216"/>
        <c:axId val="-799713040"/>
      </c:barChart>
      <c:catAx>
        <c:axId val="-799715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799713040"/>
        <c:crosses val="autoZero"/>
        <c:auto val="1"/>
        <c:lblAlgn val="ctr"/>
        <c:lblOffset val="100"/>
        <c:noMultiLvlLbl val="0"/>
      </c:catAx>
      <c:valAx>
        <c:axId val="-799713040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7997152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Графіки!$B$303:$B$304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Графіки!$D$303:$D$304</c:f>
              <c:numCache>
                <c:formatCode>###0.0</c:formatCode>
                <c:ptCount val="2"/>
                <c:pt idx="0">
                  <c:v>46.875</c:v>
                </c:pt>
                <c:pt idx="1">
                  <c:v>53.125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99709776"/>
        <c:axId val="-799708688"/>
      </c:barChart>
      <c:catAx>
        <c:axId val="-799709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799708688"/>
        <c:crosses val="autoZero"/>
        <c:auto val="1"/>
        <c:lblAlgn val="ctr"/>
        <c:lblOffset val="100"/>
        <c:noMultiLvlLbl val="0"/>
      </c:catAx>
      <c:valAx>
        <c:axId val="-79970868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7997097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02405949256337E-2"/>
          <c:y val="6.0659813356663747E-2"/>
          <c:w val="0.7554989063867017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Графіки!$B$324:$B$325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Графіки!$D$324:$D$325</c:f>
              <c:numCache>
                <c:formatCode>###0.0</c:formatCode>
                <c:ptCount val="2"/>
                <c:pt idx="0">
                  <c:v>34.375</c:v>
                </c:pt>
                <c:pt idx="1">
                  <c:v>65.625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99719024"/>
        <c:axId val="-799708144"/>
      </c:barChart>
      <c:catAx>
        <c:axId val="-799719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799708144"/>
        <c:crosses val="autoZero"/>
        <c:auto val="1"/>
        <c:lblAlgn val="ctr"/>
        <c:lblOffset val="100"/>
        <c:noMultiLvlLbl val="0"/>
      </c:catAx>
      <c:valAx>
        <c:axId val="-799708144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7997190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Графіки!$B$51:$B$55</c:f>
              <c:strCache>
                <c:ptCount val="5"/>
                <c:pt idx="0">
                  <c:v>Повністю здоровий/здорова</c:v>
                </c:pt>
                <c:pt idx="1">
                  <c:v>Здоровий/здорова</c:v>
                </c:pt>
                <c:pt idx="2">
                  <c:v>Певною мірою здоровий/здорова</c:v>
                </c:pt>
                <c:pt idx="3">
                  <c:v>Нездоровий/нездорова</c:v>
                </c:pt>
                <c:pt idx="4">
                  <c:v>Повністю нездоровий/нездорова</c:v>
                </c:pt>
              </c:strCache>
            </c:strRef>
          </c:cat>
          <c:val>
            <c:numRef>
              <c:f>Графіки!$D$51:$D$55</c:f>
              <c:numCache>
                <c:formatCode>###0.0</c:formatCode>
                <c:ptCount val="5"/>
                <c:pt idx="0">
                  <c:v>6.25</c:v>
                </c:pt>
                <c:pt idx="1">
                  <c:v>28.125</c:v>
                </c:pt>
                <c:pt idx="2">
                  <c:v>34.375</c:v>
                </c:pt>
                <c:pt idx="3">
                  <c:v>25</c:v>
                </c:pt>
                <c:pt idx="4">
                  <c:v>6.25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82315328"/>
        <c:axId val="-882311520"/>
      </c:barChart>
      <c:catAx>
        <c:axId val="-8823153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882311520"/>
        <c:crosses val="autoZero"/>
        <c:auto val="1"/>
        <c:lblAlgn val="ctr"/>
        <c:lblOffset val="100"/>
        <c:noMultiLvlLbl val="0"/>
      </c:catAx>
      <c:valAx>
        <c:axId val="-882311520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882315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Графіки!$B$75:$B$79</c:f>
              <c:strCache>
                <c:ptCount val="5"/>
                <c:pt idx="0">
                  <c:v>Значно покращився</c:v>
                </c:pt>
                <c:pt idx="1">
                  <c:v>Незначно покращився</c:v>
                </c:pt>
                <c:pt idx="2">
                  <c:v>Не змінився</c:v>
                </c:pt>
                <c:pt idx="3">
                  <c:v>Незначно погіршився</c:v>
                </c:pt>
                <c:pt idx="4">
                  <c:v>Значно погіршився</c:v>
                </c:pt>
              </c:strCache>
            </c:strRef>
          </c:cat>
          <c:val>
            <c:numRef>
              <c:f>Графіки!$D$75:$D$79</c:f>
              <c:numCache>
                <c:formatCode>###0.0</c:formatCode>
                <c:ptCount val="5"/>
                <c:pt idx="0">
                  <c:v>3.125</c:v>
                </c:pt>
                <c:pt idx="1">
                  <c:v>15.625</c:v>
                </c:pt>
                <c:pt idx="2">
                  <c:v>37.5</c:v>
                </c:pt>
                <c:pt idx="3">
                  <c:v>25</c:v>
                </c:pt>
                <c:pt idx="4">
                  <c:v>18.75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82318592"/>
        <c:axId val="-882316960"/>
      </c:barChart>
      <c:catAx>
        <c:axId val="-8823185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882316960"/>
        <c:crosses val="autoZero"/>
        <c:auto val="1"/>
        <c:lblAlgn val="ctr"/>
        <c:lblOffset val="100"/>
        <c:noMultiLvlLbl val="0"/>
      </c:catAx>
      <c:valAx>
        <c:axId val="-882316960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882318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Графіки!$B$100:$B$101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Графіки!$D$100:$D$101</c:f>
              <c:numCache>
                <c:formatCode>###0.0</c:formatCode>
                <c:ptCount val="2"/>
                <c:pt idx="0">
                  <c:v>71.875</c:v>
                </c:pt>
                <c:pt idx="1">
                  <c:v>28.125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82312608"/>
        <c:axId val="-882314240"/>
      </c:barChart>
      <c:catAx>
        <c:axId val="-882312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882314240"/>
        <c:crosses val="autoZero"/>
        <c:auto val="1"/>
        <c:lblAlgn val="ctr"/>
        <c:lblOffset val="100"/>
        <c:noMultiLvlLbl val="0"/>
      </c:catAx>
      <c:valAx>
        <c:axId val="-882314240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882312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Графіки!$B$33:$B$37</c:f>
              <c:strCache>
                <c:ptCount val="5"/>
                <c:pt idx="0">
                  <c:v>Отримання препаратів гормональної терапії</c:v>
                </c:pt>
                <c:pt idx="1">
                  <c:v>Проходження обов'язкових періодичних оглядів в ендокринолога</c:v>
                </c:pt>
                <c:pt idx="2">
                  <c:v>Профілактичних програм для ключових груп</c:v>
                </c:pt>
                <c:pt idx="3">
                  <c:v>Не маю перешкод/обмежень</c:v>
                </c:pt>
                <c:pt idx="4">
                  <c:v>Інші:</c:v>
                </c:pt>
              </c:strCache>
            </c:strRef>
          </c:cat>
          <c:val>
            <c:numRef>
              <c:f>Графіки!$E$33:$E$37</c:f>
              <c:numCache>
                <c:formatCode>###0.0%</c:formatCode>
                <c:ptCount val="5"/>
                <c:pt idx="0">
                  <c:v>0.5</c:v>
                </c:pt>
                <c:pt idx="1">
                  <c:v>0.40625</c:v>
                </c:pt>
                <c:pt idx="2">
                  <c:v>0.1875</c:v>
                </c:pt>
                <c:pt idx="3">
                  <c:v>0.25</c:v>
                </c:pt>
                <c:pt idx="4">
                  <c:v>0.1875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82309344"/>
        <c:axId val="-882308256"/>
      </c:barChart>
      <c:catAx>
        <c:axId val="-8823093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882308256"/>
        <c:crosses val="autoZero"/>
        <c:auto val="1"/>
        <c:lblAlgn val="ctr"/>
        <c:lblOffset val="100"/>
        <c:noMultiLvlLbl val="0"/>
      </c:catAx>
      <c:valAx>
        <c:axId val="-882308256"/>
        <c:scaling>
          <c:orientation val="minMax"/>
        </c:scaling>
        <c:delete val="1"/>
        <c:axPos val="t"/>
        <c:numFmt formatCode="###0.0%" sourceLinked="1"/>
        <c:majorTickMark val="out"/>
        <c:minorTickMark val="none"/>
        <c:tickLblPos val="nextTo"/>
        <c:crossAx val="-882309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Графіки!$B$149:$B$150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Графіки!$D$149:$D$150</c:f>
              <c:numCache>
                <c:formatCode>###0.0</c:formatCode>
                <c:ptCount val="2"/>
                <c:pt idx="0">
                  <c:v>34.375</c:v>
                </c:pt>
                <c:pt idx="1">
                  <c:v>65.625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82322400"/>
        <c:axId val="-936336272"/>
      </c:barChart>
      <c:catAx>
        <c:axId val="-882322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36336272"/>
        <c:crosses val="autoZero"/>
        <c:auto val="1"/>
        <c:lblAlgn val="ctr"/>
        <c:lblOffset val="100"/>
        <c:noMultiLvlLbl val="0"/>
      </c:catAx>
      <c:valAx>
        <c:axId val="-93633627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882322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Графіки!$B$168:$B$169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Графіки!$D$168:$D$169</c:f>
              <c:numCache>
                <c:formatCode>###0.0</c:formatCode>
                <c:ptCount val="2"/>
                <c:pt idx="0">
                  <c:v>31.25</c:v>
                </c:pt>
                <c:pt idx="1">
                  <c:v>68.75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36322128"/>
        <c:axId val="-936324848"/>
      </c:barChart>
      <c:catAx>
        <c:axId val="-936322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36324848"/>
        <c:crosses val="autoZero"/>
        <c:auto val="1"/>
        <c:lblAlgn val="ctr"/>
        <c:lblOffset val="100"/>
        <c:noMultiLvlLbl val="0"/>
      </c:catAx>
      <c:valAx>
        <c:axId val="-93632484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936322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Графіки!$B$188:$B$189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Графіки!$D$188:$D$189</c:f>
              <c:numCache>
                <c:formatCode>###0.0</c:formatCode>
                <c:ptCount val="2"/>
                <c:pt idx="0">
                  <c:v>34.375</c:v>
                </c:pt>
                <c:pt idx="1">
                  <c:v>65.625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36335184"/>
        <c:axId val="-936322672"/>
      </c:barChart>
      <c:catAx>
        <c:axId val="-936335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36322672"/>
        <c:crosses val="autoZero"/>
        <c:auto val="1"/>
        <c:lblAlgn val="ctr"/>
        <c:lblOffset val="100"/>
        <c:noMultiLvlLbl val="0"/>
      </c:catAx>
      <c:valAx>
        <c:axId val="-93632267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936335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Графіки!$B$211:$B$212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Графіки!$D$211:$D$212</c:f>
              <c:numCache>
                <c:formatCode>###0.0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36331376"/>
        <c:axId val="-936329200"/>
      </c:barChart>
      <c:catAx>
        <c:axId val="-93633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36329200"/>
        <c:crosses val="autoZero"/>
        <c:auto val="1"/>
        <c:lblAlgn val="ctr"/>
        <c:lblOffset val="100"/>
        <c:noMultiLvlLbl val="0"/>
      </c:catAx>
      <c:valAx>
        <c:axId val="-936329200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936331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uk-UA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8F73-D04B-497B-9616-DAB29DA2CFBF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25282-3F07-45EE-9D57-77917AD4DD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58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86E8-CA79-4A77-A334-1C789BDAE31F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FE1EB-29E9-4827-87CB-049300744E47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56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duotone>
              <a:schemeClr val="bg1">
                <a:shade val="20000"/>
                <a:satMod val="350000"/>
                <a:lumMod val="125000"/>
              </a:schemeClr>
              <a:schemeClr val="bg1">
                <a:tint val="90000"/>
                <a:satMod val="2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2E94929-18C1-4C5C-912C-DB5C9169364B}" type="datetimeFigureOut">
              <a:rPr lang="ru-RU" smtClean="0"/>
              <a:pPr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54;g2791a4ed70d_2_8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4546A">
              <a:alpha val="6745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171450" dist="9525" algn="bl" rotWithShape="0">
              <a:schemeClr val="dk2">
                <a:alpha val="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5076" y="1052736"/>
            <a:ext cx="7541840" cy="1944216"/>
          </a:xfrm>
        </p:spPr>
        <p:txBody>
          <a:bodyPr>
            <a:noAutofit/>
          </a:bodyPr>
          <a:lstStyle/>
          <a:p>
            <a:pPr algn="r"/>
            <a:r>
              <a:rPr lang="uk-UA" sz="2800" b="1" dirty="0" smtClean="0">
                <a:solidFill>
                  <a:schemeClr val="bg1"/>
                </a:solidFill>
                <a:latin typeface="Arial Black" pitchFamily="34" charset="0"/>
              </a:rPr>
              <a:t>Оцінка бар'єрів у спроможності захисту своїх прав ключовими щодо ВІЛ групами в контексті загальної мобілізації</a:t>
            </a:r>
            <a:endParaRPr lang="uk-UA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704856" cy="1224136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Оцінка </a:t>
            </a:r>
            <a:r>
              <a:rPr lang="uk-UA" sz="3200" b="1" dirty="0">
                <a:solidFill>
                  <a:schemeClr val="tx1"/>
                </a:solidFill>
              </a:rPr>
              <a:t>у спільноті </a:t>
            </a:r>
            <a:r>
              <a:rPr lang="uk-UA" sz="3200" b="1" dirty="0" err="1" smtClean="0">
                <a:solidFill>
                  <a:schemeClr val="tx1"/>
                </a:solidFill>
              </a:rPr>
              <a:t>трансгендерних</a:t>
            </a:r>
            <a:r>
              <a:rPr lang="uk-UA" sz="3200" b="1" dirty="0" smtClean="0">
                <a:solidFill>
                  <a:schemeClr val="tx1"/>
                </a:solidFill>
              </a:rPr>
              <a:t> людей </a:t>
            </a:r>
            <a:r>
              <a:rPr lang="uk-UA" sz="3200" b="1" dirty="0">
                <a:solidFill>
                  <a:schemeClr val="tx1"/>
                </a:solidFill>
              </a:rPr>
              <a:t>України</a:t>
            </a:r>
            <a:endParaRPr lang="uk-UA" b="1" i="1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907704" y="5517232"/>
            <a:ext cx="5603676" cy="6480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smtClean="0"/>
              <a:t>листопад-грудень 2024 року</a:t>
            </a:r>
            <a:endParaRPr lang="uk-UA" sz="2400" b="1" i="1" dirty="0">
              <a:solidFill>
                <a:schemeClr val="tx1"/>
              </a:solidFill>
            </a:endParaRPr>
          </a:p>
        </p:txBody>
      </p:sp>
      <p:pic>
        <p:nvPicPr>
          <p:cNvPr id="6" name="Google Shape;157;g2791a4ed70d_2_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7584" y="153542"/>
            <a:ext cx="1980545" cy="7456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6284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0" y="6309320"/>
            <a:ext cx="9144000" cy="4268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77500" lnSpcReduction="20000"/>
          </a:bodyPr>
          <a:lstStyle/>
          <a:p>
            <a:pPr lvl="0" algn="ctr"/>
            <a:r>
              <a:rPr lang="uk-UA" sz="2400" b="1" dirty="0"/>
              <a:t>Відсоток тих, хто </a:t>
            </a:r>
            <a:r>
              <a:rPr lang="uk-UA" sz="2400" b="1" dirty="0" smtClean="0"/>
              <a:t>має / не має можливості забезпечувати контроль </a:t>
            </a:r>
            <a:r>
              <a:rPr lang="uk-UA" sz="2400" b="1" dirty="0"/>
              <a:t>стану </a:t>
            </a:r>
            <a:r>
              <a:rPr lang="uk-UA" sz="2400" b="1" dirty="0" smtClean="0"/>
              <a:t>здоров'я</a:t>
            </a:r>
            <a:endParaRPr lang="uk-UA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8318680"/>
              </p:ext>
            </p:extLst>
          </p:nvPr>
        </p:nvGraphicFramePr>
        <p:xfrm>
          <a:off x="762000" y="609600"/>
          <a:ext cx="7554416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400" b="1" dirty="0"/>
              <a:t>Програми/послуги в доступі до яких є перешкоди/обмеження 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32040" y="476672"/>
            <a:ext cx="3373760" cy="5544616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uk-UA" sz="1400" b="1" dirty="0" smtClean="0"/>
              <a:t>Серед іншого</a:t>
            </a:r>
            <a:r>
              <a:rPr lang="uk-UA" sz="1400" dirty="0" smtClean="0">
                <a:solidFill>
                  <a:schemeClr val="tx1"/>
                </a:solidFill>
              </a:rPr>
              <a:t>*</a:t>
            </a:r>
            <a:r>
              <a:rPr lang="uk-UA" sz="1400" b="1" dirty="0" smtClean="0"/>
              <a:t>:</a:t>
            </a:r>
          </a:p>
          <a:p>
            <a:pPr algn="just" fontAlgn="ctr"/>
            <a:r>
              <a:rPr lang="uk-UA" sz="1300" dirty="0" smtClean="0"/>
              <a:t>«Як </a:t>
            </a:r>
            <a:r>
              <a:rPr lang="uk-UA" sz="1300" dirty="0"/>
              <a:t>таких перешкод </a:t>
            </a:r>
            <a:r>
              <a:rPr lang="uk-UA" sz="1300" dirty="0" smtClean="0"/>
              <a:t>не маю, </a:t>
            </a:r>
            <a:r>
              <a:rPr lang="uk-UA" sz="1300" dirty="0"/>
              <a:t>за винятком того, що в місті немає ендокринолога, тому або шукати дистанційного, або їхати в інше місто. </a:t>
            </a:r>
            <a:r>
              <a:rPr lang="uk-UA" sz="1300" dirty="0" smtClean="0"/>
              <a:t>Ну </a:t>
            </a:r>
            <a:r>
              <a:rPr lang="uk-UA" sz="1300" dirty="0"/>
              <a:t>й звісно рецепти на препарати ніхто не виписує, але тут можливо потрібно просити сімейного </a:t>
            </a:r>
            <a:r>
              <a:rPr lang="uk-UA" sz="1300" dirty="0" smtClean="0"/>
              <a:t>лікаря».</a:t>
            </a:r>
            <a:endParaRPr lang="uk-UA" sz="1300" dirty="0"/>
          </a:p>
          <a:p>
            <a:pPr algn="just"/>
            <a:r>
              <a:rPr lang="uk-UA" sz="1300" dirty="0" smtClean="0"/>
              <a:t>«</a:t>
            </a:r>
            <a:r>
              <a:rPr lang="uk-UA" sz="1300" dirty="0" err="1" smtClean="0"/>
              <a:t>Некоторые</a:t>
            </a:r>
            <a:r>
              <a:rPr lang="uk-UA" sz="1300" dirty="0" smtClean="0"/>
              <a:t> </a:t>
            </a:r>
            <a:r>
              <a:rPr lang="uk-UA" sz="1300" dirty="0" err="1"/>
              <a:t>диагностические</a:t>
            </a:r>
            <a:r>
              <a:rPr lang="uk-UA" sz="1300" dirty="0"/>
              <a:t> </a:t>
            </a:r>
            <a:r>
              <a:rPr lang="uk-UA" sz="1300" dirty="0" err="1"/>
              <a:t>процедуры</a:t>
            </a:r>
            <a:r>
              <a:rPr lang="uk-UA" sz="1300" dirty="0"/>
              <a:t> </a:t>
            </a:r>
            <a:r>
              <a:rPr lang="uk-UA" sz="1300" dirty="0" err="1"/>
              <a:t>стоят</a:t>
            </a:r>
            <a:r>
              <a:rPr lang="uk-UA" sz="1300" dirty="0"/>
              <a:t> дорого; </a:t>
            </a:r>
            <a:r>
              <a:rPr lang="uk-UA" sz="1300" dirty="0" err="1"/>
              <a:t>нет</a:t>
            </a:r>
            <a:r>
              <a:rPr lang="uk-UA" sz="1300" dirty="0"/>
              <a:t> </a:t>
            </a:r>
            <a:r>
              <a:rPr lang="uk-UA" sz="1300" dirty="0" err="1"/>
              <a:t>бесплатных</a:t>
            </a:r>
            <a:r>
              <a:rPr lang="uk-UA" sz="1300" dirty="0"/>
              <a:t> </a:t>
            </a:r>
            <a:r>
              <a:rPr lang="uk-UA" sz="1300" dirty="0" err="1"/>
              <a:t>специалистов</a:t>
            </a:r>
            <a:r>
              <a:rPr lang="uk-UA" sz="1300" dirty="0"/>
              <a:t> по </a:t>
            </a:r>
            <a:r>
              <a:rPr lang="uk-UA" sz="1300" dirty="0" err="1"/>
              <a:t>моим</a:t>
            </a:r>
            <a:r>
              <a:rPr lang="uk-UA" sz="1300" dirty="0"/>
              <a:t> </a:t>
            </a:r>
            <a:r>
              <a:rPr lang="uk-UA" sz="1300" dirty="0" smtClean="0"/>
              <a:t>проблемам»</a:t>
            </a:r>
            <a:r>
              <a:rPr lang="uk-UA" sz="1200" dirty="0" smtClean="0">
                <a:solidFill>
                  <a:schemeClr val="tx1"/>
                </a:solidFill>
              </a:rPr>
              <a:t>.</a:t>
            </a:r>
            <a:endParaRPr lang="uk-UA" sz="1300" dirty="0"/>
          </a:p>
          <a:p>
            <a:pPr algn="just"/>
            <a:r>
              <a:rPr lang="uk-UA" sz="1300" dirty="0" smtClean="0"/>
              <a:t>«Отримання </a:t>
            </a:r>
            <a:r>
              <a:rPr lang="uk-UA" sz="1300" dirty="0"/>
              <a:t>висновку спеціалістів майже неможливе. Треба платити гроші за </a:t>
            </a:r>
            <a:r>
              <a:rPr lang="uk-UA" sz="1300" dirty="0" smtClean="0"/>
              <a:t>те, </a:t>
            </a:r>
            <a:r>
              <a:rPr lang="uk-UA" sz="1300" dirty="0"/>
              <a:t>щоб довести свій </a:t>
            </a:r>
            <a:r>
              <a:rPr lang="uk-UA" sz="1300" dirty="0" smtClean="0"/>
              <a:t>діагноз».</a:t>
            </a:r>
            <a:endParaRPr lang="uk-UA" sz="1300" dirty="0"/>
          </a:p>
          <a:p>
            <a:pPr algn="just"/>
            <a:r>
              <a:rPr lang="uk-UA" sz="1300" dirty="0" smtClean="0"/>
              <a:t>«Проходження </a:t>
            </a:r>
            <a:r>
              <a:rPr lang="uk-UA" sz="1300" dirty="0"/>
              <a:t>лікарів по своїй інвалідності (обмежена мобільність не дає</a:t>
            </a:r>
            <a:r>
              <a:rPr lang="uk-UA" sz="1300" dirty="0" smtClean="0"/>
              <a:t>)».</a:t>
            </a:r>
            <a:endParaRPr lang="uk-UA" sz="1300" dirty="0"/>
          </a:p>
          <a:p>
            <a:pPr algn="just"/>
            <a:r>
              <a:rPr lang="uk-UA" sz="1300" dirty="0" smtClean="0"/>
              <a:t>«Проблеми </a:t>
            </a:r>
            <a:r>
              <a:rPr lang="uk-UA" sz="1300" dirty="0"/>
              <a:t>з </a:t>
            </a:r>
            <a:r>
              <a:rPr lang="uk-UA" sz="1300" dirty="0" err="1"/>
              <a:t>перевстановленням</a:t>
            </a:r>
            <a:r>
              <a:rPr lang="uk-UA" sz="1300" dirty="0"/>
              <a:t> інвалідності через зміни у </a:t>
            </a:r>
            <a:r>
              <a:rPr lang="uk-UA" sz="1300" dirty="0" smtClean="0"/>
              <a:t>МСЕК»</a:t>
            </a:r>
            <a:r>
              <a:rPr lang="uk-UA" sz="1200" dirty="0" smtClean="0">
                <a:solidFill>
                  <a:schemeClr val="tx1"/>
                </a:solidFill>
              </a:rPr>
              <a:t>.</a:t>
            </a:r>
            <a:endParaRPr lang="uk-UA" sz="1300" dirty="0"/>
          </a:p>
          <a:p>
            <a:pPr algn="just"/>
            <a:r>
              <a:rPr lang="uk-UA" sz="1300" dirty="0" smtClean="0"/>
              <a:t>«Доступ </a:t>
            </a:r>
            <a:r>
              <a:rPr lang="uk-UA" sz="1300" dirty="0"/>
              <a:t>до психіатричної допомоги, </a:t>
            </a:r>
            <a:r>
              <a:rPr lang="uk-UA" sz="1300" dirty="0" err="1"/>
              <a:t>допомоги</a:t>
            </a:r>
            <a:r>
              <a:rPr lang="uk-UA" sz="1300" dirty="0"/>
              <a:t> офтальмолога і іншої медичної допомоги, не пов'язаної з </a:t>
            </a:r>
            <a:r>
              <a:rPr lang="uk-UA" sz="1300" dirty="0" smtClean="0"/>
              <a:t>транс-переходом».</a:t>
            </a:r>
          </a:p>
          <a:p>
            <a:pPr algn="just"/>
            <a:endParaRPr lang="uk-UA" sz="1300" dirty="0" smtClean="0"/>
          </a:p>
          <a:p>
            <a:pPr marL="0" indent="0" algn="just">
              <a:buNone/>
            </a:pPr>
            <a:r>
              <a:rPr lang="uk-UA" sz="1200" dirty="0">
                <a:solidFill>
                  <a:schemeClr val="tx1"/>
                </a:solidFill>
              </a:rPr>
              <a:t>* - </a:t>
            </a:r>
            <a:r>
              <a:rPr lang="uk-UA" sz="1200" i="1" dirty="0"/>
              <a:t>Збережена оригінальна лексика респондентів</a:t>
            </a:r>
          </a:p>
          <a:p>
            <a:pPr algn="just"/>
            <a:endParaRPr lang="uk-UA" sz="13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2853144"/>
              </p:ext>
            </p:extLst>
          </p:nvPr>
        </p:nvGraphicFramePr>
        <p:xfrm>
          <a:off x="395536" y="609600"/>
          <a:ext cx="4464496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стикався </a:t>
            </a:r>
            <a:r>
              <a:rPr lang="uk-UA" sz="2400" b="1" dirty="0"/>
              <a:t>/ не стикався з порушенням прав в контексті мобілізації саме за ознакою </a:t>
            </a:r>
            <a:r>
              <a:rPr lang="uk-UA" sz="2400" b="1" dirty="0" smtClean="0"/>
              <a:t>належності </a:t>
            </a:r>
            <a:r>
              <a:rPr lang="uk-UA" sz="2400" b="1" dirty="0"/>
              <a:t>до </a:t>
            </a:r>
            <a:r>
              <a:rPr lang="uk-UA" sz="2400" b="1" dirty="0" err="1"/>
              <a:t>трансгендерних</a:t>
            </a:r>
            <a:r>
              <a:rPr lang="uk-UA" sz="2400" b="1" dirty="0"/>
              <a:t> </a:t>
            </a:r>
            <a:r>
              <a:rPr lang="uk-UA" sz="2400" b="1" dirty="0" smtClean="0"/>
              <a:t>людей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5727883"/>
              </p:ext>
            </p:extLst>
          </p:nvPr>
        </p:nvGraphicFramePr>
        <p:xfrm>
          <a:off x="762000" y="609600"/>
          <a:ext cx="7482408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25760" y="6287090"/>
            <a:ext cx="8892480" cy="57091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000" b="1" dirty="0" smtClean="0"/>
              <a:t>Відповіді тих, хто </a:t>
            </a:r>
            <a:r>
              <a:rPr lang="uk-UA" sz="2000" b="1" dirty="0"/>
              <a:t>стикався / не стикався </a:t>
            </a:r>
            <a:r>
              <a:rPr lang="uk-UA" sz="2000" b="1" dirty="0" smtClean="0"/>
              <a:t>з </a:t>
            </a:r>
            <a:r>
              <a:rPr lang="uk-UA" sz="2000" b="1" dirty="0"/>
              <a:t>порушенням прав в контексті мобілізації саме за ознакою </a:t>
            </a:r>
            <a:r>
              <a:rPr lang="uk-UA" sz="2000" b="1" dirty="0" smtClean="0"/>
              <a:t>належності </a:t>
            </a:r>
            <a:r>
              <a:rPr lang="uk-UA" sz="2000" b="1" dirty="0"/>
              <a:t>до </a:t>
            </a:r>
            <a:r>
              <a:rPr lang="uk-UA" sz="2000" b="1" dirty="0" err="1"/>
              <a:t>трансгендерних</a:t>
            </a:r>
            <a:r>
              <a:rPr lang="uk-UA" sz="2000" b="1" dirty="0"/>
              <a:t> </a:t>
            </a:r>
            <a:r>
              <a:rPr lang="uk-UA" sz="2000" b="1" dirty="0" smtClean="0"/>
              <a:t>людей*</a:t>
            </a:r>
            <a:endParaRPr lang="uk-UA" sz="2400" cap="all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03548" y="669781"/>
            <a:ext cx="8172908" cy="5423515"/>
          </a:xfrm>
        </p:spPr>
        <p:txBody>
          <a:bodyPr>
            <a:noAutofit/>
          </a:bodyPr>
          <a:lstStyle/>
          <a:p>
            <a:pPr algn="just"/>
            <a:r>
              <a:rPr lang="uk-UA" sz="1250" dirty="0" err="1"/>
              <a:t>Сотрудники</a:t>
            </a:r>
            <a:r>
              <a:rPr lang="uk-UA" sz="1250" dirty="0"/>
              <a:t> </a:t>
            </a:r>
            <a:r>
              <a:rPr lang="uk-UA" sz="1250" dirty="0" err="1"/>
              <a:t>тцк</a:t>
            </a:r>
            <a:r>
              <a:rPr lang="uk-UA" sz="1250" dirty="0"/>
              <a:t> при </a:t>
            </a:r>
            <a:r>
              <a:rPr lang="uk-UA" sz="1250" dirty="0" err="1"/>
              <a:t>попытке</a:t>
            </a:r>
            <a:r>
              <a:rPr lang="uk-UA" sz="1250" dirty="0"/>
              <a:t> </a:t>
            </a:r>
            <a:r>
              <a:rPr lang="uk-UA" sz="1250" dirty="0" err="1"/>
              <a:t>похитить</a:t>
            </a:r>
            <a:r>
              <a:rPr lang="uk-UA" sz="1250" dirty="0"/>
              <a:t> </a:t>
            </a:r>
            <a:r>
              <a:rPr lang="uk-UA" sz="1250" dirty="0" err="1"/>
              <a:t>меня</a:t>
            </a:r>
            <a:r>
              <a:rPr lang="uk-UA" sz="1250" dirty="0"/>
              <a:t> на улице узнав о </a:t>
            </a:r>
            <a:r>
              <a:rPr lang="uk-UA" sz="1250" dirty="0" smtClean="0"/>
              <a:t>том, </a:t>
            </a:r>
            <a:r>
              <a:rPr lang="uk-UA" sz="1250" dirty="0" err="1"/>
              <a:t>что</a:t>
            </a:r>
            <a:r>
              <a:rPr lang="uk-UA" sz="1250" dirty="0"/>
              <a:t> я </a:t>
            </a:r>
            <a:r>
              <a:rPr lang="uk-UA" sz="1250" dirty="0" err="1"/>
              <a:t>трансгендернная</a:t>
            </a:r>
            <a:r>
              <a:rPr lang="uk-UA" sz="1250" dirty="0"/>
              <a:t> </a:t>
            </a:r>
            <a:r>
              <a:rPr lang="uk-UA" sz="1250" dirty="0" err="1" smtClean="0"/>
              <a:t>девушка</a:t>
            </a:r>
            <a:r>
              <a:rPr lang="uk-UA" sz="1250" dirty="0" smtClean="0"/>
              <a:t>, </a:t>
            </a:r>
            <a:r>
              <a:rPr lang="uk-UA" sz="1250" dirty="0" err="1"/>
              <a:t>начали</a:t>
            </a:r>
            <a:r>
              <a:rPr lang="uk-UA" sz="1250" dirty="0"/>
              <a:t> глумиться и </a:t>
            </a:r>
            <a:r>
              <a:rPr lang="uk-UA" sz="1250" dirty="0" err="1"/>
              <a:t>угрожать</a:t>
            </a:r>
            <a:r>
              <a:rPr lang="uk-UA" sz="1250" dirty="0"/>
              <a:t> пустить по кругу </a:t>
            </a:r>
            <a:r>
              <a:rPr lang="uk-UA" sz="1250" dirty="0" err="1"/>
              <a:t>меня</a:t>
            </a:r>
            <a:r>
              <a:rPr lang="uk-UA" sz="1250" dirty="0"/>
              <a:t> </a:t>
            </a:r>
            <a:r>
              <a:rPr lang="uk-UA" sz="1250" dirty="0" err="1"/>
              <a:t>тогда</a:t>
            </a:r>
            <a:r>
              <a:rPr lang="uk-UA" sz="1250" dirty="0"/>
              <a:t> </a:t>
            </a:r>
            <a:r>
              <a:rPr lang="uk-UA" sz="1250" dirty="0" err="1"/>
              <a:t>прохожие</a:t>
            </a:r>
            <a:r>
              <a:rPr lang="uk-UA" sz="1250" dirty="0"/>
              <a:t> </a:t>
            </a:r>
            <a:r>
              <a:rPr lang="uk-UA" sz="1250" dirty="0" smtClean="0"/>
              <a:t>спасли</a:t>
            </a:r>
            <a:r>
              <a:rPr lang="uk-UA" sz="1250" dirty="0">
                <a:solidFill>
                  <a:schemeClr val="tx1"/>
                </a:solidFill>
              </a:rPr>
              <a:t> </a:t>
            </a:r>
            <a:r>
              <a:rPr lang="uk-UA" sz="1250" dirty="0" smtClean="0"/>
              <a:t>.</a:t>
            </a:r>
            <a:endParaRPr lang="uk-UA" sz="1250" dirty="0"/>
          </a:p>
          <a:p>
            <a:pPr algn="just"/>
            <a:r>
              <a:rPr lang="uk-UA" sz="1250" dirty="0"/>
              <a:t>Звертання "такі як ви - не люди", "чому ви не змінили стать раніше?", "а вдруге у вас матка назад відросла?!", </a:t>
            </a:r>
            <a:r>
              <a:rPr lang="uk-UA" sz="1250" dirty="0" smtClean="0"/>
              <a:t>тощо </a:t>
            </a:r>
            <a:r>
              <a:rPr lang="uk-UA" sz="1250" dirty="0">
                <a:solidFill>
                  <a:schemeClr val="tx1"/>
                </a:solidFill>
              </a:rPr>
              <a:t>*</a:t>
            </a:r>
            <a:r>
              <a:rPr lang="uk-UA" sz="1250" dirty="0" smtClean="0"/>
              <a:t>.</a:t>
            </a:r>
            <a:endParaRPr lang="uk-UA" sz="1250" dirty="0"/>
          </a:p>
          <a:p>
            <a:pPr algn="just"/>
            <a:r>
              <a:rPr lang="uk-UA" sz="1250" dirty="0" smtClean="0"/>
              <a:t>Ніяк </a:t>
            </a:r>
            <a:r>
              <a:rPr lang="uk-UA" sz="1250" dirty="0"/>
              <a:t>мене не сприймають по </a:t>
            </a:r>
            <a:r>
              <a:rPr lang="uk-UA" sz="1250" dirty="0" err="1" smtClean="0"/>
              <a:t>деднейму</a:t>
            </a:r>
            <a:r>
              <a:rPr lang="uk-UA" sz="1250" dirty="0" smtClean="0"/>
              <a:t>, </a:t>
            </a:r>
            <a:r>
              <a:rPr lang="uk-UA" sz="1250" dirty="0"/>
              <a:t>проте проблема зі зміною </a:t>
            </a:r>
            <a:r>
              <a:rPr lang="uk-UA" sz="1250" dirty="0" smtClean="0"/>
              <a:t>документів.</a:t>
            </a:r>
            <a:endParaRPr lang="uk-UA" sz="1250" dirty="0"/>
          </a:p>
          <a:p>
            <a:pPr algn="just"/>
            <a:r>
              <a:rPr lang="uk-UA" sz="1250" dirty="0"/>
              <a:t>Не можливість зняття з обліку, як мені повідомили в </a:t>
            </a:r>
            <a:r>
              <a:rPr lang="uk-UA" sz="1250" dirty="0" err="1"/>
              <a:t>тцк</a:t>
            </a:r>
            <a:r>
              <a:rPr lang="uk-UA" sz="1250" dirty="0"/>
              <a:t> - в них немає такого функціоналу. Хоча по закону жінки можуть перебувати на обліку тільки в </a:t>
            </a:r>
            <a:r>
              <a:rPr lang="uk-UA" sz="1250" dirty="0" smtClean="0"/>
              <a:t>разі наявності медичної </a:t>
            </a:r>
            <a:r>
              <a:rPr lang="uk-UA" sz="1250" dirty="0"/>
              <a:t>освіти. (Маю вже жіночий паспорт</a:t>
            </a:r>
            <a:r>
              <a:rPr lang="uk-UA" sz="1250" dirty="0" smtClean="0"/>
              <a:t>).</a:t>
            </a:r>
            <a:endParaRPr lang="uk-UA" sz="1250" dirty="0"/>
          </a:p>
          <a:p>
            <a:pPr algn="just"/>
            <a:r>
              <a:rPr lang="uk-UA" sz="1250" dirty="0"/>
              <a:t>Я проходила ВЛК в травні 24 року, щоб отримати висновок, на основі якого подати заяву про виключення з військового </a:t>
            </a:r>
            <a:r>
              <a:rPr lang="uk-UA" sz="1250" dirty="0" smtClean="0"/>
              <a:t>обліку, </a:t>
            </a:r>
            <a:r>
              <a:rPr lang="uk-UA" sz="1250" dirty="0"/>
              <a:t>у зв'язку зі зміною статі. Під час проходження, постійно стикалася з хамською поведінкою представників ВЛК, та незнанням ТЦК, які не можуть надати чіткий алгоритм дій і правильно скерувати. На протязі всього часу ніхто з РТЦК зі мною не зв'язався, неможливо дізнатися стан моєї справи, та готовність висновку військово-лікарської комісії. Я хотіла відправити скаргу, але буквально недавно був прийнятий закон, і як я </a:t>
            </a:r>
            <a:r>
              <a:rPr lang="uk-UA" sz="1250" dirty="0" smtClean="0"/>
              <a:t>зрозуміла, </a:t>
            </a:r>
            <a:r>
              <a:rPr lang="uk-UA" sz="1250" dirty="0"/>
              <a:t>тепер не виключають з обліку. </a:t>
            </a:r>
            <a:r>
              <a:rPr lang="uk-UA" sz="1250" dirty="0" smtClean="0"/>
              <a:t>Тому, </a:t>
            </a:r>
            <a:r>
              <a:rPr lang="uk-UA" sz="1250" dirty="0"/>
              <a:t>я вирішила, що якщо про мене забули і не хочуть там </a:t>
            </a:r>
            <a:r>
              <a:rPr lang="uk-UA" sz="1250" dirty="0" smtClean="0"/>
              <a:t>бачити, </a:t>
            </a:r>
            <a:r>
              <a:rPr lang="uk-UA" sz="1250" dirty="0"/>
              <a:t>то нехай вже так і буде. Це </a:t>
            </a:r>
            <a:r>
              <a:rPr lang="uk-UA" sz="1250" dirty="0" smtClean="0"/>
              <a:t>краще, </a:t>
            </a:r>
            <a:r>
              <a:rPr lang="uk-UA" sz="1250" dirty="0"/>
              <a:t>ніж стати на облік вже як жінка і потім мати необхідність постійно носити </a:t>
            </a:r>
            <a:r>
              <a:rPr lang="uk-UA" sz="1250" dirty="0" err="1" smtClean="0"/>
              <a:t>військовооблікові</a:t>
            </a:r>
            <a:r>
              <a:rPr lang="uk-UA" sz="1250" dirty="0" smtClean="0"/>
              <a:t> </a:t>
            </a:r>
            <a:r>
              <a:rPr lang="uk-UA" sz="1250" dirty="0"/>
              <a:t>документи, пояснювати прикордонникам або на </a:t>
            </a:r>
            <a:r>
              <a:rPr lang="uk-UA" sz="1250" dirty="0" smtClean="0"/>
              <a:t>роботі, </a:t>
            </a:r>
            <a:r>
              <a:rPr lang="uk-UA" sz="1250" dirty="0"/>
              <a:t>у </a:t>
            </a:r>
            <a:r>
              <a:rPr lang="uk-UA" sz="1250" dirty="0" err="1"/>
              <a:t>звʼязку</a:t>
            </a:r>
            <a:r>
              <a:rPr lang="uk-UA" sz="1250" dirty="0"/>
              <a:t> з чим я стою на обліку і маю непридатність (</a:t>
            </a:r>
            <a:r>
              <a:rPr lang="uk-UA" sz="1250" dirty="0" err="1"/>
              <a:t>аутинг</a:t>
            </a:r>
            <a:r>
              <a:rPr lang="uk-UA" sz="1250" dirty="0"/>
              <a:t> </a:t>
            </a:r>
            <a:r>
              <a:rPr lang="uk-UA" sz="1250" dirty="0" smtClean="0"/>
              <a:t>транс статусу) .</a:t>
            </a:r>
            <a:endParaRPr lang="uk-UA" sz="1250" dirty="0"/>
          </a:p>
          <a:p>
            <a:pPr algn="just"/>
            <a:r>
              <a:rPr lang="uk-UA" sz="1250" dirty="0"/>
              <a:t>Мене забрали в ТЦК, закрили в казармі з чоловіками, при </a:t>
            </a:r>
            <a:r>
              <a:rPr lang="uk-UA" sz="1250" dirty="0" smtClean="0"/>
              <a:t>тому, </a:t>
            </a:r>
            <a:r>
              <a:rPr lang="uk-UA" sz="1250" dirty="0"/>
              <a:t>що в мене були постійні панічні атаки, я не могла нести відповідальність за себе, відчувала себе як в полоні, буквально це рабство. Мені пощастило </a:t>
            </a:r>
            <a:r>
              <a:rPr lang="uk-UA" sz="1250" dirty="0" smtClean="0"/>
              <a:t>вибратися, </a:t>
            </a:r>
            <a:r>
              <a:rPr lang="uk-UA" sz="1250" dirty="0"/>
              <a:t>але висновок спеціалістів був не «</a:t>
            </a:r>
            <a:r>
              <a:rPr lang="uk-UA" sz="1250" dirty="0" err="1"/>
              <a:t>трансгендерність</a:t>
            </a:r>
            <a:r>
              <a:rPr lang="uk-UA" sz="1250" dirty="0" smtClean="0"/>
              <a:t>», </a:t>
            </a:r>
            <a:r>
              <a:rPr lang="uk-UA" sz="1250" dirty="0"/>
              <a:t>а «біполярний розлад». Система не працює</a:t>
            </a:r>
            <a:r>
              <a:rPr lang="uk-UA" sz="1250" dirty="0" smtClean="0"/>
              <a:t>.</a:t>
            </a:r>
            <a:endParaRPr lang="uk-UA" sz="1250" dirty="0"/>
          </a:p>
          <a:p>
            <a:pPr algn="just"/>
            <a:r>
              <a:rPr lang="uk-UA" sz="1250" dirty="0" err="1"/>
              <a:t>Дискрімінаційне</a:t>
            </a:r>
            <a:r>
              <a:rPr lang="uk-UA" sz="1250" dirty="0"/>
              <a:t> відношення представників ТЦК, перевищення повноважень, незаконне </a:t>
            </a:r>
            <a:r>
              <a:rPr lang="uk-UA" sz="1250" dirty="0" smtClean="0"/>
              <a:t>затримання.</a:t>
            </a:r>
            <a:endParaRPr lang="uk-UA" sz="1250" dirty="0"/>
          </a:p>
          <a:p>
            <a:pPr algn="just"/>
            <a:r>
              <a:rPr lang="uk-UA" sz="1250" dirty="0"/>
              <a:t>Хамство </a:t>
            </a:r>
            <a:r>
              <a:rPr lang="uk-UA" sz="1250" dirty="0" err="1"/>
              <a:t>со</a:t>
            </a:r>
            <a:r>
              <a:rPr lang="uk-UA" sz="1250" dirty="0"/>
              <a:t> </a:t>
            </a:r>
            <a:r>
              <a:rPr lang="uk-UA" sz="1250" dirty="0" err="1"/>
              <a:t>стороны</a:t>
            </a:r>
            <a:r>
              <a:rPr lang="uk-UA" sz="1250" dirty="0"/>
              <a:t> </a:t>
            </a:r>
            <a:r>
              <a:rPr lang="uk-UA" sz="1250" dirty="0" err="1" smtClean="0"/>
              <a:t>врача</a:t>
            </a:r>
            <a:r>
              <a:rPr lang="uk-UA" sz="1250" dirty="0" smtClean="0"/>
              <a:t>.</a:t>
            </a:r>
            <a:endParaRPr lang="uk-UA" sz="1250" dirty="0"/>
          </a:p>
          <a:p>
            <a:pPr algn="just"/>
            <a:r>
              <a:rPr lang="uk-UA" sz="1250" dirty="0"/>
              <a:t>Насправді поки що повністю з цим не стикнувся, але маю упередження, що здебільшого у військовій сфері досі працюють дуже «традиційні» і не толерантні </a:t>
            </a:r>
            <a:r>
              <a:rPr lang="uk-UA" sz="1250" dirty="0" smtClean="0"/>
              <a:t>люди.</a:t>
            </a:r>
            <a:endParaRPr lang="uk-UA" sz="1250" dirty="0"/>
          </a:p>
          <a:p>
            <a:pPr algn="just"/>
            <a:r>
              <a:rPr lang="uk-UA" sz="1250" dirty="0"/>
              <a:t>Відмова в постанові статі 18а у зв'язку з діагнозом </a:t>
            </a:r>
            <a:r>
              <a:rPr lang="uk-UA" sz="1250" dirty="0" smtClean="0"/>
              <a:t>Ф64.0</a:t>
            </a:r>
            <a:endParaRPr lang="uk-UA" sz="1250" dirty="0"/>
          </a:p>
          <a:p>
            <a:pPr algn="just"/>
            <a:r>
              <a:rPr lang="uk-UA" sz="1250" dirty="0"/>
              <a:t>Психіатр відмовлявся приймати, бо у мене місце реєстрації в іншій області, аргументуючи це тим, що до нього приходили з ТЦК і проводили "</a:t>
            </a:r>
            <a:r>
              <a:rPr lang="uk-UA" sz="1250" dirty="0" smtClean="0"/>
              <a:t>бесіду«.</a:t>
            </a:r>
            <a:endParaRPr lang="uk-UA" sz="1250" dirty="0"/>
          </a:p>
          <a:p>
            <a:pPr algn="just"/>
            <a:r>
              <a:rPr lang="uk-UA" sz="1250" dirty="0"/>
              <a:t>Неправильне психіатричне </a:t>
            </a:r>
            <a:r>
              <a:rPr lang="uk-UA" sz="1250" dirty="0" smtClean="0"/>
              <a:t>обстеження.</a:t>
            </a:r>
          </a:p>
          <a:p>
            <a:pPr marL="0" indent="0" algn="r">
              <a:buNone/>
            </a:pPr>
            <a:r>
              <a:rPr lang="uk-UA" sz="1400" b="1" dirty="0">
                <a:solidFill>
                  <a:schemeClr val="tx1"/>
                </a:solidFill>
              </a:rPr>
              <a:t>* - </a:t>
            </a:r>
            <a:r>
              <a:rPr lang="uk-UA" sz="1400" b="1" i="1" dirty="0"/>
              <a:t>Збережена оригінальна лексика респондентів</a:t>
            </a:r>
          </a:p>
          <a:p>
            <a:pPr marL="0" indent="0" algn="just">
              <a:buNone/>
            </a:pPr>
            <a:endParaRPr lang="uk-UA" sz="1250" dirty="0"/>
          </a:p>
        </p:txBody>
      </p:sp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20845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62500" lnSpcReduction="20000"/>
          </a:bodyPr>
          <a:lstStyle/>
          <a:p>
            <a:pPr lvl="0" algn="ctr"/>
            <a:r>
              <a:rPr lang="uk-UA" sz="2400" b="1" dirty="0" smtClean="0"/>
              <a:t>Відсоток тих, хто стикався з </a:t>
            </a:r>
            <a:r>
              <a:rPr lang="uk-UA" sz="2400" b="1" dirty="0"/>
              <a:t>дискримінаційним ставленням зі сторони представників ТЦК </a:t>
            </a:r>
            <a:endParaRPr lang="uk-UA" sz="2400" b="1" dirty="0" smtClean="0"/>
          </a:p>
          <a:p>
            <a:pPr lvl="0" algn="ctr"/>
            <a:r>
              <a:rPr lang="uk-UA" sz="2400" b="1" dirty="0" smtClean="0"/>
              <a:t>(</a:t>
            </a:r>
            <a:r>
              <a:rPr lang="uk-UA" sz="2400" b="1" dirty="0"/>
              <a:t>при затриманнях на вулиці, перевірці документів, перебуванні у приміщенні ТЦК), </a:t>
            </a:r>
            <a:endParaRPr lang="uk-UA" sz="2400" b="1" dirty="0" smtClean="0"/>
          </a:p>
          <a:p>
            <a:pPr lvl="0" algn="ctr"/>
            <a:r>
              <a:rPr lang="uk-UA" sz="2400" b="1" dirty="0" smtClean="0"/>
              <a:t>після </a:t>
            </a:r>
            <a:r>
              <a:rPr lang="uk-UA" sz="2400" b="1" dirty="0"/>
              <a:t>того, як </a:t>
            </a:r>
            <a:r>
              <a:rPr lang="uk-UA" sz="2400" b="1" dirty="0" smtClean="0"/>
              <a:t>повідомили</a:t>
            </a:r>
            <a:r>
              <a:rPr lang="uk-UA" sz="2400" b="1" dirty="0"/>
              <a:t>, що є </a:t>
            </a:r>
            <a:r>
              <a:rPr lang="uk-UA" sz="2400" b="1" dirty="0" err="1"/>
              <a:t>трансгендерною</a:t>
            </a:r>
            <a:r>
              <a:rPr lang="uk-UA" sz="2400" b="1" dirty="0"/>
              <a:t> </a:t>
            </a:r>
            <a:r>
              <a:rPr lang="uk-UA" sz="2400" b="1" dirty="0" smtClean="0"/>
              <a:t>людиною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2049184"/>
              </p:ext>
            </p:extLst>
          </p:nvPr>
        </p:nvGraphicFramePr>
        <p:xfrm>
          <a:off x="762000" y="609600"/>
          <a:ext cx="7410400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25760" y="6212378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знає / не знає </a:t>
            </a:r>
            <a:r>
              <a:rPr lang="uk-UA" sz="2400" b="1" dirty="0"/>
              <a:t>куди потрібно звертатися у разі порушення </a:t>
            </a:r>
            <a:r>
              <a:rPr lang="uk-UA" sz="2400" b="1" dirty="0" smtClean="0"/>
              <a:t>прав </a:t>
            </a:r>
            <a:r>
              <a:rPr lang="uk-UA" sz="2400" b="1" dirty="0"/>
              <a:t>з боку представників </a:t>
            </a:r>
            <a:r>
              <a:rPr lang="uk-UA" sz="2400" b="1" dirty="0" smtClean="0"/>
              <a:t>ТЦК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23653026"/>
              </p:ext>
            </p:extLst>
          </p:nvPr>
        </p:nvGraphicFramePr>
        <p:xfrm>
          <a:off x="762000" y="609600"/>
          <a:ext cx="7410400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4635500" y="6250478"/>
            <a:ext cx="4320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/>
            <a:r>
              <a:rPr lang="uk-UA" sz="2400" b="1" dirty="0" smtClean="0"/>
              <a:t>З якими порушеннями прав стикалися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5210387"/>
              </p:ext>
            </p:extLst>
          </p:nvPr>
        </p:nvGraphicFramePr>
        <p:xfrm>
          <a:off x="762000" y="609600"/>
          <a:ext cx="3657600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1518556"/>
              </p:ext>
            </p:extLst>
          </p:nvPr>
        </p:nvGraphicFramePr>
        <p:xfrm>
          <a:off x="4648200" y="609600"/>
          <a:ext cx="4028256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0" y="6215082"/>
            <a:ext cx="4788024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47500" lnSpcReduction="20000"/>
          </a:bodyPr>
          <a:lstStyle/>
          <a:p>
            <a:pPr lvl="0" algn="ctr"/>
            <a:r>
              <a:rPr lang="uk-UA" sz="2400" b="1" dirty="0"/>
              <a:t>Відсоток тих, хто стикався / не стикався </a:t>
            </a:r>
            <a:r>
              <a:rPr lang="uk-UA" sz="2400" b="1" dirty="0" smtClean="0"/>
              <a:t>з </a:t>
            </a:r>
            <a:r>
              <a:rPr lang="uk-UA" sz="2400" b="1" dirty="0"/>
              <a:t>порушенням прав з боку представників Державної прикордонної служби України при перетині кордону за ознакою </a:t>
            </a:r>
            <a:r>
              <a:rPr lang="uk-UA" sz="2400" b="1" dirty="0" smtClean="0"/>
              <a:t>гендерної </a:t>
            </a:r>
            <a:r>
              <a:rPr lang="uk-UA" sz="2400" b="1" dirty="0"/>
              <a:t>належності</a:t>
            </a:r>
            <a:r>
              <a:rPr lang="uk-UA" sz="2400" b="1" dirty="0" smtClean="0"/>
              <a:t>? </a:t>
            </a:r>
          </a:p>
        </p:txBody>
      </p:sp>
      <p:sp>
        <p:nvSpPr>
          <p:cNvPr id="2" name="Стрелка вправо 1"/>
          <p:cNvSpPr/>
          <p:nvPr/>
        </p:nvSpPr>
        <p:spPr>
          <a:xfrm rot="19758653">
            <a:off x="1979513" y="4089521"/>
            <a:ext cx="2581432" cy="36004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4139952" y="1196752"/>
            <a:ext cx="1152128" cy="44644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3398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6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/>
              <a:t>Відсоток тих, хто стикався / не стикався </a:t>
            </a:r>
            <a:r>
              <a:rPr lang="uk-UA" sz="2400" b="1" dirty="0" smtClean="0"/>
              <a:t>зі </a:t>
            </a:r>
            <a:r>
              <a:rPr lang="uk-UA" sz="2400" b="1" dirty="0"/>
              <a:t>стигмою та дискримінацією за ознакою </a:t>
            </a:r>
            <a:r>
              <a:rPr lang="uk-UA" sz="2400" b="1" dirty="0" smtClean="0"/>
              <a:t>належності </a:t>
            </a:r>
            <a:r>
              <a:rPr lang="uk-UA" sz="2400" b="1" dirty="0"/>
              <a:t>до </a:t>
            </a:r>
            <a:r>
              <a:rPr lang="uk-UA" sz="2400" b="1" dirty="0" err="1"/>
              <a:t>трансгендерних</a:t>
            </a:r>
            <a:r>
              <a:rPr lang="uk-UA" sz="2400" b="1" dirty="0"/>
              <a:t> людей з боку медичних працівників при проходженні </a:t>
            </a:r>
            <a:r>
              <a:rPr lang="uk-UA" sz="2400" b="1" dirty="0" smtClean="0"/>
              <a:t>ВЛК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41032051"/>
              </p:ext>
            </p:extLst>
          </p:nvPr>
        </p:nvGraphicFramePr>
        <p:xfrm>
          <a:off x="539552" y="609600"/>
          <a:ext cx="3880048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7279824"/>
              </p:ext>
            </p:extLst>
          </p:nvPr>
        </p:nvGraphicFramePr>
        <p:xfrm>
          <a:off x="4648200" y="609600"/>
          <a:ext cx="4028256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3398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38944" y="6246245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/>
            <a:r>
              <a:rPr lang="uk-UA" sz="2000" b="1" dirty="0"/>
              <a:t>Відсоток тих, хто </a:t>
            </a:r>
            <a:r>
              <a:rPr lang="uk-UA" sz="2000" b="1" dirty="0" smtClean="0"/>
              <a:t>стикався з </a:t>
            </a:r>
            <a:r>
              <a:rPr lang="uk-UA" sz="2000" b="1" dirty="0"/>
              <a:t>перешкодами у доступі до важливих документів, що ускладнювало можливість захищати свої права?</a:t>
            </a:r>
            <a:endParaRPr lang="uk-UA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7669777"/>
              </p:ext>
            </p:extLst>
          </p:nvPr>
        </p:nvGraphicFramePr>
        <p:xfrm>
          <a:off x="762000" y="609600"/>
          <a:ext cx="7482408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3398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850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uk-UA" sz="2400" b="1" dirty="0"/>
              <a:t>Відсоток тих, хто стикався / не стикався з відмовою у наданні медичних послуг згідно з чинним Протоколом МОЗ "Гендерна </a:t>
            </a:r>
            <a:r>
              <a:rPr lang="uk-UA" sz="2400" b="1" dirty="0" err="1"/>
              <a:t>дисфорія</a:t>
            </a:r>
            <a:r>
              <a:rPr lang="uk-UA" sz="2400" b="1" dirty="0" smtClean="0"/>
              <a:t>"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0352265"/>
              </p:ext>
            </p:extLst>
          </p:nvPr>
        </p:nvGraphicFramePr>
        <p:xfrm>
          <a:off x="762000" y="609600"/>
          <a:ext cx="7554416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339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32656"/>
            <a:ext cx="7488832" cy="57606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В </a:t>
            </a:r>
            <a:r>
              <a:rPr lang="uk-UA" sz="2100" dirty="0" smtClean="0"/>
              <a:t>рамках оцінки </a:t>
            </a:r>
            <a:r>
              <a:rPr lang="uk-UA" sz="2100" dirty="0"/>
              <a:t>бар'єрів у спроможності захисту своїх прав ключовими щодо ВІЛ групами в контексті загальної </a:t>
            </a:r>
            <a:r>
              <a:rPr lang="uk-UA" sz="2100" dirty="0" smtClean="0"/>
              <a:t>мобілізації було окремо виділено п</a:t>
            </a:r>
            <a:r>
              <a:rPr lang="uk-UA" sz="2000" dirty="0" smtClean="0"/>
              <a:t>редставників/ниць </a:t>
            </a:r>
            <a:r>
              <a:rPr lang="uk-UA" sz="2000" dirty="0"/>
              <a:t>трансгендерної спільноти.</a:t>
            </a:r>
            <a:endParaRPr lang="uk-UA" sz="2100" dirty="0"/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Оцінка здійснювалася за </a:t>
            </a:r>
            <a:r>
              <a:rPr lang="uk-UA" sz="2000" dirty="0"/>
              <a:t>допомогою підготовленого інструментарію </a:t>
            </a:r>
            <a:r>
              <a:rPr lang="uk-UA" sz="2000" dirty="0" smtClean="0"/>
              <a:t>(</a:t>
            </a:r>
            <a:r>
              <a:rPr lang="uk-UA" sz="2000" dirty="0" err="1" smtClean="0"/>
              <a:t>напівструктурованого</a:t>
            </a:r>
            <a:r>
              <a:rPr lang="uk-UA" sz="2000" dirty="0" smtClean="0"/>
              <a:t> опитувальника</a:t>
            </a:r>
            <a:r>
              <a:rPr lang="uk-UA" sz="2000" dirty="0"/>
              <a:t>) </a:t>
            </a:r>
            <a:r>
              <a:rPr lang="uk-UA" sz="2000" dirty="0" smtClean="0"/>
              <a:t>методом заповнення </a:t>
            </a:r>
            <a:r>
              <a:rPr lang="uk-UA" sz="2000" dirty="0" err="1" smtClean="0"/>
              <a:t>онлайн-форми</a:t>
            </a:r>
            <a:r>
              <a:rPr lang="uk-UA" sz="20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Всього взяло участь </a:t>
            </a:r>
            <a:r>
              <a:rPr lang="uk-UA" sz="2000" b="1" dirty="0" smtClean="0"/>
              <a:t>32</a:t>
            </a:r>
            <a:r>
              <a:rPr lang="uk-UA" sz="2000" dirty="0" smtClean="0"/>
              <a:t> представники/ниці </a:t>
            </a:r>
            <a:r>
              <a:rPr lang="uk-UA" sz="2000" dirty="0"/>
              <a:t>трансгендерної </a:t>
            </a:r>
            <a:r>
              <a:rPr lang="uk-UA" sz="2000" dirty="0" smtClean="0"/>
              <a:t>спільноти.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Набір учасників для участі в оцінці здійснювався методом снігової кулі. Враховуючи, що були отримані як якісні, так і кількісні дані. Враховуючи кількість опитаних (кількісні дані) вказують на основні тенденції та не є статистично значимими.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/>
              <a:t>Для </a:t>
            </a:r>
            <a:r>
              <a:rPr lang="uk-UA" sz="2000" dirty="0" smtClean="0"/>
              <a:t>реалізації польового етапу </a:t>
            </a:r>
            <a:r>
              <a:rPr lang="uk-UA" sz="2000" dirty="0"/>
              <a:t>оцінки було залучено </a:t>
            </a:r>
            <a:r>
              <a:rPr lang="uk-UA" sz="2000" dirty="0" smtClean="0"/>
              <a:t>представників/ниць </a:t>
            </a:r>
            <a:r>
              <a:rPr lang="uk-UA" sz="2000" dirty="0"/>
              <a:t>ГО «Когорта</a:t>
            </a:r>
            <a:r>
              <a:rPr lang="uk-UA" sz="2000" dirty="0" smtClean="0"/>
              <a:t>».</a:t>
            </a:r>
            <a:endParaRPr lang="uk-UA" sz="2000" dirty="0"/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Термін проведення: листопад-грудень  2024 року.</a:t>
            </a:r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7554416" cy="57606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Методика</a:t>
            </a:r>
          </a:p>
        </p:txBody>
      </p:sp>
    </p:spTree>
    <p:extLst>
      <p:ext uri="{BB962C8B-B14F-4D97-AF65-F5344CB8AC3E}">
        <p14:creationId xmlns:p14="http://schemas.microsoft.com/office/powerpoint/2010/main" val="2795720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0" y="6165304"/>
            <a:ext cx="9144000" cy="7388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/>
            <a:r>
              <a:rPr lang="uk-UA" sz="1600" b="1" dirty="0"/>
              <a:t>Відсоток тих, хто стикався </a:t>
            </a:r>
            <a:r>
              <a:rPr lang="uk-UA" sz="1600" b="1" dirty="0" smtClean="0"/>
              <a:t>/ не стикався з </a:t>
            </a:r>
            <a:r>
              <a:rPr lang="uk-UA" sz="1600" b="1" dirty="0"/>
              <a:t>відмовою психіатрів у встановленні психіатричного діагнозу "Транссексуалізм" для </a:t>
            </a:r>
            <a:r>
              <a:rPr lang="uk-UA" sz="1600" b="1" dirty="0" err="1"/>
              <a:t>трансгендерних</a:t>
            </a:r>
            <a:r>
              <a:rPr lang="uk-UA" sz="1600" b="1" dirty="0"/>
              <a:t> жінок, що є необхідним для проходження подальших процесів </a:t>
            </a:r>
            <a:r>
              <a:rPr lang="uk-UA" sz="1600" b="1" dirty="0" err="1"/>
              <a:t>трансгендерного</a:t>
            </a:r>
            <a:r>
              <a:rPr lang="uk-UA" sz="1600" b="1" dirty="0"/>
              <a:t> </a:t>
            </a:r>
            <a:r>
              <a:rPr lang="uk-UA" sz="1600" b="1" dirty="0" smtClean="0"/>
              <a:t>переходу</a:t>
            </a:r>
            <a:endParaRPr lang="uk-UA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6913687"/>
              </p:ext>
            </p:extLst>
          </p:nvPr>
        </p:nvGraphicFramePr>
        <p:xfrm>
          <a:off x="762000" y="609600"/>
          <a:ext cx="7482408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3398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37312"/>
            <a:ext cx="8892480" cy="49890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000" b="1" dirty="0" smtClean="0"/>
              <a:t>Додаткова відповідь щодо проблем</a:t>
            </a:r>
            <a:endParaRPr lang="uk-UA" sz="3200" cap="all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39552" y="332656"/>
            <a:ext cx="7776864" cy="576064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uk-UA" sz="3400" dirty="0"/>
              <a:t>Я в більшості випадків стикаюся більше з проблемами через депресію та інвалідність, але </a:t>
            </a:r>
            <a:r>
              <a:rPr lang="uk-UA" sz="3400" dirty="0" err="1"/>
              <a:t>трансгендерність</a:t>
            </a:r>
            <a:r>
              <a:rPr lang="uk-UA" sz="3400" dirty="0"/>
              <a:t> додає помітно до цього проблем. Часто бачу нерозуміння та зневагу. Хоч я сама маю гарний пас і зазвичай лікарі мені не відмовляють з послугами у переході, я стежила за купою випадків де люди не могли отримати ф64 та допомогу від лікарів через </a:t>
            </a:r>
            <a:r>
              <a:rPr lang="uk-UA" sz="3400" dirty="0" smtClean="0"/>
              <a:t>те, </a:t>
            </a:r>
            <a:r>
              <a:rPr lang="uk-UA" sz="3400" dirty="0"/>
              <a:t>що не пасують. Лікарі </a:t>
            </a:r>
            <a:r>
              <a:rPr lang="uk-UA" sz="3400" dirty="0" smtClean="0"/>
              <a:t>хочуть, </a:t>
            </a:r>
            <a:r>
              <a:rPr lang="uk-UA" sz="3400" dirty="0"/>
              <a:t>щоб транс люди пасували до початку </a:t>
            </a:r>
            <a:r>
              <a:rPr lang="uk-UA" sz="3400" dirty="0" err="1" smtClean="0"/>
              <a:t>згт</a:t>
            </a:r>
            <a:r>
              <a:rPr lang="uk-UA" sz="3400" dirty="0" smtClean="0"/>
              <a:t>, </a:t>
            </a:r>
            <a:r>
              <a:rPr lang="uk-UA" sz="3400" dirty="0"/>
              <a:t>щоб </a:t>
            </a:r>
            <a:r>
              <a:rPr lang="uk-UA" sz="3400" dirty="0" err="1"/>
              <a:t>одобрити</a:t>
            </a:r>
            <a:r>
              <a:rPr lang="uk-UA" sz="3400" dirty="0"/>
              <a:t> </a:t>
            </a:r>
            <a:r>
              <a:rPr lang="uk-UA" sz="3400" dirty="0" err="1"/>
              <a:t>згт</a:t>
            </a:r>
            <a:r>
              <a:rPr lang="uk-UA" sz="3400" dirty="0"/>
              <a:t>, буквально часто говорять починати самостійно і </a:t>
            </a:r>
            <a:r>
              <a:rPr lang="uk-UA" sz="3400" dirty="0" smtClean="0"/>
              <a:t>приходити, </a:t>
            </a:r>
            <a:r>
              <a:rPr lang="uk-UA" sz="3400" dirty="0"/>
              <a:t>коли будеш відповідати зовнішньо своєму </a:t>
            </a:r>
            <a:r>
              <a:rPr lang="uk-UA" sz="3400" dirty="0" err="1"/>
              <a:t>гендеру</a:t>
            </a:r>
            <a:r>
              <a:rPr lang="uk-UA" sz="3400" dirty="0"/>
              <a:t>.</a:t>
            </a:r>
          </a:p>
          <a:p>
            <a:pPr algn="just"/>
            <a:r>
              <a:rPr lang="uk-UA" sz="3400" dirty="0" smtClean="0"/>
              <a:t>Та </a:t>
            </a:r>
            <a:r>
              <a:rPr lang="uk-UA" sz="3400" dirty="0"/>
              <a:t>власне вимушена колоти </a:t>
            </a:r>
            <a:r>
              <a:rPr lang="uk-UA" sz="3400" dirty="0" err="1"/>
              <a:t>хенд</a:t>
            </a:r>
            <a:r>
              <a:rPr lang="uk-UA" sz="3400" dirty="0"/>
              <a:t> </a:t>
            </a:r>
            <a:r>
              <a:rPr lang="uk-UA" sz="3400" dirty="0" err="1"/>
              <a:t>мейд</a:t>
            </a:r>
            <a:r>
              <a:rPr lang="uk-UA" sz="3400" dirty="0"/>
              <a:t> гормони, бо транс організації роздають тільки зі </a:t>
            </a:r>
            <a:r>
              <a:rPr lang="uk-UA" sz="3400" dirty="0" err="1"/>
              <a:t>справкою</a:t>
            </a:r>
            <a:r>
              <a:rPr lang="uk-UA" sz="3400" dirty="0"/>
              <a:t>, яку неможливо отримати через тиск </a:t>
            </a:r>
            <a:r>
              <a:rPr lang="uk-UA" sz="3400" dirty="0" err="1"/>
              <a:t>тцк</a:t>
            </a:r>
            <a:r>
              <a:rPr lang="uk-UA" sz="3400" dirty="0"/>
              <a:t> (про це лікарі казали відверто), у </a:t>
            </a:r>
            <a:r>
              <a:rPr lang="uk-UA" sz="3400" dirty="0" err="1"/>
              <a:t>рацсі</a:t>
            </a:r>
            <a:r>
              <a:rPr lang="uk-UA" sz="3400" dirty="0"/>
              <a:t> і </a:t>
            </a:r>
            <a:r>
              <a:rPr lang="uk-UA" sz="3400" dirty="0" err="1"/>
              <a:t>дмсу</a:t>
            </a:r>
            <a:r>
              <a:rPr lang="uk-UA" sz="3400" dirty="0"/>
              <a:t> дискримінації не було (змінювала </a:t>
            </a:r>
            <a:r>
              <a:rPr lang="uk-UA" sz="3400" dirty="0" err="1" smtClean="0"/>
              <a:t>ім</a:t>
            </a:r>
            <a:r>
              <a:rPr lang="en-US" sz="3400" dirty="0" smtClean="0"/>
              <a:t>’</a:t>
            </a:r>
            <a:r>
              <a:rPr lang="uk-UA" sz="3400" dirty="0" smtClean="0"/>
              <a:t>я </a:t>
            </a:r>
            <a:r>
              <a:rPr lang="uk-UA" sz="3400" dirty="0"/>
              <a:t>без зміни </a:t>
            </a:r>
            <a:r>
              <a:rPr lang="uk-UA" sz="3400" dirty="0" err="1"/>
              <a:t>гендеру</a:t>
            </a:r>
            <a:r>
              <a:rPr lang="uk-UA" sz="3400" dirty="0"/>
              <a:t>), у лікарні санітари бувало </a:t>
            </a:r>
            <a:r>
              <a:rPr lang="uk-UA" sz="3400" dirty="0" err="1"/>
              <a:t>місгендерили</a:t>
            </a:r>
            <a:r>
              <a:rPr lang="uk-UA" sz="3400" dirty="0"/>
              <a:t>, </a:t>
            </a:r>
            <a:r>
              <a:rPr lang="uk-UA" sz="3400" dirty="0" smtClean="0"/>
              <a:t>на відміну </a:t>
            </a:r>
            <a:r>
              <a:rPr lang="uk-UA" sz="3400" dirty="0"/>
              <a:t>від </a:t>
            </a:r>
            <a:r>
              <a:rPr lang="uk-UA" sz="3400" dirty="0" smtClean="0"/>
              <a:t>пацієнтів</a:t>
            </a:r>
            <a:r>
              <a:rPr lang="uk-UA" sz="3400" dirty="0"/>
              <a:t>, а так все </a:t>
            </a:r>
            <a:r>
              <a:rPr lang="uk-UA" sz="3400" dirty="0" err="1"/>
              <a:t>ок</a:t>
            </a:r>
            <a:r>
              <a:rPr lang="uk-UA" sz="3400" dirty="0"/>
              <a:t>. Зі сторони організацій допомоги в </a:t>
            </a:r>
            <a:r>
              <a:rPr lang="uk-UA" sz="3400" dirty="0" smtClean="0"/>
              <a:t>проходженні </a:t>
            </a:r>
            <a:r>
              <a:rPr lang="uk-UA" sz="3400" dirty="0"/>
              <a:t>комісій ніхто не надає, навіщо вони потрібні мало </a:t>
            </a:r>
            <a:r>
              <a:rPr lang="uk-UA" sz="3400" dirty="0" smtClean="0"/>
              <a:t>розумію.</a:t>
            </a:r>
            <a:endParaRPr lang="uk-UA" sz="3400" dirty="0"/>
          </a:p>
          <a:p>
            <a:pPr algn="just"/>
            <a:r>
              <a:rPr lang="uk-UA" sz="3400" dirty="0" smtClean="0"/>
              <a:t>Щоб </a:t>
            </a:r>
            <a:r>
              <a:rPr lang="uk-UA" sz="3400" dirty="0"/>
              <a:t>довести свою </a:t>
            </a:r>
            <a:r>
              <a:rPr lang="uk-UA" sz="3400" dirty="0" smtClean="0"/>
              <a:t>ідентичність, </a:t>
            </a:r>
            <a:r>
              <a:rPr lang="uk-UA" sz="3400" dirty="0"/>
              <a:t>потрібно дати хабар. Я не можу бути </a:t>
            </a:r>
            <a:r>
              <a:rPr lang="uk-UA" sz="3400" dirty="0" smtClean="0"/>
              <a:t>собою, </a:t>
            </a:r>
            <a:r>
              <a:rPr lang="uk-UA" sz="3400" dirty="0"/>
              <a:t>бо лікарі «домовились» з </a:t>
            </a:r>
            <a:r>
              <a:rPr lang="uk-UA" sz="3400" dirty="0" err="1" smtClean="0"/>
              <a:t>тцк</a:t>
            </a:r>
            <a:r>
              <a:rPr lang="uk-UA" sz="3400" dirty="0" smtClean="0"/>
              <a:t>, щоб </a:t>
            </a:r>
            <a:r>
              <a:rPr lang="uk-UA" sz="3400" dirty="0"/>
              <a:t>не ставити такі діагнози.</a:t>
            </a:r>
          </a:p>
          <a:p>
            <a:pPr algn="just"/>
            <a:r>
              <a:rPr lang="uk-UA" sz="3400" dirty="0" smtClean="0"/>
              <a:t>Я </a:t>
            </a:r>
            <a:r>
              <a:rPr lang="uk-UA" sz="3400" dirty="0"/>
              <a:t>стикався з перешкоджанням встановлення діагнозу, будучи </a:t>
            </a:r>
            <a:r>
              <a:rPr lang="uk-UA" sz="3400" dirty="0" err="1"/>
              <a:t>трансгендерним</a:t>
            </a:r>
            <a:r>
              <a:rPr lang="uk-UA" sz="3400" dirty="0"/>
              <a:t> чоловіком. Просто як факт.</a:t>
            </a:r>
          </a:p>
          <a:p>
            <a:pPr algn="just"/>
            <a:r>
              <a:rPr lang="uk-UA" sz="3400" dirty="0" smtClean="0"/>
              <a:t>На </a:t>
            </a:r>
            <a:r>
              <a:rPr lang="uk-UA" sz="3400" dirty="0"/>
              <a:t>жаль, думаю, що на зараз з усіма (або майже з усіма) пунктами знайомі </a:t>
            </a:r>
            <a:r>
              <a:rPr lang="uk-UA" sz="3400" dirty="0" smtClean="0"/>
              <a:t>представники/ці </a:t>
            </a:r>
            <a:r>
              <a:rPr lang="uk-UA" sz="3400" dirty="0"/>
              <a:t>трансгендерної спільноти </a:t>
            </a:r>
            <a:r>
              <a:rPr lang="uk-UA" sz="3400" dirty="0" smtClean="0"/>
              <a:t>України.</a:t>
            </a:r>
          </a:p>
          <a:p>
            <a:pPr algn="just"/>
            <a:r>
              <a:rPr lang="uk-UA" sz="3400" dirty="0" smtClean="0"/>
              <a:t>Є </a:t>
            </a:r>
            <a:r>
              <a:rPr lang="uk-UA" sz="3400" dirty="0"/>
              <a:t>відсоток Т персон що були звільнені </a:t>
            </a:r>
            <a:r>
              <a:rPr lang="uk-UA" sz="3400" dirty="0" smtClean="0"/>
              <a:t>зі </a:t>
            </a:r>
            <a:r>
              <a:rPr lang="uk-UA" sz="3400" dirty="0"/>
              <a:t>строкової служби і під час служби їх не хотіли списувати за діагнозом, багатьом звільненим видавали незаконні </a:t>
            </a:r>
            <a:r>
              <a:rPr lang="uk-UA" sz="3400" dirty="0" err="1"/>
              <a:t>моб</a:t>
            </a:r>
            <a:r>
              <a:rPr lang="uk-UA" sz="3400" dirty="0"/>
              <a:t> розпорядження на рік уперед і процедура проходження </a:t>
            </a:r>
            <a:r>
              <a:rPr lang="uk-UA" sz="3400" dirty="0" err="1"/>
              <a:t>влк</a:t>
            </a:r>
            <a:r>
              <a:rPr lang="uk-UA" sz="3400" dirty="0"/>
              <a:t> при звільнені була теж </a:t>
            </a:r>
            <a:r>
              <a:rPr lang="uk-UA" sz="3400" dirty="0" smtClean="0"/>
              <a:t>порушена.</a:t>
            </a:r>
          </a:p>
          <a:p>
            <a:pPr algn="just"/>
            <a:endParaRPr lang="uk-UA" sz="2900" dirty="0"/>
          </a:p>
          <a:p>
            <a:pPr marL="0" indent="0" algn="r">
              <a:buNone/>
            </a:pPr>
            <a:r>
              <a:rPr lang="uk-UA" sz="2900" b="1" dirty="0">
                <a:solidFill>
                  <a:schemeClr val="tx1"/>
                </a:solidFill>
              </a:rPr>
              <a:t>* - </a:t>
            </a:r>
            <a:r>
              <a:rPr lang="uk-UA" sz="3400" b="1" i="1" dirty="0"/>
              <a:t>Збережена оригінальна лексика </a:t>
            </a:r>
            <a:r>
              <a:rPr lang="uk-UA" sz="3400" b="1" i="1" dirty="0" smtClean="0"/>
              <a:t>респондентів</a:t>
            </a:r>
            <a:endParaRPr lang="uk-UA" sz="3400" b="1" i="1" dirty="0"/>
          </a:p>
        </p:txBody>
      </p:sp>
    </p:spTree>
    <p:extLst>
      <p:ext uri="{BB962C8B-B14F-4D97-AF65-F5344CB8AC3E}">
        <p14:creationId xmlns:p14="http://schemas.microsoft.com/office/powerpoint/2010/main" val="207610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488832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tabLst>
                <a:tab pos="4838700" algn="l"/>
              </a:tabLst>
            </a:pPr>
            <a:r>
              <a:rPr lang="uk-UA" sz="3000" b="1" dirty="0" smtClean="0"/>
              <a:t>Мета</a:t>
            </a:r>
            <a:endParaRPr lang="uk-UA" sz="3000" dirty="0"/>
          </a:p>
          <a:p>
            <a:pPr algn="just">
              <a:buFont typeface="Wingdings" pitchFamily="2" charset="2"/>
              <a:buChar char="q"/>
              <a:tabLst>
                <a:tab pos="4838700" algn="l"/>
              </a:tabLst>
            </a:pPr>
            <a:r>
              <a:rPr lang="uk-UA" sz="3000" dirty="0" smtClean="0"/>
              <a:t>Визначити бар’єри, </a:t>
            </a:r>
            <a:r>
              <a:rPr lang="uk-UA" sz="3000" dirty="0"/>
              <a:t>які могли виникнути у зв’язку з загальною мобілізацією у </a:t>
            </a:r>
            <a:r>
              <a:rPr lang="uk-UA" sz="3000" dirty="0" smtClean="0"/>
              <a:t>представників/ниць </a:t>
            </a:r>
            <a:r>
              <a:rPr lang="uk-UA" sz="3000" dirty="0"/>
              <a:t>трансгендерної спільноти України.</a:t>
            </a:r>
          </a:p>
          <a:p>
            <a:pPr marL="0" indent="0" algn="just">
              <a:buNone/>
              <a:tabLst>
                <a:tab pos="4838700" algn="l"/>
              </a:tabLst>
            </a:pPr>
            <a:r>
              <a:rPr lang="uk-UA" sz="3000" b="1" dirty="0" smtClean="0"/>
              <a:t>Завдання</a:t>
            </a:r>
            <a:endParaRPr lang="uk-UA" sz="3000" b="1" dirty="0"/>
          </a:p>
          <a:p>
            <a:pPr lvl="0" algn="just">
              <a:buFont typeface="Wingdings" pitchFamily="2" charset="2"/>
              <a:buChar char="q"/>
              <a:tabLst>
                <a:tab pos="4838700" algn="l"/>
              </a:tabLst>
            </a:pPr>
            <a:r>
              <a:rPr lang="uk-UA" sz="3000" dirty="0" smtClean="0"/>
              <a:t>Визначити </a:t>
            </a:r>
            <a:r>
              <a:rPr lang="uk-UA" sz="3000" dirty="0"/>
              <a:t>чи є порушення прав у нині діючому законодавчому полі щодо </a:t>
            </a:r>
            <a:r>
              <a:rPr lang="uk-UA" sz="3000" dirty="0" smtClean="0"/>
              <a:t>представників/ниць </a:t>
            </a:r>
            <a:r>
              <a:rPr lang="uk-UA" sz="3000" dirty="0"/>
              <a:t>трансгендерної спільноти в контексті мобілізації: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незаконне затримання;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обмеження доступу до лікування; 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обмеження доступу до профілактичних програм;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відмова у наданні медичної допомоги; 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відмова в наданні документів;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жорстоке поводження;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3000" dirty="0"/>
              <a:t>розголошення конфіденційної </a:t>
            </a:r>
            <a:r>
              <a:rPr lang="uk-UA" sz="3000" dirty="0" smtClean="0"/>
              <a:t>інформації.</a:t>
            </a:r>
            <a:endParaRPr lang="uk-UA" sz="3000" dirty="0"/>
          </a:p>
          <a:p>
            <a:pPr lvl="0" algn="just">
              <a:buFont typeface="Wingdings" pitchFamily="2" charset="2"/>
              <a:buChar char="q"/>
              <a:tabLst>
                <a:tab pos="4838700" algn="l"/>
              </a:tabLst>
            </a:pPr>
            <a:r>
              <a:rPr lang="uk-UA" sz="3000" dirty="0" smtClean="0"/>
              <a:t>Визначити </a:t>
            </a:r>
            <a:r>
              <a:rPr lang="uk-UA" sz="3000" dirty="0"/>
              <a:t>вплив приналежності до </a:t>
            </a:r>
            <a:r>
              <a:rPr lang="uk-UA" sz="3000" dirty="0" smtClean="0"/>
              <a:t>представників/ниць </a:t>
            </a:r>
            <a:r>
              <a:rPr lang="uk-UA" sz="3000" dirty="0"/>
              <a:t>трансгендерної спільноти на ставлення </a:t>
            </a:r>
            <a:r>
              <a:rPr lang="uk-UA" sz="3000" dirty="0" smtClean="0"/>
              <a:t>в </a:t>
            </a:r>
            <a:r>
              <a:rPr lang="uk-UA" sz="3000" dirty="0"/>
              <a:t>контексті мобілізації</a:t>
            </a:r>
            <a:r>
              <a:rPr lang="uk-UA" sz="3000" dirty="0" smtClean="0"/>
              <a:t>.</a:t>
            </a:r>
          </a:p>
          <a:p>
            <a:pPr marL="0" indent="0" algn="just">
              <a:buNone/>
              <a:tabLst>
                <a:tab pos="4838700" algn="l"/>
              </a:tabLst>
            </a:pPr>
            <a:r>
              <a:rPr lang="uk-UA" sz="3000" b="1" dirty="0"/>
              <a:t>Об’єкт</a:t>
            </a:r>
            <a:endParaRPr lang="uk-UA" sz="3000" dirty="0"/>
          </a:p>
          <a:p>
            <a:pPr algn="just">
              <a:buFont typeface="Wingdings" pitchFamily="2" charset="2"/>
              <a:buChar char="q"/>
              <a:tabLst>
                <a:tab pos="4838700" algn="l"/>
              </a:tabLst>
            </a:pPr>
            <a:r>
              <a:rPr lang="uk-UA" sz="3000" dirty="0" smtClean="0"/>
              <a:t>Представники/ниці </a:t>
            </a:r>
            <a:r>
              <a:rPr lang="uk-UA" sz="3000" dirty="0"/>
              <a:t>трансгендерної спільноти України. </a:t>
            </a:r>
          </a:p>
          <a:p>
            <a:pPr marL="0" indent="0" algn="just">
              <a:buNone/>
              <a:tabLst>
                <a:tab pos="4838700" algn="l"/>
              </a:tabLst>
            </a:pPr>
            <a:r>
              <a:rPr lang="uk-UA" sz="3000" b="1" dirty="0"/>
              <a:t>Предмет</a:t>
            </a:r>
            <a:endParaRPr lang="uk-UA" sz="3000" dirty="0"/>
          </a:p>
          <a:p>
            <a:pPr algn="just">
              <a:buFont typeface="Wingdings" pitchFamily="2" charset="2"/>
              <a:buChar char="q"/>
              <a:tabLst>
                <a:tab pos="4838700" algn="l"/>
              </a:tabLst>
            </a:pPr>
            <a:r>
              <a:rPr lang="uk-UA" sz="3000" dirty="0"/>
              <a:t>Бар'єри, що стоять на перепоні захисту своїх прав </a:t>
            </a:r>
            <a:r>
              <a:rPr lang="uk-UA" sz="3000" dirty="0" smtClean="0"/>
              <a:t>представниками/</a:t>
            </a:r>
            <a:r>
              <a:rPr lang="uk-UA" sz="3000" dirty="0" err="1" smtClean="0"/>
              <a:t>ницями</a:t>
            </a:r>
            <a:r>
              <a:rPr lang="uk-UA" sz="3000" dirty="0" smtClean="0"/>
              <a:t> </a:t>
            </a:r>
            <a:r>
              <a:rPr lang="uk-UA" sz="3000" dirty="0"/>
              <a:t>трансгендерної спільноти в контексті загальної мобілізації.</a:t>
            </a:r>
          </a:p>
          <a:p>
            <a:pPr lvl="0" algn="just"/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7554416" cy="57606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Мета та завдання</a:t>
            </a:r>
          </a:p>
        </p:txBody>
      </p:sp>
    </p:spTree>
    <p:extLst>
      <p:ext uri="{BB962C8B-B14F-4D97-AF65-F5344CB8AC3E}">
        <p14:creationId xmlns:p14="http://schemas.microsoft.com/office/powerpoint/2010/main" val="303521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duotone>
              <a:schemeClr val="bg1">
                <a:shade val="20000"/>
                <a:satMod val="350000"/>
                <a:lumMod val="125000"/>
              </a:schemeClr>
              <a:schemeClr val="bg1">
                <a:tint val="90000"/>
                <a:satMod val="2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605" y="6309320"/>
            <a:ext cx="6984776" cy="42464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Розподіл </a:t>
            </a:r>
            <a:r>
              <a:rPr lang="uk-UA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опитаних за </a:t>
            </a:r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регіонами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720027"/>
              </p:ext>
            </p:extLst>
          </p:nvPr>
        </p:nvGraphicFramePr>
        <p:xfrm>
          <a:off x="755576" y="476672"/>
          <a:ext cx="7488832" cy="51629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548545"/>
                <a:gridCol w="1940287"/>
              </a:tblGrid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u="none" strike="noStrike" dirty="0">
                          <a:effectLst/>
                        </a:rPr>
                        <a:t>Область</a:t>
                      </a:r>
                      <a:endParaRPr lang="uk-UA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u="none" strike="noStrike" dirty="0" smtClean="0">
                          <a:effectLst/>
                        </a:rPr>
                        <a:t>Відсотки</a:t>
                      </a:r>
                      <a:endParaRPr lang="uk-UA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16781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Вінницька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 dirty="0">
                          <a:effectLst/>
                        </a:rPr>
                        <a:t>3,1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Волинська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3,1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Дніпропетровська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6,3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Київська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6,3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м. Київ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50,0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Львівська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6,3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Миколаївська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3,1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 dirty="0">
                          <a:effectLst/>
                        </a:rPr>
                        <a:t>Одеська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>
                          <a:effectLst/>
                        </a:rPr>
                        <a:t>12,5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>
                          <a:effectLst/>
                        </a:rPr>
                        <a:t>Харківська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 dirty="0">
                          <a:effectLst/>
                        </a:rPr>
                        <a:t>3,1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>
                          <a:effectLst/>
                        </a:rPr>
                        <a:t>Херсонська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 dirty="0">
                          <a:effectLst/>
                        </a:rPr>
                        <a:t>3,1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6935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u="none" strike="noStrike">
                          <a:effectLst/>
                        </a:rPr>
                        <a:t>Чернівецька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u="none" strike="noStrike" dirty="0">
                          <a:effectLst/>
                        </a:rPr>
                        <a:t>3,1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6781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b="1" u="none" strike="noStrike" dirty="0">
                          <a:effectLst/>
                        </a:rPr>
                        <a:t>Всього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u="none" strike="noStrike" dirty="0">
                          <a:effectLst/>
                        </a:rPr>
                        <a:t>100,0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691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450" dirty="0"/>
              <a:t>Серед опитаних представників трансгендерної спільноти 59,8% - звільнені / виключені  з військового обліку, 18,8% - військовозобов’язані і мають відстрочку / бронювання та 21,9% військовозобов’язані, але не мають відстрочку / бронювання.</a:t>
            </a:r>
          </a:p>
          <a:p>
            <a:pPr algn="just"/>
            <a:r>
              <a:rPr lang="uk-UA" sz="1450" dirty="0"/>
              <a:t>Згідно результатів опитування, щодо оцінки стану свого здоров</a:t>
            </a:r>
            <a:r>
              <a:rPr lang="en-US" sz="1450" dirty="0"/>
              <a:t>’</a:t>
            </a:r>
            <a:r>
              <a:rPr lang="uk-UA" sz="1450" dirty="0"/>
              <a:t>я, третина (34,4%) відчувають себе в тій чи іншій мірі здоровими (сума повністю здоровий/здорова та здоровий/здорова), третина (34,4%) - певною мірою здоровий/здорова та третина (31,3%) відчувають себе в тій чи іншій мірі нездоровими (сума нездоровий/нездорова та повністю нездоровий/нездорова).</a:t>
            </a:r>
          </a:p>
          <a:p>
            <a:pPr algn="just"/>
            <a:r>
              <a:rPr lang="uk-UA" sz="1450" dirty="0"/>
              <a:t>   Щодо рівня доступу до лікувальних та профілактичних послуг, для 43,8% опитаних він в тій чи іншій мірі погіршився (сума значно погіршився та незначно погіршився), для 37,5% - не змінився та для 18,8% в тій чи іншій мірі покращився (сума значно покращився та незначно покращився).</a:t>
            </a:r>
          </a:p>
          <a:p>
            <a:pPr algn="just"/>
            <a:r>
              <a:rPr lang="uk-UA" sz="1450" dirty="0"/>
              <a:t>У переважної більшості опитаних (71,9%) є можливість забезпечення контролю стану здоров</a:t>
            </a:r>
            <a:r>
              <a:rPr lang="en-US" sz="1450" dirty="0"/>
              <a:t>’</a:t>
            </a:r>
            <a:r>
              <a:rPr lang="uk-UA" sz="1450" dirty="0"/>
              <a:t>я та  28,1% не має можливості забезпечення контролю стану здоров</a:t>
            </a:r>
            <a:r>
              <a:rPr lang="en-US" sz="1450" dirty="0"/>
              <a:t>’</a:t>
            </a:r>
            <a:r>
              <a:rPr lang="uk-UA" sz="1450" dirty="0"/>
              <a:t>я.</a:t>
            </a:r>
          </a:p>
          <a:p>
            <a:pPr lvl="0" algn="just"/>
            <a:r>
              <a:rPr lang="uk-UA" sz="1450" dirty="0"/>
              <a:t> Щодо доступу до програм/послуг в доступі до яких є перешкоди/обмеження, половина опитаних (50%) мають обмеження в отриманні препаратів гормональної терапії (так, у відкритому питанні зазначили «та власне вимушена колоти </a:t>
            </a:r>
            <a:r>
              <a:rPr lang="uk-UA" sz="1450" dirty="0" err="1"/>
              <a:t>хенд</a:t>
            </a:r>
            <a:r>
              <a:rPr lang="uk-UA" sz="1450" dirty="0"/>
              <a:t> </a:t>
            </a:r>
            <a:r>
              <a:rPr lang="uk-UA" sz="1450" dirty="0" err="1"/>
              <a:t>мейд</a:t>
            </a:r>
            <a:r>
              <a:rPr lang="uk-UA" sz="1450" dirty="0"/>
              <a:t> гормони, бо транс організації роздають тільки зі </a:t>
            </a:r>
            <a:r>
              <a:rPr lang="uk-UA" sz="1450" dirty="0" err="1"/>
              <a:t>справкою</a:t>
            </a:r>
            <a:r>
              <a:rPr lang="uk-UA" sz="1450" dirty="0"/>
              <a:t>, яку неможливо отримати через тиск </a:t>
            </a:r>
            <a:r>
              <a:rPr lang="uk-UA" sz="1450" dirty="0" err="1"/>
              <a:t>тцк</a:t>
            </a:r>
            <a:r>
              <a:rPr lang="uk-UA" sz="1450" dirty="0"/>
              <a:t> (про це лікарі казали відверто)»*), 40,6% мають обмеження в доступі до проходження обов'язкових періодичних оглядів в ендокринолога та 18,8% мають обмеження в доступі до профілактичних програм для ключових груп. Лише кожен четвертий опитаний (25,0%) не маю перешкод/обмежень.  </a:t>
            </a:r>
          </a:p>
          <a:p>
            <a:pPr lvl="0" algn="just"/>
            <a:r>
              <a:rPr lang="uk-UA" sz="1450" dirty="0"/>
              <a:t>34,4% стикалися з порушенням прав в контексті мобілізації саме за ознакою належності до </a:t>
            </a:r>
            <a:r>
              <a:rPr lang="uk-UA" sz="1450" dirty="0" err="1"/>
              <a:t>трансгендерних</a:t>
            </a:r>
            <a:r>
              <a:rPr lang="uk-UA" sz="1450" dirty="0"/>
              <a:t> людей. </a:t>
            </a:r>
            <a:endParaRPr lang="uk-UA" sz="1450" dirty="0" smtClean="0"/>
          </a:p>
          <a:p>
            <a:pPr lvl="0" algn="just"/>
            <a:endParaRPr lang="uk-UA" sz="800" dirty="0"/>
          </a:p>
          <a:p>
            <a:pPr indent="0" algn="r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* - </a:t>
            </a:r>
            <a:r>
              <a:rPr lang="uk-UA" sz="1400" b="1" i="1" dirty="0"/>
              <a:t>Збережена оригінальна лексика </a:t>
            </a:r>
            <a:r>
              <a:rPr lang="uk-UA" sz="1400" b="1" i="1" dirty="0" smtClean="0"/>
              <a:t>респондентів</a:t>
            </a:r>
            <a:endParaRPr lang="uk-UA" sz="1400" b="1" i="1" dirty="0"/>
          </a:p>
        </p:txBody>
      </p:sp>
    </p:spTree>
    <p:extLst>
      <p:ext uri="{BB962C8B-B14F-4D97-AF65-F5344CB8AC3E}">
        <p14:creationId xmlns:p14="http://schemas.microsoft.com/office/powerpoint/2010/main" val="7126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20880" cy="5616624"/>
          </a:xfrm>
        </p:spPr>
        <p:txBody>
          <a:bodyPr>
            <a:noAutofit/>
          </a:bodyPr>
          <a:lstStyle/>
          <a:p>
            <a:pPr lvl="0" algn="just"/>
            <a:r>
              <a:rPr lang="uk-UA" sz="1550" dirty="0"/>
              <a:t>31,3% стикалися з дискримінаційним ставленням зі сторони представників ТЦК (при затриманнях на вулиці, перевірці документів, перебуванні у приміщенні ТЦК), після того, як повідомили, що є </a:t>
            </a:r>
            <a:r>
              <a:rPr lang="uk-UA" sz="1550" dirty="0" err="1"/>
              <a:t>трансгендерною</a:t>
            </a:r>
            <a:r>
              <a:rPr lang="uk-UA" sz="1550" dirty="0"/>
              <a:t> людиною.</a:t>
            </a:r>
          </a:p>
          <a:p>
            <a:pPr lvl="0" algn="just"/>
            <a:r>
              <a:rPr lang="uk-UA" sz="1550" dirty="0"/>
              <a:t>34,4% опитаних знає, куди потрібно звертатися у разі порушення прав з боку представників ТЦК.</a:t>
            </a:r>
          </a:p>
          <a:p>
            <a:pPr lvl="0" algn="just"/>
            <a:r>
              <a:rPr lang="uk-UA" sz="1550" dirty="0"/>
              <a:t>Кожен четвертий опитаний (25%) стикався з порушенням прав з боку представників Державної прикордонної служби України при перетині кордону за ознакою гендерної належності.</a:t>
            </a:r>
          </a:p>
          <a:p>
            <a:pPr algn="just"/>
            <a:r>
              <a:rPr lang="uk-UA" sz="1550" dirty="0"/>
              <a:t>50% з тих хто стикався з порушенням прав з боку представників Державної прикордонної служби України зазначили </a:t>
            </a:r>
            <a:r>
              <a:rPr lang="uk-UA" sz="1550" dirty="0" err="1"/>
              <a:t>трансфобію</a:t>
            </a:r>
            <a:r>
              <a:rPr lang="uk-UA" sz="1550" dirty="0"/>
              <a:t>, 25,0% - невизнання виданих офіційних документів зі зміненою статтю, 12,5% - перевищення повноважень, 12,5% - дискримінація за ознакою гендерної ідентичності.</a:t>
            </a:r>
          </a:p>
          <a:p>
            <a:pPr lvl="0" algn="just"/>
            <a:r>
              <a:rPr lang="uk-UA" sz="1550" dirty="0"/>
              <a:t>50% опитаних проходили ВЛК. Серед них, 62,5% стикалися зі стигмою та дискримінацією за ознакою належності до </a:t>
            </a:r>
            <a:r>
              <a:rPr lang="uk-UA" sz="1550" dirty="0" err="1"/>
              <a:t>трансгендерних</a:t>
            </a:r>
            <a:r>
              <a:rPr lang="uk-UA" sz="1550" dirty="0"/>
              <a:t> людей з боку медичних працівників при проходженні ВЛК.</a:t>
            </a:r>
          </a:p>
          <a:p>
            <a:pPr algn="just"/>
            <a:r>
              <a:rPr lang="uk-UA" sz="1550" dirty="0"/>
              <a:t>37,5% опитаних стикалися з перешкодами у доступі до важливих документів, що ускладнювало можливість захищати свої права.</a:t>
            </a:r>
          </a:p>
          <a:p>
            <a:pPr algn="just"/>
            <a:r>
              <a:rPr lang="uk-UA" sz="1550" dirty="0"/>
              <a:t>Майже половина опитаних (46,9%) стикалися з відмовою у наданні медичних послуг згідно з чинним Протоколом МОЗ "Гендерна </a:t>
            </a:r>
            <a:r>
              <a:rPr lang="uk-UA" sz="1550" dirty="0" err="1"/>
              <a:t>дисфорія</a:t>
            </a:r>
            <a:r>
              <a:rPr lang="uk-UA" sz="1550" dirty="0"/>
              <a:t>".</a:t>
            </a:r>
          </a:p>
          <a:p>
            <a:pPr algn="just"/>
            <a:r>
              <a:rPr lang="uk-UA" sz="1550" dirty="0"/>
              <a:t>34,4% опитаних стикалися з відмовою психіатрів у встановленні психіатричного діагнозу "Транссексуалізм" для </a:t>
            </a:r>
            <a:r>
              <a:rPr lang="uk-UA" sz="1550" dirty="0" err="1"/>
              <a:t>трансгендерних</a:t>
            </a:r>
            <a:r>
              <a:rPr lang="uk-UA" sz="1550" dirty="0"/>
              <a:t> жінок, що є необхідним для проходження подальших процесів </a:t>
            </a:r>
            <a:r>
              <a:rPr lang="uk-UA" sz="1550" dirty="0" err="1"/>
              <a:t>трансгендерного</a:t>
            </a:r>
            <a:r>
              <a:rPr lang="uk-UA" sz="1550" dirty="0"/>
              <a:t> переходу</a:t>
            </a:r>
            <a:r>
              <a:rPr lang="uk-UA" sz="1550" dirty="0" smtClean="0"/>
              <a:t>.</a:t>
            </a:r>
            <a:endParaRPr lang="uk-UA" sz="1400" dirty="0"/>
          </a:p>
          <a:p>
            <a:pPr indent="0" algn="just"/>
            <a:endParaRPr lang="uk-UA" sz="1350" spc="-3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9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duotone>
              <a:schemeClr val="bg1">
                <a:shade val="20000"/>
                <a:satMod val="350000"/>
                <a:lumMod val="125000"/>
              </a:schemeClr>
              <a:schemeClr val="bg1">
                <a:tint val="90000"/>
                <a:satMod val="2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Статус </a:t>
            </a:r>
            <a:r>
              <a:rPr lang="uk-UA" sz="2800" b="1" dirty="0" err="1" smtClean="0"/>
              <a:t>пов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язаний</a:t>
            </a:r>
            <a:r>
              <a:rPr lang="uk-UA" sz="2800" b="1" dirty="0" smtClean="0"/>
              <a:t> з військовим обліком</a:t>
            </a:r>
            <a:endParaRPr lang="uk-UA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3957861"/>
              </p:ext>
            </p:extLst>
          </p:nvPr>
        </p:nvGraphicFramePr>
        <p:xfrm>
          <a:off x="762000" y="609600"/>
          <a:ext cx="7482408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41207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Оцінка свого стану здоров'я</a:t>
            </a:r>
            <a:endParaRPr lang="uk-UA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4315482"/>
              </p:ext>
            </p:extLst>
          </p:nvPr>
        </p:nvGraphicFramePr>
        <p:xfrm>
          <a:off x="762000" y="609600"/>
          <a:ext cx="7482408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467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/>
            <a:r>
              <a:rPr lang="uk-UA" sz="2400" b="1" dirty="0" smtClean="0"/>
              <a:t>Оцінка зміни рівня доступу </a:t>
            </a:r>
            <a:r>
              <a:rPr lang="uk-UA" sz="2400" b="1" dirty="0"/>
              <a:t>до лікувальних і профілактичних </a:t>
            </a:r>
            <a:r>
              <a:rPr lang="uk-UA" sz="2400" b="1" dirty="0" smtClean="0"/>
              <a:t>послуг за </a:t>
            </a:r>
            <a:r>
              <a:rPr lang="uk-UA" sz="2400" b="1" dirty="0"/>
              <a:t>останній рік 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0600422"/>
              </p:ext>
            </p:extLst>
          </p:nvPr>
        </p:nvGraphicFramePr>
        <p:xfrm>
          <a:off x="762000" y="609600"/>
          <a:ext cx="7482408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179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9840</TotalTime>
  <Words>1924</Words>
  <Application>Microsoft Office PowerPoint</Application>
  <PresentationFormat>Екран (4:3)</PresentationFormat>
  <Paragraphs>124</Paragraphs>
  <Slides>21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Impact</vt:lpstr>
      <vt:lpstr>Times New Roman</vt:lpstr>
      <vt:lpstr>Wingdings</vt:lpstr>
      <vt:lpstr>NewsPrint</vt:lpstr>
      <vt:lpstr>Оцінка бар'єрів у спроможності захисту своїх прав ключовими щодо ВІЛ групами в контексті загальної мобілізації</vt:lpstr>
      <vt:lpstr>Методика</vt:lpstr>
      <vt:lpstr>Мета та завдання</vt:lpstr>
      <vt:lpstr>Розподіл опитаних за регіонами</vt:lpstr>
      <vt:lpstr>Результати</vt:lpstr>
      <vt:lpstr>Результати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социологического исследования</dc:title>
  <dc:creator>Admin</dc:creator>
  <cp:lastModifiedBy>Губська Ангелина</cp:lastModifiedBy>
  <cp:revision>1229</cp:revision>
  <dcterms:created xsi:type="dcterms:W3CDTF">2014-09-24T14:50:16Z</dcterms:created>
  <dcterms:modified xsi:type="dcterms:W3CDTF">2025-01-03T10:18:30Z</dcterms:modified>
</cp:coreProperties>
</file>