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5"/>
  </p:notesMasterIdLst>
  <p:handoutMasterIdLst>
    <p:handoutMasterId r:id="rId66"/>
  </p:handoutMasterIdLst>
  <p:sldIdLst>
    <p:sldId id="430" r:id="rId2"/>
    <p:sldId id="527" r:id="rId3"/>
    <p:sldId id="257" r:id="rId4"/>
    <p:sldId id="530" r:id="rId5"/>
    <p:sldId id="585" r:id="rId6"/>
    <p:sldId id="584" r:id="rId7"/>
    <p:sldId id="533" r:id="rId8"/>
    <p:sldId id="583" r:id="rId9"/>
    <p:sldId id="531" r:id="rId10"/>
    <p:sldId id="529" r:id="rId11"/>
    <p:sldId id="549" r:id="rId12"/>
    <p:sldId id="597" r:id="rId13"/>
    <p:sldId id="560" r:id="rId14"/>
    <p:sldId id="577" r:id="rId15"/>
    <p:sldId id="599" r:id="rId16"/>
    <p:sldId id="600" r:id="rId17"/>
    <p:sldId id="598" r:id="rId18"/>
    <p:sldId id="607" r:id="rId19"/>
    <p:sldId id="602" r:id="rId20"/>
    <p:sldId id="578" r:id="rId21"/>
    <p:sldId id="603" r:id="rId22"/>
    <p:sldId id="604" r:id="rId23"/>
    <p:sldId id="605" r:id="rId24"/>
    <p:sldId id="606" r:id="rId25"/>
    <p:sldId id="534" r:id="rId26"/>
    <p:sldId id="588" r:id="rId27"/>
    <p:sldId id="536" r:id="rId28"/>
    <p:sldId id="589" r:id="rId29"/>
    <p:sldId id="535" r:id="rId30"/>
    <p:sldId id="590" r:id="rId31"/>
    <p:sldId id="552" r:id="rId32"/>
    <p:sldId id="591" r:id="rId33"/>
    <p:sldId id="581" r:id="rId34"/>
    <p:sldId id="538" r:id="rId35"/>
    <p:sldId id="596" r:id="rId36"/>
    <p:sldId id="540" r:id="rId37"/>
    <p:sldId id="592" r:id="rId38"/>
    <p:sldId id="541" r:id="rId39"/>
    <p:sldId id="593" r:id="rId40"/>
    <p:sldId id="554" r:id="rId41"/>
    <p:sldId id="594" r:id="rId42"/>
    <p:sldId id="608" r:id="rId43"/>
    <p:sldId id="559" r:id="rId44"/>
    <p:sldId id="595" r:id="rId45"/>
    <p:sldId id="609" r:id="rId46"/>
    <p:sldId id="561" r:id="rId47"/>
    <p:sldId id="586" r:id="rId48"/>
    <p:sldId id="587" r:id="rId49"/>
    <p:sldId id="575" r:id="rId50"/>
    <p:sldId id="574" r:id="rId51"/>
    <p:sldId id="562" r:id="rId52"/>
    <p:sldId id="563" r:id="rId53"/>
    <p:sldId id="564" r:id="rId54"/>
    <p:sldId id="565" r:id="rId55"/>
    <p:sldId id="568" r:id="rId56"/>
    <p:sldId id="569" r:id="rId57"/>
    <p:sldId id="582" r:id="rId58"/>
    <p:sldId id="570" r:id="rId59"/>
    <p:sldId id="571" r:id="rId60"/>
    <p:sldId id="576" r:id="rId61"/>
    <p:sldId id="572" r:id="rId62"/>
    <p:sldId id="547" r:id="rId63"/>
    <p:sldId id="610" r:id="rId6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75"/>
    <a:srgbClr val="4339C7"/>
    <a:srgbClr val="FFFF66"/>
    <a:srgbClr val="99FF99"/>
    <a:srgbClr val="D34DB0"/>
    <a:srgbClr val="C546DA"/>
    <a:srgbClr val="FFFF00"/>
    <a:srgbClr val="66FF33"/>
    <a:srgbClr val="00518E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>
      <p:cViewPr varScale="1">
        <p:scale>
          <a:sx n="89" d="100"/>
          <a:sy n="89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5706"/>
    </p:cViewPr>
  </p:sorterViewPr>
  <p:notesViewPr>
    <p:cSldViewPr>
      <p:cViewPr varScale="1">
        <p:scale>
          <a:sx n="67" d="100"/>
          <a:sy n="67" d="100"/>
        </p:scale>
        <p:origin x="-3120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4;&#1076;&#1085;&#1086;&#1074;&#1080;&#1084;&#1110;&#1088;&#1085;&#1110;_&#1085;&#1077;%20&#1084;&#1086;&#1073;&#1110;&#1083;&#1110;&#1079;&#1086;&#1074;&#1072;&#1085;&#1110;_&#1075;&#1088;&#1072;&#109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4;&#1076;&#1085;&#1086;&#1074;&#1080;&#1084;&#1110;&#1088;&#1085;&#1110;_&#1085;&#1077;%20&#1084;&#1086;&#1073;&#1110;&#1083;&#1110;&#1079;&#1086;&#1074;&#1072;&#1085;&#1110;_&#1075;&#1088;&#1072;&#1092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5;&#1086;%20&#1075;&#1088;&#1091;&#1087;&#1072;&#1093;_2\&#1055;&#1086;&#1088;&#1110;&#1074;&#1085;&#1103;&#1083;&#1100;&#1085;&#1072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4;&#1076;&#1085;&#1086;&#1074;&#1080;&#1084;&#1110;&#1088;&#1085;&#1110;_&#1085;&#1077;%20&#1084;&#1086;&#1073;&#1110;&#1083;&#1110;&#1079;&#1086;&#1074;&#1072;&#1085;&#1110;_&#1075;&#1088;&#1072;&#1092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5;&#1086;%20&#1075;&#1088;&#1091;&#1087;&#1072;&#1093;_2\&#1055;&#1086;&#1088;&#1110;&#1074;&#1085;&#1103;&#1083;&#1100;&#1085;&#1072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4;&#1076;&#1085;&#1086;&#1074;&#1080;&#1084;&#1110;&#1088;&#1085;&#1110;_&#1085;&#1077;%20&#1084;&#1086;&#1073;&#1110;&#1083;&#1110;&#1079;&#1086;&#1074;&#1072;&#1085;&#1110;_&#1075;&#1088;&#1072;&#1092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4;&#1076;&#1085;&#1086;&#1074;&#1080;&#1084;&#1110;&#1088;&#1085;&#1110;_&#1085;&#1077;%20&#1084;&#1086;&#1073;&#1110;&#1083;&#1110;&#1079;&#1086;&#1074;&#1072;&#1085;&#1110;_&#1075;&#1088;&#1072;&#1092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5;&#1086;%20&#1075;&#1088;&#1091;&#1087;&#1072;&#1093;_2\&#1055;&#1086;&#1088;&#1110;&#1074;&#1085;&#1103;&#1083;&#1100;&#1085;&#1072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5;&#1086;%20&#1075;&#1088;&#1091;&#1087;&#1072;&#1093;_2_&#1086;&#1076;&#1085;&#1086;&#1084;\&#1055;&#1086;&#1088;&#1110;&#1074;&#1085;&#1103;&#1083;&#1100;&#1085;&#1072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4;&#1076;&#1085;&#1086;&#1074;&#1080;&#1084;&#1110;&#1088;&#1085;&#1110;_&#1085;&#1077;%20&#1084;&#1086;&#1073;&#1110;&#1083;&#1110;&#1079;&#1086;&#1074;&#1072;&#1085;&#1110;_&#1075;&#1088;&#1072;&#1092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4;&#1076;&#1085;&#1086;&#1074;&#1080;&#1084;&#1110;&#1088;&#1085;&#1110;_&#1085;&#1077;%20&#1084;&#1086;&#1073;&#1110;&#1083;&#1110;&#1079;&#1086;&#1074;&#1072;&#1085;&#1110;_&#1075;&#1088;&#1072;&#109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5;&#1086;%20&#1075;&#1088;&#1091;&#1087;&#1072;&#1093;_2\&#1055;&#1086;&#1088;&#1110;&#1074;&#1085;&#1103;&#1083;&#1100;&#1085;&#1072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5;&#1086;%20&#1075;&#1088;&#1091;&#1087;&#1072;&#1093;_2\&#1055;&#1086;&#1088;&#1110;&#1074;&#1085;&#1103;&#1083;&#1100;&#1085;&#1072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5;&#1086;%20&#1075;&#1088;&#1091;&#1087;&#1072;&#1093;_2_&#1086;&#1076;&#1085;&#1086;&#1084;\&#1055;&#1086;&#1088;&#1110;&#1074;&#1085;&#1103;&#1083;&#1100;&#1085;&#1072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2;&#1086;&#1073;&#1110;&#1083;&#1110;&#1079;&#1086;&#1074;&#1072;&#1085;&#1110;\&#1054;&#1076;&#1085;&#1086;&#1074;&#1080;&#1084;&#1110;&#1088;&#1085;&#1110;_&#1084;&#1086;&#1073;&#1110;&#1083;&#1110;&#1079;&#1086;&#1074;&#1072;&#1085;&#1110;_&#1075;&#1088;&#1072;&#1092;&#1110;&#1082;&#1080;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2;&#1086;&#1073;&#1110;&#1083;&#1110;&#1079;&#1086;&#1074;&#1072;&#1085;&#1110;\&#1054;&#1076;&#1085;&#1086;&#1074;&#1080;&#1084;&#1110;&#1088;&#1085;&#1110;_&#1084;&#1086;&#1073;&#1110;&#1083;&#1110;&#1079;&#1086;&#1074;&#1072;&#1085;&#1110;_&#1075;&#1088;&#1072;&#1092;&#1110;&#1082;&#1080;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2;&#1086;&#1073;&#1110;&#1083;&#1110;&#1079;&#1086;&#1074;&#1072;&#1085;&#1110;\&#1054;&#1076;&#1085;&#1086;&#1074;&#1080;&#1084;&#1110;&#1088;&#1085;&#1110;_&#1084;&#1086;&#1073;&#1110;&#1083;&#1110;&#1079;&#1086;&#1074;&#1072;&#1085;&#1110;_&#1075;&#1088;&#1072;&#1092;&#1110;&#1082;&#1080;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2;&#1086;&#1073;&#1110;&#1083;&#1110;&#1079;&#1086;&#1074;&#1072;&#1085;&#1110;\&#1054;&#1076;&#1085;&#1086;&#1074;&#1080;&#1084;&#1110;&#1088;&#1085;&#1110;_&#1084;&#1086;&#1073;&#1110;&#1083;&#1110;&#1079;&#1086;&#1074;&#1072;&#1085;&#1110;_&#1075;&#1088;&#1072;&#1092;&#1110;&#1082;&#1080;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2;&#1086;&#1073;&#1110;&#1083;&#1110;&#1079;&#1086;&#1074;&#1072;&#1085;&#1110;\&#1054;&#1076;&#1085;&#1086;&#1074;&#1080;&#1084;&#1110;&#1088;&#1085;&#1110;_&#1084;&#1086;&#1073;&#1110;&#1083;&#1110;&#1079;&#1086;&#1074;&#1072;&#1085;&#1110;_&#1075;&#1088;&#1072;&#1092;&#1110;&#1082;&#1080;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2;&#1086;&#1073;&#1110;&#1083;&#1110;&#1079;&#1086;&#1074;&#1072;&#1085;&#1110;\&#1058;&#1072;&#1073;&#1083;&#1080;&#1094;&#1110;_&#1084;&#1086;&#1073;&#1110;&#1083;&#1110;&#1079;&#1086;&#1074;&#1072;&#1085;&#1110;_&#1075;&#1088;&#1072;&#1092;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2;&#1086;&#1073;&#1110;&#1083;&#1110;&#1079;&#1086;&#1074;&#1072;&#1085;&#1110;\&#1054;&#1076;&#1085;&#1086;&#1074;&#1080;&#1084;&#1110;&#1088;&#1085;&#1110;_&#1084;&#1086;&#1073;&#1110;&#1083;&#1110;&#1079;&#1086;&#1074;&#1072;&#1085;&#1110;_&#1075;&#1088;&#1072;&#1092;&#1110;&#1082;&#1080;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2;&#1086;&#1073;&#1110;&#1083;&#1110;&#1079;&#1086;&#1074;&#1072;&#1085;&#1110;\&#1054;&#1076;&#1085;&#1086;&#1074;&#1080;&#1084;&#1110;&#1088;&#1085;&#1110;_&#1084;&#1086;&#1073;&#1110;&#1083;&#1110;&#1079;&#1086;&#1074;&#1072;&#1085;&#1110;_&#1075;&#1088;&#1072;&#1092;&#1110;&#1082;&#108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4;&#1076;&#1085;&#1086;&#1074;&#1080;&#1084;&#1110;&#1088;&#1085;&#1110;_&#1085;&#1077;%20&#1084;&#1086;&#1073;&#1110;&#1083;&#1110;&#1079;&#1086;&#1074;&#1072;&#1085;&#1110;_&#1075;&#1088;&#1072;&#1092;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2;&#1086;&#1073;&#1110;&#1083;&#1110;&#1079;&#1086;&#1074;&#1072;&#1085;&#1110;\&#1054;&#1076;&#1085;&#1086;&#1074;&#1080;&#1084;&#1110;&#1088;&#1085;&#1110;_&#1084;&#1086;&#1073;&#1110;&#1083;&#1110;&#1079;&#1086;&#1074;&#1072;&#1085;&#1110;_&#1075;&#1088;&#1072;&#1092;&#1110;&#1082;&#1080;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2;&#1086;&#1073;&#1110;&#1083;&#1110;&#1079;&#1086;&#1074;&#1072;&#1085;&#1110;\&#1054;&#1076;&#1085;&#1086;&#1074;&#1080;&#1084;&#1110;&#1088;&#1085;&#1110;_&#1084;&#1086;&#1073;&#1110;&#1083;&#1110;&#1079;&#1086;&#1074;&#1072;&#1085;&#1110;_&#1075;&#1088;&#1072;&#1092;&#1110;&#1082;&#1080;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2;&#1086;&#1073;&#1110;&#1083;&#1110;&#1079;&#1086;&#1074;&#1072;&#1085;&#1110;\&#1054;&#1076;&#1085;&#1086;&#1074;&#1080;&#1084;&#1110;&#1088;&#1085;&#1110;_&#1084;&#1086;&#1073;&#1110;&#1083;&#1110;&#1079;&#1086;&#1074;&#1072;&#1085;&#1110;_&#1075;&#1088;&#1072;&#1092;&#1110;&#1082;&#1080;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2;&#1086;&#1073;&#1110;&#1083;&#1110;&#1079;&#1086;&#1074;&#1072;&#1085;&#1110;\&#1054;&#1076;&#1085;&#1086;&#1074;&#1080;&#1084;&#1110;&#1088;&#1085;&#1110;_&#1084;&#1086;&#1073;&#1110;&#1083;&#1110;&#1079;&#1086;&#1074;&#1072;&#1085;&#1110;_&#1075;&#1088;&#1072;&#1092;&#1110;&#1082;&#1080;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2;&#1086;&#1073;&#1110;&#1083;&#1110;&#1079;&#1086;&#1074;&#1072;&#1085;&#1110;\&#1054;&#1076;&#1085;&#1086;&#1074;&#1080;&#1084;&#1110;&#1088;&#1085;&#1110;_&#1084;&#1086;&#1073;&#1110;&#1083;&#1110;&#1079;&#1086;&#1074;&#1072;&#1085;&#1110;_&#1075;&#1088;&#1072;&#1092;&#1110;&#1082;&#1080;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2;&#1086;&#1073;&#1110;&#1083;&#1110;&#1079;&#1086;&#1074;&#1072;&#1085;&#1110;\&#1054;&#1076;&#1085;&#1086;&#1074;&#1080;&#1084;&#1110;&#1088;&#1085;&#1110;_&#1084;&#1086;&#1073;&#1110;&#1083;&#1110;&#1079;&#1086;&#1074;&#1072;&#1085;&#1110;_&#1075;&#1088;&#1072;&#1092;&#1110;&#1082;&#108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5;&#1086;%20&#1075;&#1088;&#1091;&#1087;&#1072;&#1093;_2\&#1055;&#1086;&#1088;&#1110;&#1074;&#1085;&#1103;&#1083;&#1100;&#1085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4;&#1076;&#1085;&#1086;&#1074;&#1080;&#1084;&#1110;&#1088;&#1085;&#1110;_&#1085;&#1077;%20&#1084;&#1086;&#1073;&#1110;&#1083;&#1110;&#1079;&#1086;&#1074;&#1072;&#1085;&#1110;_&#1075;&#1088;&#1072;&#109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5;&#1086;%20&#1075;&#1088;&#1091;&#1087;&#1072;&#1093;_2\&#1055;&#1086;&#1088;&#1110;&#1074;&#1085;&#1103;&#1083;&#1100;&#1085;&#107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8;&#1072;&#1073;&#1083;&#1080;&#1094;&#1110;_&#1085;&#1077;%20&#1084;&#1086;&#1073;&#1110;&#1083;&#1110;&#1079;&#1086;&#1074;&#1072;&#1085;&#111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4;&#1076;&#1085;&#1086;&#1074;&#1080;&#1084;&#1110;&#1088;&#1085;&#1110;_&#1085;&#1077;%20&#1084;&#1086;&#1073;&#1110;&#1083;&#1110;&#1079;&#1086;&#1074;&#1072;&#1085;&#1110;_&#1075;&#1088;&#1072;&#1092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ociomodus\Sociomodus_2024\Network\SPSS\&#1050;&#1083;&#1102;&#1095;&#1086;&#1074;&#1110;%20&#1089;&#1087;&#1110;&#1083;&#1100;&#1085;&#1086;&#1090;&#1080;\&#1053;&#1077;%20&#1084;&#1086;&#1073;&#1110;&#1083;&#1110;&#1079;&#1086;&#1074;&#1072;&#1085;&#1110;\&#1055;&#1086;%20&#1075;&#1088;&#1091;&#1087;&#1072;&#1093;_2\&#1055;&#1086;&#1088;&#1110;&#1074;&#1085;&#1103;&#1083;&#1100;&#1085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Sheet1!$B$74:$B$78</c:f>
              <c:strCache>
                <c:ptCount val="5"/>
                <c:pt idx="0">
                  <c:v>Повністю здоровий/здорова</c:v>
                </c:pt>
                <c:pt idx="1">
                  <c:v>Здоровий/здорова</c:v>
                </c:pt>
                <c:pt idx="2">
                  <c:v>Певною мірою здоровий/здорова</c:v>
                </c:pt>
                <c:pt idx="3">
                  <c:v>Нездоровий/нездорова</c:v>
                </c:pt>
                <c:pt idx="4">
                  <c:v>Повністю нездоровий/нездорова</c:v>
                </c:pt>
              </c:strCache>
            </c:strRef>
          </c:cat>
          <c:val>
            <c:numRef>
              <c:f>Sheet1!$D$74:$D$78</c:f>
              <c:numCache>
                <c:formatCode>###0.0</c:formatCode>
                <c:ptCount val="5"/>
                <c:pt idx="0">
                  <c:v>2.2167487684729066</c:v>
                </c:pt>
                <c:pt idx="1">
                  <c:v>8.3743842364532011</c:v>
                </c:pt>
                <c:pt idx="2">
                  <c:v>32.019704433497537</c:v>
                </c:pt>
                <c:pt idx="3">
                  <c:v>44.827586206896555</c:v>
                </c:pt>
                <c:pt idx="4">
                  <c:v>12.561576354679804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3130576"/>
        <c:axId val="-193122960"/>
      </c:barChart>
      <c:catAx>
        <c:axId val="-19313057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-193122960"/>
        <c:crosses val="autoZero"/>
        <c:auto val="1"/>
        <c:lblAlgn val="ctr"/>
        <c:lblOffset val="100"/>
        <c:noMultiLvlLbl val="0"/>
      </c:catAx>
      <c:valAx>
        <c:axId val="-193122960"/>
        <c:scaling>
          <c:orientation val="minMax"/>
        </c:scaling>
        <c:delete val="1"/>
        <c:axPos val="t"/>
        <c:numFmt formatCode="###0.0" sourceLinked="1"/>
        <c:majorTickMark val="out"/>
        <c:minorTickMark val="none"/>
        <c:tickLblPos val="nextTo"/>
        <c:crossAx val="-19313057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 b="1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</c:spPr>
          <c:dPt>
            <c:idx val="1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1.6309930008748908E-2"/>
                  <c:y val="-0.2785495042286381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5728455818022746E-2"/>
                  <c:y val="-0.2679545785943423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Sheet1!$B$238:$B$239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Sheet1!$D$238:$D$239</c:f>
              <c:numCache>
                <c:formatCode>###0.0</c:formatCode>
                <c:ptCount val="2"/>
                <c:pt idx="0">
                  <c:v>49.75369458128079</c:v>
                </c:pt>
                <c:pt idx="1">
                  <c:v>50.246305418719217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2000" b="1"/>
      </a:pPr>
      <a:endParaRPr lang="uk-UA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Sheet1!$A$46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Sheet1!$B$45:$J$45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Sheet1!$B$46:$J$46</c:f>
              <c:numCache>
                <c:formatCode>###0.0</c:formatCode>
                <c:ptCount val="9"/>
                <c:pt idx="0">
                  <c:v>49.75369458128079</c:v>
                </c:pt>
                <c:pt idx="1">
                  <c:v>78.571428571428569</c:v>
                </c:pt>
                <c:pt idx="2">
                  <c:v>79.452054794520549</c:v>
                </c:pt>
                <c:pt idx="3">
                  <c:v>59.887005649717516</c:v>
                </c:pt>
                <c:pt idx="4">
                  <c:v>42.702702702702702</c:v>
                </c:pt>
                <c:pt idx="5">
                  <c:v>61.53846153846154</c:v>
                </c:pt>
                <c:pt idx="6">
                  <c:v>25.581395348837212</c:v>
                </c:pt>
                <c:pt idx="7">
                  <c:v>33.333333333333329</c:v>
                </c:pt>
                <c:pt idx="8">
                  <c:v>86.842105263157904</c:v>
                </c:pt>
              </c:numCache>
            </c:numRef>
          </c:val>
        </c:ser>
        <c:ser>
          <c:idx val="1"/>
          <c:order val="1"/>
          <c:tx>
            <c:strRef>
              <c:f>Sheet1!$A$47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Sheet1!$B$45:$J$45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Sheet1!$B$47:$J$47</c:f>
              <c:numCache>
                <c:formatCode>###0.0</c:formatCode>
                <c:ptCount val="9"/>
                <c:pt idx="0">
                  <c:v>50.246305418719217</c:v>
                </c:pt>
                <c:pt idx="1">
                  <c:v>21.428571428571427</c:v>
                </c:pt>
                <c:pt idx="2">
                  <c:v>20.547945205479451</c:v>
                </c:pt>
                <c:pt idx="3">
                  <c:v>40.112994350282491</c:v>
                </c:pt>
                <c:pt idx="4">
                  <c:v>57.297297297297298</c:v>
                </c:pt>
                <c:pt idx="5">
                  <c:v>38.461538461538467</c:v>
                </c:pt>
                <c:pt idx="6">
                  <c:v>74.418604651162795</c:v>
                </c:pt>
                <c:pt idx="7">
                  <c:v>66.666666666666657</c:v>
                </c:pt>
                <c:pt idx="8">
                  <c:v>13.157894736842104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4197568"/>
        <c:axId val="-154197024"/>
      </c:barChart>
      <c:catAx>
        <c:axId val="-154197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4197024"/>
        <c:crosses val="autoZero"/>
        <c:auto val="1"/>
        <c:lblAlgn val="ctr"/>
        <c:lblOffset val="100"/>
        <c:noMultiLvlLbl val="0"/>
      </c:catAx>
      <c:valAx>
        <c:axId val="-154197024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41975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900"/>
      </a:pPr>
      <a:endParaRPr lang="uk-UA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Sheet1!$B$259:$B$260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Sheet1!$D$259:$D$260</c:f>
              <c:numCache>
                <c:formatCode>###0.0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4206272"/>
        <c:axId val="-154203008"/>
      </c:barChart>
      <c:catAx>
        <c:axId val="-154206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4203008"/>
        <c:crosses val="autoZero"/>
        <c:auto val="1"/>
        <c:lblAlgn val="ctr"/>
        <c:lblOffset val="100"/>
        <c:noMultiLvlLbl val="0"/>
      </c:catAx>
      <c:valAx>
        <c:axId val="-154203008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42062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 b="1"/>
      </a:pPr>
      <a:endParaRPr lang="uk-UA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Sheet1!$A$52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Sheet1!$B$51:$J$51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Sheet1!$B$52:$J$52</c:f>
              <c:numCache>
                <c:formatCode>###0.0</c:formatCode>
                <c:ptCount val="9"/>
                <c:pt idx="0">
                  <c:v>50</c:v>
                </c:pt>
                <c:pt idx="1">
                  <c:v>75</c:v>
                </c:pt>
                <c:pt idx="2">
                  <c:v>72.602739726027394</c:v>
                </c:pt>
                <c:pt idx="3">
                  <c:v>58.192090395480221</c:v>
                </c:pt>
                <c:pt idx="4">
                  <c:v>42.162162162162161</c:v>
                </c:pt>
                <c:pt idx="5">
                  <c:v>69.230769230769226</c:v>
                </c:pt>
                <c:pt idx="6">
                  <c:v>34.883720930232556</c:v>
                </c:pt>
                <c:pt idx="7">
                  <c:v>36.111111111111107</c:v>
                </c:pt>
                <c:pt idx="8">
                  <c:v>71.05263157894737</c:v>
                </c:pt>
              </c:numCache>
            </c:numRef>
          </c:val>
        </c:ser>
        <c:ser>
          <c:idx val="1"/>
          <c:order val="1"/>
          <c:tx>
            <c:strRef>
              <c:f>Sheet1!$A$53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Sheet1!$B$51:$J$51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Sheet1!$B$53:$J$53</c:f>
              <c:numCache>
                <c:formatCode>###0.0</c:formatCode>
                <c:ptCount val="9"/>
                <c:pt idx="0">
                  <c:v>50</c:v>
                </c:pt>
                <c:pt idx="1">
                  <c:v>25</c:v>
                </c:pt>
                <c:pt idx="2">
                  <c:v>27.397260273972602</c:v>
                </c:pt>
                <c:pt idx="3">
                  <c:v>41.807909604519772</c:v>
                </c:pt>
                <c:pt idx="4">
                  <c:v>57.837837837837839</c:v>
                </c:pt>
                <c:pt idx="5">
                  <c:v>30.76923076923077</c:v>
                </c:pt>
                <c:pt idx="6">
                  <c:v>65.116279069767444</c:v>
                </c:pt>
                <c:pt idx="7">
                  <c:v>63.888888888888886</c:v>
                </c:pt>
                <c:pt idx="8">
                  <c:v>28.947368421052634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3466336"/>
        <c:axId val="-153465248"/>
      </c:barChart>
      <c:catAx>
        <c:axId val="-153466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="0"/>
            </a:pPr>
            <a:endParaRPr lang="uk-UA"/>
          </a:p>
        </c:txPr>
        <c:crossAx val="-153465248"/>
        <c:crosses val="autoZero"/>
        <c:auto val="1"/>
        <c:lblAlgn val="ctr"/>
        <c:lblOffset val="100"/>
        <c:noMultiLvlLbl val="0"/>
      </c:catAx>
      <c:valAx>
        <c:axId val="-153465248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3466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b="1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900"/>
      </a:pPr>
      <a:endParaRPr lang="uk-UA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/>
              <a:t>Серед всіх опитаних</a:t>
            </a:r>
            <a:endParaRPr lang="ru-RU"/>
          </a:p>
        </c:rich>
      </c:tx>
      <c:layout>
        <c:manualLayout>
          <c:xMode val="edge"/>
          <c:yMode val="edge"/>
          <c:x val="0.23853792585347999"/>
          <c:y val="2.8099168677613296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Sheet1!$B$281:$B$283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Не приймаю ліки</c:v>
                </c:pt>
              </c:strCache>
            </c:strRef>
          </c:cat>
          <c:val>
            <c:numRef>
              <c:f>Sheet1!$D$281:$D$283</c:f>
              <c:numCache>
                <c:formatCode>###0.0</c:formatCode>
                <c:ptCount val="3"/>
                <c:pt idx="0">
                  <c:v>27.586206896551722</c:v>
                </c:pt>
                <c:pt idx="1">
                  <c:v>60.837438423645317</c:v>
                </c:pt>
                <c:pt idx="2">
                  <c:v>11.576354679802956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3462528"/>
        <c:axId val="-153466880"/>
      </c:barChart>
      <c:catAx>
        <c:axId val="-153462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3466880"/>
        <c:crosses val="autoZero"/>
        <c:auto val="1"/>
        <c:lblAlgn val="ctr"/>
        <c:lblOffset val="100"/>
        <c:noMultiLvlLbl val="0"/>
      </c:catAx>
      <c:valAx>
        <c:axId val="-153466880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34625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="1"/>
      </a:pPr>
      <a:endParaRPr lang="uk-UA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Серед тих, хто приймає АРТ/ЗПТ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Sheet1!$B$281:$B$282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Sheet1!$H$281:$H$282</c:f>
              <c:numCache>
                <c:formatCode>0.0</c:formatCode>
                <c:ptCount val="2"/>
                <c:pt idx="0">
                  <c:v>31.197771587743734</c:v>
                </c:pt>
                <c:pt idx="1">
                  <c:v>68.80222841225627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3461984"/>
        <c:axId val="-153460896"/>
      </c:barChart>
      <c:catAx>
        <c:axId val="-153461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3460896"/>
        <c:crosses val="autoZero"/>
        <c:auto val="1"/>
        <c:lblAlgn val="ctr"/>
        <c:lblOffset val="100"/>
        <c:noMultiLvlLbl val="0"/>
      </c:catAx>
      <c:valAx>
        <c:axId val="-15346089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-1534619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="1"/>
      </a:pPr>
      <a:endParaRPr lang="uk-UA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Sheet1!$A$58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Sheet1!$B$57:$J$57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Sheet1!$B$58:$J$58</c:f>
              <c:numCache>
                <c:formatCode>###0.0</c:formatCode>
                <c:ptCount val="9"/>
                <c:pt idx="0">
                  <c:v>27.586206896551722</c:v>
                </c:pt>
                <c:pt idx="1">
                  <c:v>46.428571428571431</c:v>
                </c:pt>
                <c:pt idx="2">
                  <c:v>38.356164383561641</c:v>
                </c:pt>
                <c:pt idx="3">
                  <c:v>25.988700564971751</c:v>
                </c:pt>
                <c:pt idx="4">
                  <c:v>29.72972972972973</c:v>
                </c:pt>
                <c:pt idx="5">
                  <c:v>30.76923076923077</c:v>
                </c:pt>
                <c:pt idx="6">
                  <c:v>27.906976744186046</c:v>
                </c:pt>
                <c:pt idx="7">
                  <c:v>38.888888888888893</c:v>
                </c:pt>
                <c:pt idx="8">
                  <c:v>28.947368421052634</c:v>
                </c:pt>
              </c:numCache>
            </c:numRef>
          </c:val>
        </c:ser>
        <c:ser>
          <c:idx val="1"/>
          <c:order val="1"/>
          <c:tx>
            <c:strRef>
              <c:f>Sheet1!$A$59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Sheet1!$B$57:$J$57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Sheet1!$B$59:$J$59</c:f>
              <c:numCache>
                <c:formatCode>###0.0</c:formatCode>
                <c:ptCount val="9"/>
                <c:pt idx="0">
                  <c:v>60.837438423645317</c:v>
                </c:pt>
                <c:pt idx="1">
                  <c:v>48.214285714285715</c:v>
                </c:pt>
                <c:pt idx="2">
                  <c:v>53.424657534246577</c:v>
                </c:pt>
                <c:pt idx="3">
                  <c:v>67.796610169491515</c:v>
                </c:pt>
                <c:pt idx="4">
                  <c:v>70.270270270270274</c:v>
                </c:pt>
                <c:pt idx="5">
                  <c:v>61.53846153846154</c:v>
                </c:pt>
                <c:pt idx="6">
                  <c:v>37.209302325581397</c:v>
                </c:pt>
                <c:pt idx="7">
                  <c:v>33.333333333333329</c:v>
                </c:pt>
                <c:pt idx="8">
                  <c:v>52.631578947368418</c:v>
                </c:pt>
              </c:numCache>
            </c:numRef>
          </c:val>
        </c:ser>
        <c:ser>
          <c:idx val="2"/>
          <c:order val="2"/>
          <c:tx>
            <c:strRef>
              <c:f>Sheet1!$A$60</c:f>
              <c:strCache>
                <c:ptCount val="1"/>
                <c:pt idx="0">
                  <c:v>Не приймаю ліки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Sheet1!$B$57:$J$57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Sheet1!$B$60:$J$60</c:f>
              <c:numCache>
                <c:formatCode>###0.0</c:formatCode>
                <c:ptCount val="9"/>
                <c:pt idx="0">
                  <c:v>11.576354679802956</c:v>
                </c:pt>
                <c:pt idx="1">
                  <c:v>5.3571428571428568</c:v>
                </c:pt>
                <c:pt idx="2">
                  <c:v>8.2191780821917799</c:v>
                </c:pt>
                <c:pt idx="3">
                  <c:v>6.2146892655367232</c:v>
                </c:pt>
                <c:pt idx="5">
                  <c:v>7.6923076923076925</c:v>
                </c:pt>
                <c:pt idx="6">
                  <c:v>34.883720930232556</c:v>
                </c:pt>
                <c:pt idx="7">
                  <c:v>27.777777777777779</c:v>
                </c:pt>
                <c:pt idx="8">
                  <c:v>18.421052631578945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3251216"/>
        <c:axId val="-153250128"/>
      </c:barChart>
      <c:catAx>
        <c:axId val="-153251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uk-UA"/>
          </a:p>
        </c:txPr>
        <c:crossAx val="-153250128"/>
        <c:crosses val="autoZero"/>
        <c:auto val="1"/>
        <c:lblAlgn val="ctr"/>
        <c:lblOffset val="100"/>
        <c:noMultiLvlLbl val="0"/>
      </c:catAx>
      <c:valAx>
        <c:axId val="-153250128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32512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600" b="1"/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 (3)'!$A$11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'Sheet1 (3)'!$B$10:$J$10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'Sheet1 (3)'!$B$11:$J$11</c:f>
              <c:numCache>
                <c:formatCode>0.0</c:formatCode>
                <c:ptCount val="9"/>
                <c:pt idx="0">
                  <c:v>31.197771587743734</c:v>
                </c:pt>
                <c:pt idx="1">
                  <c:v>49.056603773584904</c:v>
                </c:pt>
                <c:pt idx="2">
                  <c:v>41.791044776119399</c:v>
                </c:pt>
                <c:pt idx="3">
                  <c:v>27.710843373493976</c:v>
                </c:pt>
                <c:pt idx="4">
                  <c:v>29.72972972972973</c:v>
                </c:pt>
                <c:pt idx="5">
                  <c:v>33.333333333333329</c:v>
                </c:pt>
                <c:pt idx="6">
                  <c:v>42.857142857142854</c:v>
                </c:pt>
                <c:pt idx="7">
                  <c:v>53.846153846153847</c:v>
                </c:pt>
                <c:pt idx="8">
                  <c:v>35.483870967741936</c:v>
                </c:pt>
              </c:numCache>
            </c:numRef>
          </c:val>
        </c:ser>
        <c:ser>
          <c:idx val="1"/>
          <c:order val="1"/>
          <c:tx>
            <c:strRef>
              <c:f>'Sheet1 (3)'!$A$12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'Sheet1 (3)'!$B$10:$J$10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'Sheet1 (3)'!$B$12:$J$12</c:f>
              <c:numCache>
                <c:formatCode>0.0</c:formatCode>
                <c:ptCount val="9"/>
                <c:pt idx="0">
                  <c:v>68.80222841225627</c:v>
                </c:pt>
                <c:pt idx="1">
                  <c:v>50.943396226415096</c:v>
                </c:pt>
                <c:pt idx="2">
                  <c:v>58.208955223880601</c:v>
                </c:pt>
                <c:pt idx="3">
                  <c:v>72.289156626506028</c:v>
                </c:pt>
                <c:pt idx="4">
                  <c:v>70.270270270270274</c:v>
                </c:pt>
                <c:pt idx="5">
                  <c:v>66.666666666666657</c:v>
                </c:pt>
                <c:pt idx="6">
                  <c:v>57.142857142857139</c:v>
                </c:pt>
                <c:pt idx="7">
                  <c:v>46.153846153846153</c:v>
                </c:pt>
                <c:pt idx="8">
                  <c:v>64.516129032258064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3262096"/>
        <c:axId val="-153258832"/>
      </c:barChart>
      <c:catAx>
        <c:axId val="-153262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uk-UA"/>
          </a:p>
        </c:txPr>
        <c:crossAx val="-153258832"/>
        <c:crosses val="autoZero"/>
        <c:auto val="1"/>
        <c:lblAlgn val="ctr"/>
        <c:lblOffset val="100"/>
        <c:noMultiLvlLbl val="0"/>
      </c:catAx>
      <c:valAx>
        <c:axId val="-15325883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-1532620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800"/>
      </a:pPr>
      <a:endParaRPr lang="uk-UA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Серед всіх опитаних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Sheet1!$B$304:$B$306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Не беру участь у профілактичних програмах</c:v>
                </c:pt>
              </c:strCache>
            </c:strRef>
          </c:cat>
          <c:val>
            <c:numRef>
              <c:f>Sheet1!$D$304:$D$306</c:f>
              <c:numCache>
                <c:formatCode>###0.0</c:formatCode>
                <c:ptCount val="3"/>
                <c:pt idx="0">
                  <c:v>34.975369458128078</c:v>
                </c:pt>
                <c:pt idx="1">
                  <c:v>53.940886699507388</c:v>
                </c:pt>
                <c:pt idx="2">
                  <c:v>11.083743842364532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3262640"/>
        <c:axId val="-153247408"/>
      </c:barChart>
      <c:catAx>
        <c:axId val="-153262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3247408"/>
        <c:crosses val="autoZero"/>
        <c:auto val="1"/>
        <c:lblAlgn val="ctr"/>
        <c:lblOffset val="100"/>
        <c:noMultiLvlLbl val="0"/>
      </c:catAx>
      <c:valAx>
        <c:axId val="-153247408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326264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uk-UA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Серед тих, хто бере участь в профілактичних програмах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Sheet1!$B$304:$B$305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Sheet1!$H$304:$H$305</c:f>
              <c:numCache>
                <c:formatCode>0.0</c:formatCode>
                <c:ptCount val="2"/>
                <c:pt idx="0">
                  <c:v>39.335180055401665</c:v>
                </c:pt>
                <c:pt idx="1">
                  <c:v>60.664819944598335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3247952"/>
        <c:axId val="-153249584"/>
      </c:barChart>
      <c:catAx>
        <c:axId val="-153247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3249584"/>
        <c:crosses val="autoZero"/>
        <c:auto val="1"/>
        <c:lblAlgn val="ctr"/>
        <c:lblOffset val="100"/>
        <c:noMultiLvlLbl val="0"/>
      </c:catAx>
      <c:valAx>
        <c:axId val="-15324958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-1532479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 b="1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Sheet1!$A$13</c:f>
              <c:strCache>
                <c:ptCount val="1"/>
                <c:pt idx="0">
                  <c:v>Повністю здоровий/здорова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Sheet1!$B$12:$J$12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Sheet1!$B$13:$J$13</c:f>
              <c:numCache>
                <c:formatCode>General</c:formatCode>
                <c:ptCount val="9"/>
                <c:pt idx="0" formatCode="###0.0">
                  <c:v>2.2167487684729066</c:v>
                </c:pt>
                <c:pt idx="3" formatCode="####.0">
                  <c:v>0.56497175141242939</c:v>
                </c:pt>
                <c:pt idx="4" formatCode="###0.0">
                  <c:v>1.6216216216216217</c:v>
                </c:pt>
                <c:pt idx="6" formatCode="###0.0">
                  <c:v>9.3023255813953494</c:v>
                </c:pt>
                <c:pt idx="7" formatCode="###0.0">
                  <c:v>5.5555555555555554</c:v>
                </c:pt>
                <c:pt idx="8" formatCode="###0.0">
                  <c:v>2.6315789473684208</c:v>
                </c:pt>
              </c:numCache>
            </c:numRef>
          </c:val>
        </c:ser>
        <c:ser>
          <c:idx val="1"/>
          <c:order val="1"/>
          <c:tx>
            <c:strRef>
              <c:f>Sheet1!$A$14</c:f>
              <c:strCache>
                <c:ptCount val="1"/>
                <c:pt idx="0">
                  <c:v>Здоровий/здорова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Sheet1!$B$12:$J$12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Sheet1!$B$14:$J$14</c:f>
              <c:numCache>
                <c:formatCode>General</c:formatCode>
                <c:ptCount val="9"/>
                <c:pt idx="0" formatCode="###0.0">
                  <c:v>8.3743842364532011</c:v>
                </c:pt>
                <c:pt idx="2" formatCode="###0.0">
                  <c:v>1.3698630136986301</c:v>
                </c:pt>
                <c:pt idx="3" formatCode="###0.0">
                  <c:v>4.5197740112994351</c:v>
                </c:pt>
                <c:pt idx="4" formatCode="###0.0">
                  <c:v>5.9459459459459465</c:v>
                </c:pt>
                <c:pt idx="5" formatCode="###0.0">
                  <c:v>7.6923076923076925</c:v>
                </c:pt>
                <c:pt idx="6" formatCode="###0.0">
                  <c:v>18.604651162790699</c:v>
                </c:pt>
                <c:pt idx="7" formatCode="###0.0">
                  <c:v>16.666666666666664</c:v>
                </c:pt>
                <c:pt idx="8" formatCode="###0.0">
                  <c:v>7.8947368421052628</c:v>
                </c:pt>
              </c:numCache>
            </c:numRef>
          </c:val>
        </c:ser>
        <c:ser>
          <c:idx val="2"/>
          <c:order val="2"/>
          <c:tx>
            <c:strRef>
              <c:f>Sheet1!$A$15</c:f>
              <c:strCache>
                <c:ptCount val="1"/>
                <c:pt idx="0">
                  <c:v>Певною мірою здоровий/здорова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Sheet1!$B$12:$J$12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Sheet1!$B$15:$J$15</c:f>
              <c:numCache>
                <c:formatCode>###0.0</c:formatCode>
                <c:ptCount val="9"/>
                <c:pt idx="0">
                  <c:v>32.019704433497537</c:v>
                </c:pt>
                <c:pt idx="1">
                  <c:v>14.285714285714285</c:v>
                </c:pt>
                <c:pt idx="2">
                  <c:v>16.43835616438356</c:v>
                </c:pt>
                <c:pt idx="3">
                  <c:v>22.598870056497177</c:v>
                </c:pt>
                <c:pt idx="4">
                  <c:v>33.513513513513516</c:v>
                </c:pt>
                <c:pt idx="5">
                  <c:v>30.76923076923077</c:v>
                </c:pt>
                <c:pt idx="6">
                  <c:v>41.860465116279073</c:v>
                </c:pt>
                <c:pt idx="7">
                  <c:v>50</c:v>
                </c:pt>
                <c:pt idx="8">
                  <c:v>13.157894736842104</c:v>
                </c:pt>
              </c:numCache>
            </c:numRef>
          </c:val>
        </c:ser>
        <c:ser>
          <c:idx val="3"/>
          <c:order val="3"/>
          <c:tx>
            <c:strRef>
              <c:f>Sheet1!$A$16</c:f>
              <c:strCache>
                <c:ptCount val="1"/>
                <c:pt idx="0">
                  <c:v>Нездоровий/нездорова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Sheet1!$B$12:$J$12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Sheet1!$B$16:$J$16</c:f>
              <c:numCache>
                <c:formatCode>###0.0</c:formatCode>
                <c:ptCount val="9"/>
                <c:pt idx="0">
                  <c:v>44.827586206896555</c:v>
                </c:pt>
                <c:pt idx="1">
                  <c:v>69.642857142857139</c:v>
                </c:pt>
                <c:pt idx="2">
                  <c:v>64.38356164383562</c:v>
                </c:pt>
                <c:pt idx="3">
                  <c:v>54.802259887005647</c:v>
                </c:pt>
                <c:pt idx="4">
                  <c:v>44.86486486486487</c:v>
                </c:pt>
                <c:pt idx="5">
                  <c:v>61.53846153846154</c:v>
                </c:pt>
                <c:pt idx="6">
                  <c:v>27.906976744186046</c:v>
                </c:pt>
                <c:pt idx="7">
                  <c:v>25</c:v>
                </c:pt>
                <c:pt idx="8">
                  <c:v>60.526315789473685</c:v>
                </c:pt>
              </c:numCache>
            </c:numRef>
          </c:val>
        </c:ser>
        <c:ser>
          <c:idx val="4"/>
          <c:order val="4"/>
          <c:tx>
            <c:strRef>
              <c:f>Sheet1!$A$17</c:f>
              <c:strCache>
                <c:ptCount val="1"/>
                <c:pt idx="0">
                  <c:v>Повністю нездоровий/нездорова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Sheet1!$B$12:$J$12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Sheet1!$B$17:$J$17</c:f>
              <c:numCache>
                <c:formatCode>###0.0</c:formatCode>
                <c:ptCount val="9"/>
                <c:pt idx="0">
                  <c:v>12.561576354679804</c:v>
                </c:pt>
                <c:pt idx="1">
                  <c:v>16.071428571428573</c:v>
                </c:pt>
                <c:pt idx="2">
                  <c:v>17.80821917808219</c:v>
                </c:pt>
                <c:pt idx="3">
                  <c:v>17.514124293785311</c:v>
                </c:pt>
                <c:pt idx="4">
                  <c:v>14.054054054054054</c:v>
                </c:pt>
                <c:pt idx="6">
                  <c:v>2.3255813953488373</c:v>
                </c:pt>
                <c:pt idx="7">
                  <c:v>2.7777777777777777</c:v>
                </c:pt>
                <c:pt idx="8">
                  <c:v>15.789473684210526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3128400"/>
        <c:axId val="-193125136"/>
      </c:barChart>
      <c:catAx>
        <c:axId val="-193128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 b="1"/>
            </a:pPr>
            <a:endParaRPr lang="uk-UA"/>
          </a:p>
        </c:txPr>
        <c:crossAx val="-193125136"/>
        <c:crosses val="autoZero"/>
        <c:auto val="1"/>
        <c:lblAlgn val="ctr"/>
        <c:lblOffset val="100"/>
        <c:noMultiLvlLbl val="0"/>
      </c:catAx>
      <c:valAx>
        <c:axId val="-193125136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93128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2901665896771701"/>
          <c:w val="0.99020612725133494"/>
          <c:h val="6.9064146381396227E-2"/>
        </c:manualLayout>
      </c:layout>
      <c:overlay val="0"/>
      <c:txPr>
        <a:bodyPr/>
        <a:lstStyle/>
        <a:p>
          <a:pPr>
            <a:defRPr sz="900" b="1"/>
          </a:pPr>
          <a:endParaRPr lang="uk-UA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Sheet1!$A$65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Sheet1!$B$64:$J$64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Sheet1!$B$65:$J$65</c:f>
              <c:numCache>
                <c:formatCode>###0.0</c:formatCode>
                <c:ptCount val="9"/>
                <c:pt idx="0">
                  <c:v>34.975369458128078</c:v>
                </c:pt>
                <c:pt idx="1">
                  <c:v>57.142857142857139</c:v>
                </c:pt>
                <c:pt idx="2">
                  <c:v>53.424657534246577</c:v>
                </c:pt>
                <c:pt idx="3">
                  <c:v>29.943502824858758</c:v>
                </c:pt>
                <c:pt idx="4">
                  <c:v>31.891891891891895</c:v>
                </c:pt>
                <c:pt idx="5">
                  <c:v>46.153846153846153</c:v>
                </c:pt>
                <c:pt idx="6">
                  <c:v>44.186046511627907</c:v>
                </c:pt>
                <c:pt idx="7">
                  <c:v>41.666666666666671</c:v>
                </c:pt>
                <c:pt idx="8">
                  <c:v>42.105263157894733</c:v>
                </c:pt>
              </c:numCache>
            </c:numRef>
          </c:val>
        </c:ser>
        <c:ser>
          <c:idx val="1"/>
          <c:order val="1"/>
          <c:tx>
            <c:strRef>
              <c:f>Sheet1!$A$66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Sheet1!$B$64:$J$64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Sheet1!$B$66:$J$66</c:f>
              <c:numCache>
                <c:formatCode>###0.0</c:formatCode>
                <c:ptCount val="9"/>
                <c:pt idx="0">
                  <c:v>53.940886699507388</c:v>
                </c:pt>
                <c:pt idx="1">
                  <c:v>39.285714285714285</c:v>
                </c:pt>
                <c:pt idx="2">
                  <c:v>42.465753424657535</c:v>
                </c:pt>
                <c:pt idx="3">
                  <c:v>61.016949152542374</c:v>
                </c:pt>
                <c:pt idx="4">
                  <c:v>60</c:v>
                </c:pt>
                <c:pt idx="5">
                  <c:v>53.846153846153847</c:v>
                </c:pt>
                <c:pt idx="6">
                  <c:v>51.162790697674424</c:v>
                </c:pt>
                <c:pt idx="7">
                  <c:v>27.777777777777779</c:v>
                </c:pt>
                <c:pt idx="8">
                  <c:v>42.105263157894733</c:v>
                </c:pt>
              </c:numCache>
            </c:numRef>
          </c:val>
        </c:ser>
        <c:ser>
          <c:idx val="2"/>
          <c:order val="2"/>
          <c:tx>
            <c:strRef>
              <c:f>Sheet1!$A$67</c:f>
              <c:strCache>
                <c:ptCount val="1"/>
                <c:pt idx="0">
                  <c:v>Не беру участь у профілактичних програмах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Sheet1!$B$64:$J$64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Sheet1!$B$67:$J$67</c:f>
              <c:numCache>
                <c:formatCode>###0.0</c:formatCode>
                <c:ptCount val="9"/>
                <c:pt idx="0">
                  <c:v>11.083743842364532</c:v>
                </c:pt>
                <c:pt idx="1">
                  <c:v>3.5714285714285712</c:v>
                </c:pt>
                <c:pt idx="2">
                  <c:v>4.10958904109589</c:v>
                </c:pt>
                <c:pt idx="3">
                  <c:v>9.0395480225988702</c:v>
                </c:pt>
                <c:pt idx="4">
                  <c:v>8.1081081081081088</c:v>
                </c:pt>
                <c:pt idx="6">
                  <c:v>4.6511627906976747</c:v>
                </c:pt>
                <c:pt idx="7">
                  <c:v>30.555555555555557</c:v>
                </c:pt>
                <c:pt idx="8">
                  <c:v>15.789473684210526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3261552"/>
        <c:axId val="-153261008"/>
      </c:barChart>
      <c:catAx>
        <c:axId val="-153261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3261008"/>
        <c:crosses val="autoZero"/>
        <c:auto val="1"/>
        <c:lblAlgn val="ctr"/>
        <c:lblOffset val="100"/>
        <c:noMultiLvlLbl val="0"/>
      </c:catAx>
      <c:valAx>
        <c:axId val="-153261008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326155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1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800"/>
      </a:pPr>
      <a:endParaRPr lang="uk-UA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 (3)'!$A$47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'Sheet1 (3)'!$B$46:$J$46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'Sheet1 (3)'!$B$47:$J$47</c:f>
              <c:numCache>
                <c:formatCode>0.0</c:formatCode>
                <c:ptCount val="9"/>
                <c:pt idx="0">
                  <c:v>39.335180055401665</c:v>
                </c:pt>
                <c:pt idx="1">
                  <c:v>59.259259259259252</c:v>
                </c:pt>
                <c:pt idx="2">
                  <c:v>55.714285714285715</c:v>
                </c:pt>
                <c:pt idx="3">
                  <c:v>32.919254658385093</c:v>
                </c:pt>
                <c:pt idx="4">
                  <c:v>34.705882352941174</c:v>
                </c:pt>
                <c:pt idx="5">
                  <c:v>46.153846153846153</c:v>
                </c:pt>
                <c:pt idx="6">
                  <c:v>46.341463414634148</c:v>
                </c:pt>
                <c:pt idx="7">
                  <c:v>60</c:v>
                </c:pt>
                <c:pt idx="8">
                  <c:v>50</c:v>
                </c:pt>
              </c:numCache>
            </c:numRef>
          </c:val>
        </c:ser>
        <c:ser>
          <c:idx val="1"/>
          <c:order val="1"/>
          <c:tx>
            <c:strRef>
              <c:f>'Sheet1 (3)'!$A$48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'Sheet1 (3)'!$B$46:$J$46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'Sheet1 (3)'!$B$48:$J$48</c:f>
              <c:numCache>
                <c:formatCode>0.0</c:formatCode>
                <c:ptCount val="9"/>
                <c:pt idx="0">
                  <c:v>60.664819944598335</c:v>
                </c:pt>
                <c:pt idx="1">
                  <c:v>40.74074074074074</c:v>
                </c:pt>
                <c:pt idx="2">
                  <c:v>44.285714285714285</c:v>
                </c:pt>
                <c:pt idx="3">
                  <c:v>67.080745341614914</c:v>
                </c:pt>
                <c:pt idx="4">
                  <c:v>65.294117647058826</c:v>
                </c:pt>
                <c:pt idx="5">
                  <c:v>53.846153846153847</c:v>
                </c:pt>
                <c:pt idx="6">
                  <c:v>53.658536585365859</c:v>
                </c:pt>
                <c:pt idx="7">
                  <c:v>40</c:v>
                </c:pt>
                <c:pt idx="8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3248496"/>
        <c:axId val="-153256656"/>
      </c:barChart>
      <c:catAx>
        <c:axId val="-153248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3256656"/>
        <c:crosses val="autoZero"/>
        <c:auto val="1"/>
        <c:lblAlgn val="ctr"/>
        <c:lblOffset val="100"/>
        <c:noMultiLvlLbl val="0"/>
      </c:catAx>
      <c:valAx>
        <c:axId val="-15325665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-1532484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900"/>
      </a:pPr>
      <a:endParaRPr lang="uk-UA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Sheet1!$B$63:$B$66</c:f>
              <c:strCache>
                <c:ptCount val="4"/>
                <c:pt idx="0">
                  <c:v>Добровільно</c:v>
                </c:pt>
                <c:pt idx="1">
                  <c:v>За повісткою</c:v>
                </c:pt>
                <c:pt idx="2">
                  <c:v>Був затриманий ТЦК та направлений на ВЛК</c:v>
                </c:pt>
                <c:pt idx="3">
                  <c:v>Після звільнення з місць несвободи відразу був призваний</c:v>
                </c:pt>
              </c:strCache>
            </c:strRef>
          </c:cat>
          <c:val>
            <c:numRef>
              <c:f>Sheet1!$D$63:$D$66</c:f>
              <c:numCache>
                <c:formatCode>###0.0</c:formatCode>
                <c:ptCount val="4"/>
                <c:pt idx="0">
                  <c:v>39.130434782608695</c:v>
                </c:pt>
                <c:pt idx="1">
                  <c:v>23.913043478260871</c:v>
                </c:pt>
                <c:pt idx="2">
                  <c:v>32.608695652173914</c:v>
                </c:pt>
                <c:pt idx="3">
                  <c:v>4.3478260869565215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3251760"/>
        <c:axId val="-153254480"/>
      </c:barChart>
      <c:catAx>
        <c:axId val="-15325176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-153254480"/>
        <c:crosses val="autoZero"/>
        <c:auto val="1"/>
        <c:lblAlgn val="ctr"/>
        <c:lblOffset val="100"/>
        <c:noMultiLvlLbl val="0"/>
      </c:catAx>
      <c:valAx>
        <c:axId val="-153254480"/>
        <c:scaling>
          <c:orientation val="minMax"/>
        </c:scaling>
        <c:delete val="1"/>
        <c:axPos val="t"/>
        <c:numFmt formatCode="###0.0" sourceLinked="1"/>
        <c:majorTickMark val="out"/>
        <c:minorTickMark val="none"/>
        <c:tickLblPos val="nextTo"/>
        <c:crossAx val="-153251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 b="1"/>
      </a:pPr>
      <a:endParaRPr lang="uk-UA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Sheet1!$B$96:$B$98</c:f>
              <c:strCache>
                <c:ptCount val="3"/>
                <c:pt idx="0">
                  <c:v>В тилу</c:v>
                </c:pt>
                <c:pt idx="1">
                  <c:v>Не в тилу</c:v>
                </c:pt>
                <c:pt idx="2">
                  <c:v>Інше</c:v>
                </c:pt>
              </c:strCache>
            </c:strRef>
          </c:cat>
          <c:val>
            <c:numRef>
              <c:f>Sheet1!$D$96:$D$98</c:f>
              <c:numCache>
                <c:formatCode>###0.0</c:formatCode>
                <c:ptCount val="3"/>
                <c:pt idx="0">
                  <c:v>26.086956521739129</c:v>
                </c:pt>
                <c:pt idx="1">
                  <c:v>67.391304347826093</c:v>
                </c:pt>
                <c:pt idx="2">
                  <c:v>6.5217391304347823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3250672"/>
        <c:axId val="-152288576"/>
      </c:barChart>
      <c:catAx>
        <c:axId val="-153250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2288576"/>
        <c:crosses val="autoZero"/>
        <c:auto val="1"/>
        <c:lblAlgn val="ctr"/>
        <c:lblOffset val="100"/>
        <c:noMultiLvlLbl val="0"/>
      </c:catAx>
      <c:valAx>
        <c:axId val="-152288576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32506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 b="1"/>
      </a:pPr>
      <a:endParaRPr lang="uk-UA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Sheet1!$B$120:$B$124</c:f>
              <c:strCache>
                <c:ptCount val="5"/>
                <c:pt idx="0">
                  <c:v>Повністю здоровий/здорова</c:v>
                </c:pt>
                <c:pt idx="1">
                  <c:v>Здоровий/здорова</c:v>
                </c:pt>
                <c:pt idx="2">
                  <c:v>Певною мірою здоровий/здорова</c:v>
                </c:pt>
                <c:pt idx="3">
                  <c:v>Нездоровий/нездорова</c:v>
                </c:pt>
                <c:pt idx="4">
                  <c:v>Повністю нездоровий/нездорова</c:v>
                </c:pt>
              </c:strCache>
            </c:strRef>
          </c:cat>
          <c:val>
            <c:numRef>
              <c:f>Sheet1!$D$120:$D$124</c:f>
              <c:numCache>
                <c:formatCode>###0.0</c:formatCode>
                <c:ptCount val="5"/>
                <c:pt idx="0">
                  <c:v>6.5217391304347823</c:v>
                </c:pt>
                <c:pt idx="1">
                  <c:v>10.869565217391305</c:v>
                </c:pt>
                <c:pt idx="2">
                  <c:v>28.260869565217391</c:v>
                </c:pt>
                <c:pt idx="3">
                  <c:v>50</c:v>
                </c:pt>
                <c:pt idx="4">
                  <c:v>4.3478260869565215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292928"/>
        <c:axId val="-152284768"/>
      </c:barChart>
      <c:catAx>
        <c:axId val="-15229292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-152284768"/>
        <c:crosses val="autoZero"/>
        <c:auto val="1"/>
        <c:lblAlgn val="ctr"/>
        <c:lblOffset val="100"/>
        <c:noMultiLvlLbl val="0"/>
      </c:catAx>
      <c:valAx>
        <c:axId val="-152284768"/>
        <c:scaling>
          <c:orientation val="minMax"/>
        </c:scaling>
        <c:delete val="1"/>
        <c:axPos val="t"/>
        <c:numFmt formatCode="###0.0" sourceLinked="1"/>
        <c:majorTickMark val="out"/>
        <c:minorTickMark val="none"/>
        <c:tickLblPos val="nextTo"/>
        <c:crossAx val="-1522929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="1"/>
      </a:pPr>
      <a:endParaRPr lang="uk-UA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Sheet1!$B$148:$B$149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Sheet1!$D$148:$D$149</c:f>
              <c:numCache>
                <c:formatCode>###0.0</c:formatCode>
                <c:ptCount val="2"/>
                <c:pt idx="0">
                  <c:v>39.130434782608695</c:v>
                </c:pt>
                <c:pt idx="1">
                  <c:v>60.869565217391312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296736"/>
        <c:axId val="-152283136"/>
      </c:barChart>
      <c:catAx>
        <c:axId val="-152296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2283136"/>
        <c:crosses val="autoZero"/>
        <c:auto val="1"/>
        <c:lblAlgn val="ctr"/>
        <c:lblOffset val="100"/>
        <c:noMultiLvlLbl val="0"/>
      </c:catAx>
      <c:valAx>
        <c:axId val="-152283136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22967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 b="1"/>
      </a:pPr>
      <a:endParaRPr lang="uk-UA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Sheet1!$B$171:$B$175</c:f>
              <c:strCache>
                <c:ptCount val="5"/>
                <c:pt idx="0">
                  <c:v>Значно покращився</c:v>
                </c:pt>
                <c:pt idx="1">
                  <c:v>Незначно покращився</c:v>
                </c:pt>
                <c:pt idx="2">
                  <c:v>Не змінився</c:v>
                </c:pt>
                <c:pt idx="3">
                  <c:v>Незначно погіршився</c:v>
                </c:pt>
                <c:pt idx="4">
                  <c:v>Значно погіршився</c:v>
                </c:pt>
              </c:strCache>
            </c:strRef>
          </c:cat>
          <c:val>
            <c:numRef>
              <c:f>Sheet1!$D$171:$D$175</c:f>
              <c:numCache>
                <c:formatCode>###0.0</c:formatCode>
                <c:ptCount val="5"/>
                <c:pt idx="0">
                  <c:v>17.391304347826086</c:v>
                </c:pt>
                <c:pt idx="1">
                  <c:v>8.695652173913043</c:v>
                </c:pt>
                <c:pt idx="2">
                  <c:v>54.347826086956516</c:v>
                </c:pt>
                <c:pt idx="3">
                  <c:v>8.695652173913043</c:v>
                </c:pt>
                <c:pt idx="4">
                  <c:v>10.869565217391305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295648"/>
        <c:axId val="-152295104"/>
      </c:barChart>
      <c:catAx>
        <c:axId val="-15229564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-152295104"/>
        <c:crosses val="autoZero"/>
        <c:auto val="1"/>
        <c:lblAlgn val="ctr"/>
        <c:lblOffset val="100"/>
        <c:noMultiLvlLbl val="0"/>
      </c:catAx>
      <c:valAx>
        <c:axId val="-152295104"/>
        <c:scaling>
          <c:orientation val="minMax"/>
        </c:scaling>
        <c:delete val="1"/>
        <c:axPos val="t"/>
        <c:numFmt formatCode="###0.0" sourceLinked="1"/>
        <c:majorTickMark val="out"/>
        <c:minorTickMark val="none"/>
        <c:tickLblPos val="nextTo"/>
        <c:crossAx val="-1522956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 b="1"/>
      </a:pPr>
      <a:endParaRPr lang="uk-UA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8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Sheet1!$B$27:$B$35</c:f>
              <c:strCache>
                <c:ptCount val="9"/>
                <c:pt idx="0">
                  <c:v>Обов’язкового медичного обстеження, пов’язаного з лікуванням АРТ/ЗПТ (зокрема, діагностики СД-4 та вірусне навантаження, інше)</c:v>
                </c:pt>
                <c:pt idx="1">
                  <c:v>Отримання ЗПТ</c:v>
                </c:pt>
                <c:pt idx="2">
                  <c:v>Програм лікування вірусних гепатитів B і C</c:v>
                </c:pt>
                <c:pt idx="3">
                  <c:v>Профілактичних програм для ключових груп</c:v>
                </c:pt>
                <c:pt idx="4">
                  <c:v>Профілактичних програм зменшення шкоди</c:v>
                </c:pt>
                <c:pt idx="5">
                  <c:v>Отримання АРТ</c:v>
                </c:pt>
                <c:pt idx="6">
                  <c:v>Доконтактної профілактики ВІЛ (PrEP)</c:v>
                </c:pt>
                <c:pt idx="7">
                  <c:v>Програм лікування ТБ</c:v>
                </c:pt>
                <c:pt idx="8">
                  <c:v>Не маю перешкод/обмежень в доступі до програм</c:v>
                </c:pt>
              </c:strCache>
            </c:strRef>
          </c:cat>
          <c:val>
            <c:numRef>
              <c:f>Sheet1!$E$27:$E$35</c:f>
              <c:numCache>
                <c:formatCode>###0.0%</c:formatCode>
                <c:ptCount val="9"/>
                <c:pt idx="0">
                  <c:v>0.45652173913043476</c:v>
                </c:pt>
                <c:pt idx="1">
                  <c:v>0.39130434782608697</c:v>
                </c:pt>
                <c:pt idx="2">
                  <c:v>0.39130434782608697</c:v>
                </c:pt>
                <c:pt idx="3">
                  <c:v>0.32608695652173914</c:v>
                </c:pt>
                <c:pt idx="4">
                  <c:v>0.28260869565217389</c:v>
                </c:pt>
                <c:pt idx="5">
                  <c:v>0.2608695652173913</c:v>
                </c:pt>
                <c:pt idx="6">
                  <c:v>0.2391304347826087</c:v>
                </c:pt>
                <c:pt idx="7">
                  <c:v>0.19565217391304349</c:v>
                </c:pt>
                <c:pt idx="8">
                  <c:v>0.32608695652173914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291840"/>
        <c:axId val="-152291296"/>
      </c:barChart>
      <c:catAx>
        <c:axId val="-15229184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-152291296"/>
        <c:crosses val="autoZero"/>
        <c:auto val="1"/>
        <c:lblAlgn val="ctr"/>
        <c:lblOffset val="100"/>
        <c:noMultiLvlLbl val="0"/>
      </c:catAx>
      <c:valAx>
        <c:axId val="-152291296"/>
        <c:scaling>
          <c:orientation val="minMax"/>
        </c:scaling>
        <c:delete val="1"/>
        <c:axPos val="t"/>
        <c:numFmt formatCode="###0.0%" sourceLinked="1"/>
        <c:majorTickMark val="out"/>
        <c:minorTickMark val="none"/>
        <c:tickLblPos val="nextTo"/>
        <c:crossAx val="-152291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uk-UA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Sheet1!$B$257:$B$258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Sheet1!$D$257:$D$258</c:f>
              <c:numCache>
                <c:formatCode>###0.0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290752"/>
        <c:axId val="-152285856"/>
      </c:barChart>
      <c:catAx>
        <c:axId val="-152290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2285856"/>
        <c:crosses val="autoZero"/>
        <c:auto val="1"/>
        <c:lblAlgn val="ctr"/>
        <c:lblOffset val="100"/>
        <c:noMultiLvlLbl val="0"/>
      </c:catAx>
      <c:valAx>
        <c:axId val="-152285856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22907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 b="1"/>
      </a:pPr>
      <a:endParaRPr lang="uk-UA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Sheet1!$B$279:$B$280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Sheet1!$D$279:$D$280</c:f>
              <c:numCache>
                <c:formatCode>###0.0</c:formatCode>
                <c:ptCount val="2"/>
                <c:pt idx="0">
                  <c:v>45.652173913043477</c:v>
                </c:pt>
                <c:pt idx="1">
                  <c:v>54.347826086956516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293472"/>
        <c:axId val="-152282592"/>
      </c:barChart>
      <c:catAx>
        <c:axId val="-152293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2282592"/>
        <c:crosses val="autoZero"/>
        <c:auto val="1"/>
        <c:lblAlgn val="ctr"/>
        <c:lblOffset val="100"/>
        <c:noMultiLvlLbl val="0"/>
      </c:catAx>
      <c:valAx>
        <c:axId val="-152282592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22934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 b="1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Sheet1!$B$100:$B$101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Sheet1!$D$100:$D$101</c:f>
              <c:numCache>
                <c:formatCode>###0.0</c:formatCode>
                <c:ptCount val="2"/>
                <c:pt idx="0">
                  <c:v>68.472906403940897</c:v>
                </c:pt>
                <c:pt idx="1">
                  <c:v>31.527093596059114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3122416"/>
        <c:axId val="-193121872"/>
      </c:barChart>
      <c:catAx>
        <c:axId val="-193122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93121872"/>
        <c:crosses val="autoZero"/>
        <c:auto val="1"/>
        <c:lblAlgn val="ctr"/>
        <c:lblOffset val="100"/>
        <c:noMultiLvlLbl val="0"/>
      </c:catAx>
      <c:valAx>
        <c:axId val="-193121872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931224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 b="1"/>
      </a:pPr>
      <a:endParaRPr lang="uk-UA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Sheet1!$B$299:$B$300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Sheet1!$D$299:$D$300</c:f>
              <c:numCache>
                <c:formatCode>###0.0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2286944"/>
        <c:axId val="-152285312"/>
      </c:barChart>
      <c:catAx>
        <c:axId val="-152286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2285312"/>
        <c:crosses val="autoZero"/>
        <c:auto val="1"/>
        <c:lblAlgn val="ctr"/>
        <c:lblOffset val="100"/>
        <c:noMultiLvlLbl val="0"/>
      </c:catAx>
      <c:valAx>
        <c:axId val="-152285312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22869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 b="1"/>
      </a:pPr>
      <a:endParaRPr lang="uk-UA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Sheet1!$B$321:$B$322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Sheet1!$D$321:$D$322</c:f>
              <c:numCache>
                <c:formatCode>###0.0</c:formatCode>
                <c:ptCount val="2"/>
                <c:pt idx="0">
                  <c:v>36.95652173913043</c:v>
                </c:pt>
                <c:pt idx="1">
                  <c:v>63.04347826086957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1779056"/>
        <c:axId val="-151773616"/>
      </c:barChart>
      <c:catAx>
        <c:axId val="-151779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1773616"/>
        <c:crosses val="autoZero"/>
        <c:auto val="1"/>
        <c:lblAlgn val="ctr"/>
        <c:lblOffset val="100"/>
        <c:noMultiLvlLbl val="0"/>
      </c:catAx>
      <c:valAx>
        <c:axId val="-151773616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177905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="1"/>
      </a:pPr>
      <a:endParaRPr lang="uk-UA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Sheet1!$B$344:$B$345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Sheet1!$D$344:$D$345</c:f>
              <c:numCache>
                <c:formatCode>###0.0</c:formatCode>
                <c:ptCount val="2"/>
                <c:pt idx="0">
                  <c:v>45.652173913043477</c:v>
                </c:pt>
                <c:pt idx="1">
                  <c:v>54.347826086956516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1780144"/>
        <c:axId val="-151770896"/>
      </c:barChart>
      <c:catAx>
        <c:axId val="-151780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1770896"/>
        <c:crosses val="autoZero"/>
        <c:auto val="1"/>
        <c:lblAlgn val="ctr"/>
        <c:lblOffset val="100"/>
        <c:noMultiLvlLbl val="0"/>
      </c:catAx>
      <c:valAx>
        <c:axId val="-151770896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17801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="1"/>
      </a:pPr>
      <a:endParaRPr lang="uk-UA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Sheet1!$B$364:$B$365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Sheet1!$D$364:$D$365</c:f>
              <c:numCache>
                <c:formatCode>###0.0</c:formatCode>
                <c:ptCount val="2"/>
                <c:pt idx="0">
                  <c:v>41.304347826086953</c:v>
                </c:pt>
                <c:pt idx="1">
                  <c:v>58.695652173913047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1767632"/>
        <c:axId val="-151773072"/>
      </c:barChart>
      <c:catAx>
        <c:axId val="-151767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1773072"/>
        <c:crosses val="autoZero"/>
        <c:auto val="1"/>
        <c:lblAlgn val="ctr"/>
        <c:lblOffset val="100"/>
        <c:noMultiLvlLbl val="0"/>
      </c:catAx>
      <c:valAx>
        <c:axId val="-151773072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176763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 b="1"/>
      </a:pPr>
      <a:endParaRPr lang="uk-UA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Серед усіх опитаних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Sheet1!$B$384:$B$386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Не приймаю ліки</c:v>
                </c:pt>
              </c:strCache>
            </c:strRef>
          </c:cat>
          <c:val>
            <c:numRef>
              <c:f>Sheet1!$D$384:$D$386</c:f>
              <c:numCache>
                <c:formatCode>###0.0</c:formatCode>
                <c:ptCount val="3"/>
                <c:pt idx="0">
                  <c:v>2.1739130434782608</c:v>
                </c:pt>
                <c:pt idx="1">
                  <c:v>86.956521739130437</c:v>
                </c:pt>
                <c:pt idx="2">
                  <c:v>10.869565217391305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1769264"/>
        <c:axId val="-151778512"/>
      </c:barChart>
      <c:catAx>
        <c:axId val="-151769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1778512"/>
        <c:crosses val="autoZero"/>
        <c:auto val="1"/>
        <c:lblAlgn val="ctr"/>
        <c:lblOffset val="100"/>
        <c:noMultiLvlLbl val="0"/>
      </c:catAx>
      <c:valAx>
        <c:axId val="-151778512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17692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="1"/>
      </a:pPr>
      <a:endParaRPr lang="uk-UA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Серед тих хто приймає препарати АРТ/ЗПТ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Sheet1!$B$384:$B$385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Sheet1!$H$384:$H$385</c:f>
              <c:numCache>
                <c:formatCode>0.0</c:formatCode>
                <c:ptCount val="2"/>
                <c:pt idx="0">
                  <c:v>2.4390243902439024</c:v>
                </c:pt>
                <c:pt idx="1">
                  <c:v>97.560975609756099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1772528"/>
        <c:axId val="-151767088"/>
      </c:barChart>
      <c:catAx>
        <c:axId val="-151772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1767088"/>
        <c:crosses val="autoZero"/>
        <c:auto val="1"/>
        <c:lblAlgn val="ctr"/>
        <c:lblOffset val="100"/>
        <c:noMultiLvlLbl val="0"/>
      </c:catAx>
      <c:valAx>
        <c:axId val="-15176708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-1517725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400" b="1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Sheet1!$A$25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Sheet1!$B$24:$J$24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Sheet1!$B$25:$J$25</c:f>
              <c:numCache>
                <c:formatCode>###0.0</c:formatCode>
                <c:ptCount val="9"/>
                <c:pt idx="0">
                  <c:v>68.472906403940897</c:v>
                </c:pt>
                <c:pt idx="1">
                  <c:v>42.857142857142854</c:v>
                </c:pt>
                <c:pt idx="2">
                  <c:v>57.534246575342465</c:v>
                </c:pt>
                <c:pt idx="3">
                  <c:v>59.887005649717516</c:v>
                </c:pt>
                <c:pt idx="4">
                  <c:v>73.513513513513516</c:v>
                </c:pt>
                <c:pt idx="5">
                  <c:v>53.846153846153847</c:v>
                </c:pt>
                <c:pt idx="6">
                  <c:v>81.395348837209298</c:v>
                </c:pt>
                <c:pt idx="7">
                  <c:v>69.444444444444443</c:v>
                </c:pt>
                <c:pt idx="8">
                  <c:v>47.368421052631575</c:v>
                </c:pt>
              </c:numCache>
            </c:numRef>
          </c:val>
        </c:ser>
        <c:ser>
          <c:idx val="1"/>
          <c:order val="1"/>
          <c:tx>
            <c:strRef>
              <c:f>Sheet1!$A$26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Sheet1!$B$24:$J$24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Sheet1!$B$26:$J$26</c:f>
              <c:numCache>
                <c:formatCode>###0.0</c:formatCode>
                <c:ptCount val="9"/>
                <c:pt idx="0">
                  <c:v>31.527093596059114</c:v>
                </c:pt>
                <c:pt idx="1">
                  <c:v>57.142857142857139</c:v>
                </c:pt>
                <c:pt idx="2">
                  <c:v>42.465753424657535</c:v>
                </c:pt>
                <c:pt idx="3">
                  <c:v>40.112994350282491</c:v>
                </c:pt>
                <c:pt idx="4">
                  <c:v>26.486486486486488</c:v>
                </c:pt>
                <c:pt idx="5">
                  <c:v>46.153846153846153</c:v>
                </c:pt>
                <c:pt idx="6">
                  <c:v>18.604651162790699</c:v>
                </c:pt>
                <c:pt idx="7">
                  <c:v>30.555555555555557</c:v>
                </c:pt>
                <c:pt idx="8">
                  <c:v>52.631578947368418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3132752"/>
        <c:axId val="-193129488"/>
      </c:barChart>
      <c:catAx>
        <c:axId val="-19313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93129488"/>
        <c:crosses val="autoZero"/>
        <c:auto val="1"/>
        <c:lblAlgn val="ctr"/>
        <c:lblOffset val="100"/>
        <c:noMultiLvlLbl val="0"/>
      </c:catAx>
      <c:valAx>
        <c:axId val="-193129488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931327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 b="1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8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Sheet1!$B$122:$B$126</c:f>
              <c:strCache>
                <c:ptCount val="5"/>
                <c:pt idx="0">
                  <c:v>Значно покращився</c:v>
                </c:pt>
                <c:pt idx="1">
                  <c:v>Незначно покращився</c:v>
                </c:pt>
                <c:pt idx="2">
                  <c:v>Не змінився</c:v>
                </c:pt>
                <c:pt idx="3">
                  <c:v>Незначно погіршився</c:v>
                </c:pt>
                <c:pt idx="4">
                  <c:v>Значно погіршився</c:v>
                </c:pt>
              </c:strCache>
            </c:strRef>
          </c:cat>
          <c:val>
            <c:numRef>
              <c:f>Sheet1!$D$122:$D$126</c:f>
              <c:numCache>
                <c:formatCode>###0.0</c:formatCode>
                <c:ptCount val="5"/>
                <c:pt idx="0">
                  <c:v>13.300492610837439</c:v>
                </c:pt>
                <c:pt idx="1">
                  <c:v>16.502463054187192</c:v>
                </c:pt>
                <c:pt idx="2">
                  <c:v>47.536945812807879</c:v>
                </c:pt>
                <c:pt idx="3">
                  <c:v>9.8522167487684733</c:v>
                </c:pt>
                <c:pt idx="4">
                  <c:v>12.807881773399016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4202464"/>
        <c:axId val="-154192672"/>
      </c:barChart>
      <c:catAx>
        <c:axId val="-15420246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-154192672"/>
        <c:crosses val="autoZero"/>
        <c:auto val="1"/>
        <c:lblAlgn val="ctr"/>
        <c:lblOffset val="100"/>
        <c:noMultiLvlLbl val="0"/>
      </c:catAx>
      <c:valAx>
        <c:axId val="-154192672"/>
        <c:scaling>
          <c:orientation val="minMax"/>
        </c:scaling>
        <c:delete val="1"/>
        <c:axPos val="t"/>
        <c:numFmt formatCode="###0.0" sourceLinked="1"/>
        <c:majorTickMark val="out"/>
        <c:minorTickMark val="none"/>
        <c:tickLblPos val="nextTo"/>
        <c:crossAx val="-1542024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 b="1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3176307408439362E-2"/>
          <c:y val="2.816126872059143E-2"/>
          <c:w val="0.96779124855714826"/>
          <c:h val="0.785933520188155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Sheet1!$A$31</c:f>
              <c:strCache>
                <c:ptCount val="1"/>
                <c:pt idx="0">
                  <c:v>Значно покращився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Sheet1!$B$30:$J$30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Sheet1!$B$31:$J$31</c:f>
              <c:numCache>
                <c:formatCode>###0.0</c:formatCode>
                <c:ptCount val="9"/>
                <c:pt idx="0">
                  <c:v>13.300492610837439</c:v>
                </c:pt>
                <c:pt idx="1">
                  <c:v>10.714285714285714</c:v>
                </c:pt>
                <c:pt idx="2">
                  <c:v>10.95890410958904</c:v>
                </c:pt>
                <c:pt idx="3">
                  <c:v>10.16949152542373</c:v>
                </c:pt>
                <c:pt idx="4">
                  <c:v>13.513513513513514</c:v>
                </c:pt>
                <c:pt idx="5">
                  <c:v>23.076923076923077</c:v>
                </c:pt>
                <c:pt idx="6">
                  <c:v>13.953488372093023</c:v>
                </c:pt>
                <c:pt idx="7">
                  <c:v>8.3333333333333321</c:v>
                </c:pt>
                <c:pt idx="8">
                  <c:v>13.157894736842104</c:v>
                </c:pt>
              </c:numCache>
            </c:numRef>
          </c:val>
        </c:ser>
        <c:ser>
          <c:idx val="1"/>
          <c:order val="1"/>
          <c:tx>
            <c:strRef>
              <c:f>Sheet1!$A$32</c:f>
              <c:strCache>
                <c:ptCount val="1"/>
                <c:pt idx="0">
                  <c:v>Незначно покращився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Sheet1!$B$30:$J$30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Sheet1!$B$32:$J$32</c:f>
              <c:numCache>
                <c:formatCode>###0.0</c:formatCode>
                <c:ptCount val="9"/>
                <c:pt idx="0">
                  <c:v>16.502463054187192</c:v>
                </c:pt>
                <c:pt idx="1">
                  <c:v>8.9285714285714288</c:v>
                </c:pt>
                <c:pt idx="2">
                  <c:v>12.328767123287671</c:v>
                </c:pt>
                <c:pt idx="3">
                  <c:v>17.514124293785311</c:v>
                </c:pt>
                <c:pt idx="4">
                  <c:v>14.594594594594595</c:v>
                </c:pt>
                <c:pt idx="5">
                  <c:v>7.6923076923076925</c:v>
                </c:pt>
                <c:pt idx="6">
                  <c:v>20.930232558139537</c:v>
                </c:pt>
                <c:pt idx="7">
                  <c:v>11.111111111111111</c:v>
                </c:pt>
                <c:pt idx="8">
                  <c:v>13.157894736842104</c:v>
                </c:pt>
              </c:numCache>
            </c:numRef>
          </c:val>
        </c:ser>
        <c:ser>
          <c:idx val="2"/>
          <c:order val="2"/>
          <c:tx>
            <c:strRef>
              <c:f>Sheet1!$A$33</c:f>
              <c:strCache>
                <c:ptCount val="1"/>
                <c:pt idx="0">
                  <c:v>Не змінився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Sheet1!$B$30:$J$30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Sheet1!$B$33:$J$33</c:f>
              <c:numCache>
                <c:formatCode>###0.0</c:formatCode>
                <c:ptCount val="9"/>
                <c:pt idx="0">
                  <c:v>47.536945812807879</c:v>
                </c:pt>
                <c:pt idx="1">
                  <c:v>33.928571428571431</c:v>
                </c:pt>
                <c:pt idx="2">
                  <c:v>36.986301369863014</c:v>
                </c:pt>
                <c:pt idx="3">
                  <c:v>46.327683615819211</c:v>
                </c:pt>
                <c:pt idx="4">
                  <c:v>52.432432432432428</c:v>
                </c:pt>
                <c:pt idx="5">
                  <c:v>38.461538461538467</c:v>
                </c:pt>
                <c:pt idx="6">
                  <c:v>41.860465116279073</c:v>
                </c:pt>
                <c:pt idx="7">
                  <c:v>63.888888888888886</c:v>
                </c:pt>
                <c:pt idx="8">
                  <c:v>28.947368421052634</c:v>
                </c:pt>
              </c:numCache>
            </c:numRef>
          </c:val>
        </c:ser>
        <c:ser>
          <c:idx val="3"/>
          <c:order val="3"/>
          <c:tx>
            <c:strRef>
              <c:f>Sheet1!$A$34</c:f>
              <c:strCache>
                <c:ptCount val="1"/>
                <c:pt idx="0">
                  <c:v>Незначно погіршився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Sheet1!$B$30:$J$30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Sheet1!$B$34:$J$34</c:f>
              <c:numCache>
                <c:formatCode>###0.0</c:formatCode>
                <c:ptCount val="9"/>
                <c:pt idx="0">
                  <c:v>9.8522167487684733</c:v>
                </c:pt>
                <c:pt idx="1">
                  <c:v>14.285714285714285</c:v>
                </c:pt>
                <c:pt idx="2">
                  <c:v>13.698630136986301</c:v>
                </c:pt>
                <c:pt idx="3">
                  <c:v>9.6045197740112993</c:v>
                </c:pt>
                <c:pt idx="4">
                  <c:v>7.0270270270270272</c:v>
                </c:pt>
                <c:pt idx="5">
                  <c:v>15.384615384615385</c:v>
                </c:pt>
                <c:pt idx="6">
                  <c:v>18.604651162790699</c:v>
                </c:pt>
                <c:pt idx="7">
                  <c:v>5.5555555555555554</c:v>
                </c:pt>
                <c:pt idx="8">
                  <c:v>7.8947368421052628</c:v>
                </c:pt>
              </c:numCache>
            </c:numRef>
          </c:val>
        </c:ser>
        <c:ser>
          <c:idx val="4"/>
          <c:order val="4"/>
          <c:tx>
            <c:strRef>
              <c:f>Sheet1!$A$35</c:f>
              <c:strCache>
                <c:ptCount val="1"/>
                <c:pt idx="0">
                  <c:v>Значно погіршився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Sheet1!$B$30:$J$30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Sheet1!$B$35:$J$35</c:f>
              <c:numCache>
                <c:formatCode>###0.0</c:formatCode>
                <c:ptCount val="9"/>
                <c:pt idx="0">
                  <c:v>12.807881773399016</c:v>
                </c:pt>
                <c:pt idx="1">
                  <c:v>32.142857142857146</c:v>
                </c:pt>
                <c:pt idx="2">
                  <c:v>26.027397260273972</c:v>
                </c:pt>
                <c:pt idx="3">
                  <c:v>16.38418079096045</c:v>
                </c:pt>
                <c:pt idx="4">
                  <c:v>12.432432432432433</c:v>
                </c:pt>
                <c:pt idx="5">
                  <c:v>15.384615384615385</c:v>
                </c:pt>
                <c:pt idx="6">
                  <c:v>4.6511627906976747</c:v>
                </c:pt>
                <c:pt idx="7">
                  <c:v>11.111111111111111</c:v>
                </c:pt>
                <c:pt idx="8">
                  <c:v>36.84210526315789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4194304"/>
        <c:axId val="-154193760"/>
      </c:barChart>
      <c:catAx>
        <c:axId val="-154194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uk-UA"/>
          </a:p>
        </c:txPr>
        <c:crossAx val="-154193760"/>
        <c:crosses val="autoZero"/>
        <c:auto val="1"/>
        <c:lblAlgn val="ctr"/>
        <c:lblOffset val="100"/>
        <c:noMultiLvlLbl val="0"/>
      </c:catAx>
      <c:valAx>
        <c:axId val="-154193760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41943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900"/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Sheet1!$B$57:$B$66</c:f>
              <c:strCache>
                <c:ptCount val="10"/>
                <c:pt idx="0">
                  <c:v>Програм лікування вірусних гепатитів B і C</c:v>
                </c:pt>
                <c:pt idx="1">
                  <c:v>Отримання ЗПТ</c:v>
                </c:pt>
                <c:pt idx="2">
                  <c:v>Профілактичних програм зменшення шкоди</c:v>
                </c:pt>
                <c:pt idx="3">
                  <c:v>Обов’язкового медичного обстеження, пов’язаного з лікуванням АРТ/ЗПТ (зокрема, діагностики СД-4 та вірусне навантаження, інше)</c:v>
                </c:pt>
                <c:pt idx="4">
                  <c:v>Профілактичних програм для ключових груп</c:v>
                </c:pt>
                <c:pt idx="5">
                  <c:v>Отримання АРТ</c:v>
                </c:pt>
                <c:pt idx="6">
                  <c:v>Доконтактної профілактики ВІЛ (PrEP)</c:v>
                </c:pt>
                <c:pt idx="7">
                  <c:v>Програм лікування ТБ</c:v>
                </c:pt>
                <c:pt idx="8">
                  <c:v>Не маю перешкод/обмежень в доступі до програм</c:v>
                </c:pt>
                <c:pt idx="9">
                  <c:v>Інше:</c:v>
                </c:pt>
              </c:strCache>
            </c:strRef>
          </c:cat>
          <c:val>
            <c:numRef>
              <c:f>Sheet1!$E$57:$E$66</c:f>
              <c:numCache>
                <c:formatCode>###0.0%</c:formatCode>
                <c:ptCount val="10"/>
                <c:pt idx="0">
                  <c:v>0.23891625615763548</c:v>
                </c:pt>
                <c:pt idx="1">
                  <c:v>0.12807881773399016</c:v>
                </c:pt>
                <c:pt idx="2">
                  <c:v>0.12561576354679804</c:v>
                </c:pt>
                <c:pt idx="3">
                  <c:v>0.11576354679802955</c:v>
                </c:pt>
                <c:pt idx="4">
                  <c:v>0.10591133004926108</c:v>
                </c:pt>
                <c:pt idx="5">
                  <c:v>7.3891625615763498E-2</c:v>
                </c:pt>
                <c:pt idx="6">
                  <c:v>5.1724137931034482E-2</c:v>
                </c:pt>
                <c:pt idx="7">
                  <c:v>4.4334975369458129E-2</c:v>
                </c:pt>
                <c:pt idx="8">
                  <c:v>0.57389162561576357</c:v>
                </c:pt>
                <c:pt idx="9">
                  <c:v>3.6945812807881777E-2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4200832"/>
        <c:axId val="-154203552"/>
      </c:barChart>
      <c:catAx>
        <c:axId val="-1542008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-154203552"/>
        <c:crosses val="autoZero"/>
        <c:auto val="1"/>
        <c:lblAlgn val="ctr"/>
        <c:lblOffset val="100"/>
        <c:noMultiLvlLbl val="0"/>
      </c:catAx>
      <c:valAx>
        <c:axId val="-154203552"/>
        <c:scaling>
          <c:orientation val="minMax"/>
        </c:scaling>
        <c:delete val="1"/>
        <c:axPos val="t"/>
        <c:numFmt formatCode="###0.0%" sourceLinked="1"/>
        <c:majorTickMark val="out"/>
        <c:minorTickMark val="none"/>
        <c:tickLblPos val="nextTo"/>
        <c:crossAx val="-15420083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 b="1"/>
      </a:pPr>
      <a:endParaRPr lang="uk-U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Sheet1!$B$213:$B$214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Sheet1!$D$213:$D$214</c:f>
              <c:numCache>
                <c:formatCode>###0.0</c:formatCode>
                <c:ptCount val="2"/>
                <c:pt idx="0">
                  <c:v>44.088669950738918</c:v>
                </c:pt>
                <c:pt idx="1">
                  <c:v>55.911330049261089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4205184"/>
        <c:axId val="-154196480"/>
      </c:barChart>
      <c:catAx>
        <c:axId val="-154205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4196480"/>
        <c:crosses val="autoZero"/>
        <c:auto val="1"/>
        <c:lblAlgn val="ctr"/>
        <c:lblOffset val="100"/>
        <c:noMultiLvlLbl val="0"/>
      </c:catAx>
      <c:valAx>
        <c:axId val="-154196480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42051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 b="1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Sheet1!$A$40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Sheet1!$B$39:$J$39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Sheet1!$B$40:$J$40</c:f>
              <c:numCache>
                <c:formatCode>###0.0</c:formatCode>
                <c:ptCount val="9"/>
                <c:pt idx="0">
                  <c:v>44.088669950738918</c:v>
                </c:pt>
                <c:pt idx="1">
                  <c:v>69.642857142857139</c:v>
                </c:pt>
                <c:pt idx="2">
                  <c:v>71.232876712328761</c:v>
                </c:pt>
                <c:pt idx="3">
                  <c:v>54.237288135593218</c:v>
                </c:pt>
                <c:pt idx="4">
                  <c:v>39.45945945945946</c:v>
                </c:pt>
                <c:pt idx="5">
                  <c:v>61.53846153846154</c:v>
                </c:pt>
                <c:pt idx="6">
                  <c:v>20.930232558139537</c:v>
                </c:pt>
                <c:pt idx="7">
                  <c:v>22.222222222222221</c:v>
                </c:pt>
                <c:pt idx="8">
                  <c:v>73.68421052631578</c:v>
                </c:pt>
              </c:numCache>
            </c:numRef>
          </c:val>
        </c:ser>
        <c:ser>
          <c:idx val="1"/>
          <c:order val="1"/>
          <c:tx>
            <c:strRef>
              <c:f>Sheet1!$A$41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Sheet1!$B$39:$J$39</c:f>
              <c:strCache>
                <c:ptCount val="9"/>
                <c:pt idx="0">
                  <c:v>Всі опитані
(406)</c:v>
                </c:pt>
                <c:pt idx="1">
                  <c:v>СІН: учасник/ця профілактичної програми 
(56)</c:v>
                </c:pt>
                <c:pt idx="2">
                  <c:v>СІН: учасник/ця профілактичної програми зменшення шкоди 
(73)</c:v>
                </c:pt>
                <c:pt idx="3">
                  <c:v>СІН: пацієнт/ка програми замісної підтримуючої терапії 
(177)</c:v>
                </c:pt>
                <c:pt idx="4">
                  <c:v>ЛЖВ: пацієнт/ка на лікуванні антиретровірусною терапією
(185)</c:v>
                </c:pt>
                <c:pt idx="5">
                  <c:v>ЛЖВ і не перебуває на лікуванні
(13)</c:v>
                </c:pt>
                <c:pt idx="6">
                  <c:v>ЧСЧ: учасник профілактичної програми
(43)</c:v>
                </c:pt>
                <c:pt idx="7">
                  <c:v>ЧСЧ: не є учасником програми профілактики
(36)</c:v>
                </c:pt>
                <c:pt idx="8">
                  <c:v>Звільнений/на з місць несвободи 
(38)</c:v>
                </c:pt>
              </c:strCache>
            </c:strRef>
          </c:cat>
          <c:val>
            <c:numRef>
              <c:f>Sheet1!$B$41:$J$41</c:f>
              <c:numCache>
                <c:formatCode>###0.0</c:formatCode>
                <c:ptCount val="9"/>
                <c:pt idx="0">
                  <c:v>55.911330049261089</c:v>
                </c:pt>
                <c:pt idx="1">
                  <c:v>30.357142857142854</c:v>
                </c:pt>
                <c:pt idx="2">
                  <c:v>28.767123287671232</c:v>
                </c:pt>
                <c:pt idx="3">
                  <c:v>45.762711864406782</c:v>
                </c:pt>
                <c:pt idx="4">
                  <c:v>60.540540540540547</c:v>
                </c:pt>
                <c:pt idx="5">
                  <c:v>38.461538461538467</c:v>
                </c:pt>
                <c:pt idx="6">
                  <c:v>79.069767441860463</c:v>
                </c:pt>
                <c:pt idx="7">
                  <c:v>77.777777777777786</c:v>
                </c:pt>
                <c:pt idx="8">
                  <c:v>26.315789473684209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4200288"/>
        <c:axId val="-154199744"/>
      </c:barChart>
      <c:catAx>
        <c:axId val="-154200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154199744"/>
        <c:crosses val="autoZero"/>
        <c:auto val="1"/>
        <c:lblAlgn val="ctr"/>
        <c:lblOffset val="100"/>
        <c:noMultiLvlLbl val="0"/>
      </c:catAx>
      <c:valAx>
        <c:axId val="-154199744"/>
        <c:scaling>
          <c:orientation val="minMax"/>
        </c:scaling>
        <c:delete val="1"/>
        <c:axPos val="l"/>
        <c:numFmt formatCode="###0.0" sourceLinked="1"/>
        <c:majorTickMark val="out"/>
        <c:minorTickMark val="none"/>
        <c:tickLblPos val="nextTo"/>
        <c:crossAx val="-15420028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050" b="1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900"/>
      </a:pPr>
      <a:endParaRPr lang="uk-UA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A8F73-D04B-497B-9616-DAB29DA2CFBF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25282-3F07-45EE-9D57-77917AD4DD7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358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B86E8-CA79-4A77-A334-1C789BDAE31F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FE1EB-29E9-4827-87CB-049300744E47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556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9577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FE1EB-29E9-4827-87CB-049300744E47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326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4929-18C1-4C5C-912C-DB5C9169364B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0"/>
            <a:duotone>
              <a:schemeClr val="bg1">
                <a:shade val="20000"/>
                <a:satMod val="350000"/>
                <a:lumMod val="125000"/>
              </a:schemeClr>
              <a:schemeClr val="bg1">
                <a:tint val="90000"/>
                <a:satMod val="25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2E94929-18C1-4C5C-912C-DB5C9169364B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4CA907E-0083-491E-B06F-831AEEB46983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54;g2791a4ed70d_2_8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4546A">
              <a:alpha val="6745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171450" dist="9525" algn="bl" rotWithShape="0">
              <a:schemeClr val="dk2">
                <a:alpha val="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24744"/>
            <a:ext cx="7541840" cy="1944216"/>
          </a:xfrm>
        </p:spPr>
        <p:txBody>
          <a:bodyPr>
            <a:noAutofit/>
          </a:bodyPr>
          <a:lstStyle/>
          <a:p>
            <a:pPr algn="r"/>
            <a:r>
              <a:rPr lang="uk-UA" sz="3200" b="1" dirty="0" smtClean="0">
                <a:solidFill>
                  <a:schemeClr val="bg1"/>
                </a:solidFill>
                <a:latin typeface="Arial Black" pitchFamily="34" charset="0"/>
              </a:rPr>
              <a:t>Оцінка бар'єрів у спроможності захисту своїх прав ключовими щодо ВІЛ групами в контексті загальної мобілізації</a:t>
            </a:r>
            <a:endParaRPr lang="uk-UA" sz="4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907704" y="5517232"/>
            <a:ext cx="5603676" cy="6480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b="1" dirty="0" smtClean="0">
                <a:solidFill>
                  <a:schemeClr val="tx1"/>
                </a:solidFill>
              </a:rPr>
              <a:t>листопад-грудень 2024 року</a:t>
            </a:r>
            <a:endParaRPr lang="uk-UA" sz="2400" b="1" i="1" dirty="0">
              <a:solidFill>
                <a:schemeClr val="tx1"/>
              </a:solidFill>
            </a:endParaRPr>
          </a:p>
        </p:txBody>
      </p:sp>
      <p:pic>
        <p:nvPicPr>
          <p:cNvPr id="5" name="Google Shape;157;g2791a4ed70d_2_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7584" y="189546"/>
            <a:ext cx="1980545" cy="7456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6284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764704"/>
            <a:ext cx="7560840" cy="43924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chemeClr val="tx1"/>
                </a:solidFill>
              </a:rPr>
              <a:t>Мобілізовані</a:t>
            </a:r>
            <a:r>
              <a:rPr lang="uk-UA" b="1" dirty="0">
                <a:solidFill>
                  <a:schemeClr val="tx1"/>
                </a:solidFill>
              </a:rPr>
              <a:t>: </a:t>
            </a:r>
            <a:endParaRPr lang="uk-UA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uk-UA" sz="1800" dirty="0"/>
          </a:p>
          <a:p>
            <a:pPr lvl="0" algn="just"/>
            <a:r>
              <a:rPr lang="uk-UA" sz="1800" dirty="0"/>
              <a:t>мобілізовані люди, які живуть з ВІЛ, мають перешкоди в отриманні безперервного лікування </a:t>
            </a:r>
            <a:r>
              <a:rPr lang="uk-UA" sz="1800" dirty="0" err="1"/>
              <a:t>антиретровірусними</a:t>
            </a:r>
            <a:r>
              <a:rPr lang="uk-UA" sz="1800" dirty="0"/>
              <a:t> препаратами;</a:t>
            </a:r>
          </a:p>
          <a:p>
            <a:pPr lvl="0" algn="just"/>
            <a:r>
              <a:rPr lang="uk-UA" sz="1800" dirty="0"/>
              <a:t>мобілізовані люди, які живуть з ВІЛ, не мають своєчасного доступу до діагностики СД-4 та вірусне навантаження;</a:t>
            </a:r>
          </a:p>
          <a:p>
            <a:pPr lvl="0" algn="just"/>
            <a:r>
              <a:rPr lang="uk-UA" sz="1800" dirty="0"/>
              <a:t>мобілізовані пацієнти програми замісної підтримуючої терапії не отримують препарати;</a:t>
            </a:r>
          </a:p>
          <a:p>
            <a:pPr lvl="0" algn="just"/>
            <a:r>
              <a:rPr lang="uk-UA" sz="1800" dirty="0"/>
              <a:t>відмова від лікування </a:t>
            </a:r>
            <a:r>
              <a:rPr lang="uk-UA" sz="1800" dirty="0" err="1"/>
              <a:t>антиретровірусною</a:t>
            </a:r>
            <a:r>
              <a:rPr lang="uk-UA" sz="1800" dirty="0"/>
              <a:t> терапією чи замісною підтримувальною терапією в армії, щоб уникнути розголошення статусу/приналежності до ключової групи (стигма, бойові побратими відмовляються  контактувати з пораненими через острах інфікуватися ВІЛ, гепатитом чи ін.);</a:t>
            </a:r>
          </a:p>
          <a:p>
            <a:pPr lvl="0" algn="just"/>
            <a:r>
              <a:rPr lang="uk-UA" sz="1800" dirty="0"/>
              <a:t>неможливість забезпечення безперервності лікування та контролю стану здоров'я в умовах несення служби на передовій.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6165304"/>
            <a:ext cx="7554416" cy="57606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Гіпотези</a:t>
            </a:r>
          </a:p>
        </p:txBody>
      </p:sp>
    </p:spTree>
    <p:extLst>
      <p:ext uri="{BB962C8B-B14F-4D97-AF65-F5344CB8AC3E}">
        <p14:creationId xmlns:p14="http://schemas.microsoft.com/office/powerpoint/2010/main" val="1878015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ctr"/>
            <a:r>
              <a:rPr lang="uk-UA" sz="2800" b="1" dirty="0" smtClean="0"/>
              <a:t>Статус </a:t>
            </a:r>
            <a:r>
              <a:rPr lang="uk-UA" sz="2800" b="1" dirty="0" err="1" smtClean="0"/>
              <a:t>пов</a:t>
            </a:r>
            <a:r>
              <a:rPr lang="en-US" sz="2800" b="1" dirty="0" smtClean="0"/>
              <a:t>’</a:t>
            </a:r>
            <a:r>
              <a:rPr lang="uk-UA" sz="2800" b="1" dirty="0" err="1" smtClean="0"/>
              <a:t>язаний</a:t>
            </a:r>
            <a:r>
              <a:rPr lang="uk-UA" sz="2800" b="1" dirty="0" smtClean="0"/>
              <a:t> з військовим обліком</a:t>
            </a:r>
            <a:endParaRPr lang="uk-UA" sz="2800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20509066"/>
              </p:ext>
            </p:extLst>
          </p:nvPr>
        </p:nvGraphicFramePr>
        <p:xfrm>
          <a:off x="762000" y="692695"/>
          <a:ext cx="7554416" cy="354396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200135"/>
                <a:gridCol w="4354281"/>
              </a:tblGrid>
              <a:tr h="512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 </a:t>
                      </a:r>
                      <a:r>
                        <a:rPr lang="ru-RU" sz="1800" b="1" u="none" strike="noStrike" dirty="0" smtClean="0">
                          <a:effectLst/>
                        </a:rPr>
                        <a:t>Статус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err="1" smtClean="0">
                          <a:effectLst/>
                        </a:rPr>
                        <a:t>Кількість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224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Військовозобов’язаний</a:t>
                      </a:r>
                      <a:r>
                        <a:rPr lang="ru-RU" sz="1800" u="none" strike="noStrike" dirty="0">
                          <a:effectLst/>
                        </a:rPr>
                        <a:t>/на і </a:t>
                      </a:r>
                      <a:r>
                        <a:rPr lang="ru-RU" sz="1800" u="none" strike="noStrike" dirty="0" err="1">
                          <a:effectLst/>
                        </a:rPr>
                        <a:t>маєте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відстрочку</a:t>
                      </a:r>
                      <a:r>
                        <a:rPr lang="ru-RU" sz="1800" u="none" strike="noStrike" dirty="0">
                          <a:effectLst/>
                        </a:rPr>
                        <a:t> / </a:t>
                      </a:r>
                      <a:r>
                        <a:rPr lang="ru-RU" sz="1800" u="none" strike="noStrike" dirty="0" err="1">
                          <a:effectLst/>
                        </a:rPr>
                        <a:t>бронювання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88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8224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err="1">
                          <a:effectLst/>
                        </a:rPr>
                        <a:t>Військовозобов’язаний</a:t>
                      </a:r>
                      <a:r>
                        <a:rPr lang="ru-RU" sz="1800" u="none" strike="noStrike" dirty="0">
                          <a:effectLst/>
                        </a:rPr>
                        <a:t>/на, але не </a:t>
                      </a:r>
                      <a:r>
                        <a:rPr lang="ru-RU" sz="1800" u="none" strike="noStrike" dirty="0" err="1">
                          <a:effectLst/>
                        </a:rPr>
                        <a:t>маєте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800" u="none" strike="noStrike" dirty="0" err="1">
                          <a:effectLst/>
                        </a:rPr>
                        <a:t>відстрочку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179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8224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Звільнений/на / виключений/на з військового обліку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139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741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Мобілізований/на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46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2741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err="1" smtClean="0">
                          <a:effectLst/>
                        </a:rPr>
                        <a:t>Всього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452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575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/>
          </a:bodyPr>
          <a:lstStyle/>
          <a:p>
            <a:pPr lvl="0" algn="ctr"/>
            <a:r>
              <a:rPr lang="uk-UA" sz="2800" b="1" dirty="0" smtClean="0"/>
              <a:t>Статус </a:t>
            </a:r>
            <a:r>
              <a:rPr lang="uk-UA" sz="2800" b="1" dirty="0">
                <a:solidFill>
                  <a:srgbClr val="4339C7"/>
                </a:solidFill>
              </a:rPr>
              <a:t>не мобілізованих </a:t>
            </a:r>
            <a:r>
              <a:rPr lang="uk-UA" sz="2800" b="1" dirty="0" err="1" smtClean="0"/>
              <a:t>пов</a:t>
            </a:r>
            <a:r>
              <a:rPr lang="en-US" sz="2800" b="1" dirty="0" smtClean="0"/>
              <a:t>’</a:t>
            </a:r>
            <a:r>
              <a:rPr lang="uk-UA" sz="2800" b="1" dirty="0" err="1" smtClean="0"/>
              <a:t>язаний</a:t>
            </a:r>
            <a:r>
              <a:rPr lang="uk-UA" sz="2800" b="1" dirty="0" smtClean="0"/>
              <a:t> з військовим обліком</a:t>
            </a:r>
            <a:endParaRPr lang="uk-UA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09490436"/>
              </p:ext>
            </p:extLst>
          </p:nvPr>
        </p:nvGraphicFramePr>
        <p:xfrm>
          <a:off x="755576" y="476672"/>
          <a:ext cx="7632848" cy="3951553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88469"/>
                <a:gridCol w="573744"/>
                <a:gridCol w="758161"/>
                <a:gridCol w="850371"/>
                <a:gridCol w="860617"/>
                <a:gridCol w="727427"/>
                <a:gridCol w="594235"/>
                <a:gridCol w="768408"/>
                <a:gridCol w="686445"/>
                <a:gridCol w="624971"/>
              </a:tblGrid>
              <a:tr h="1296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err="1">
                          <a:effectLst/>
                        </a:rPr>
                        <a:t>Всі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опитані</a:t>
                      </a:r>
                      <a:r>
                        <a:rPr lang="ru-RU" sz="1000" b="0" u="none" strike="noStrike" dirty="0">
                          <a:effectLst/>
                        </a:rPr>
                        <a:t/>
                      </a:r>
                      <a:br>
                        <a:rPr lang="ru-RU" sz="1000" b="0" u="none" strike="noStrike" dirty="0">
                          <a:effectLst/>
                        </a:rPr>
                      </a:br>
                      <a:r>
                        <a:rPr lang="ru-RU" sz="1000" b="0" u="none" strike="noStrike" dirty="0">
                          <a:effectLst/>
                        </a:rPr>
                        <a:t>(406)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</a:rPr>
                        <a:t>СІН: </a:t>
                      </a:r>
                      <a:r>
                        <a:rPr lang="ru-RU" sz="1000" b="0" u="none" strike="noStrike" dirty="0" err="1">
                          <a:effectLst/>
                        </a:rPr>
                        <a:t>учасник</a:t>
                      </a:r>
                      <a:r>
                        <a:rPr lang="ru-RU" sz="1000" b="0" u="none" strike="noStrike" dirty="0">
                          <a:effectLst/>
                        </a:rPr>
                        <a:t>/</a:t>
                      </a:r>
                      <a:r>
                        <a:rPr lang="ru-RU" sz="1000" b="0" u="none" strike="noStrike" dirty="0" err="1">
                          <a:effectLst/>
                        </a:rPr>
                        <a:t>ця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профілактичної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програми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br>
                        <a:rPr lang="ru-RU" sz="1000" b="0" u="none" strike="noStrike" dirty="0">
                          <a:effectLst/>
                        </a:rPr>
                      </a:br>
                      <a:r>
                        <a:rPr lang="ru-RU" sz="1000" b="0" u="none" strike="noStrike" dirty="0">
                          <a:effectLst/>
                        </a:rPr>
                        <a:t>(56)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</a:rPr>
                        <a:t>СІН: </a:t>
                      </a:r>
                      <a:r>
                        <a:rPr lang="ru-RU" sz="1000" b="0" u="none" strike="noStrike" dirty="0" err="1">
                          <a:effectLst/>
                        </a:rPr>
                        <a:t>учасник</a:t>
                      </a:r>
                      <a:r>
                        <a:rPr lang="ru-RU" sz="1000" b="0" u="none" strike="noStrike" dirty="0">
                          <a:effectLst/>
                        </a:rPr>
                        <a:t>/</a:t>
                      </a:r>
                      <a:r>
                        <a:rPr lang="ru-RU" sz="1000" b="0" u="none" strike="noStrike" dirty="0" err="1">
                          <a:effectLst/>
                        </a:rPr>
                        <a:t>ця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профілактичної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програми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зменшення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шкоди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br>
                        <a:rPr lang="ru-RU" sz="1000" b="0" u="none" strike="noStrike" dirty="0">
                          <a:effectLst/>
                        </a:rPr>
                      </a:br>
                      <a:r>
                        <a:rPr lang="ru-RU" sz="1000" b="0" u="none" strike="noStrike" dirty="0">
                          <a:effectLst/>
                        </a:rPr>
                        <a:t>(73)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</a:rPr>
                        <a:t>СІН: </a:t>
                      </a:r>
                      <a:r>
                        <a:rPr lang="ru-RU" sz="1000" b="0" u="none" strike="noStrike" dirty="0" err="1">
                          <a:effectLst/>
                        </a:rPr>
                        <a:t>пацієнт</a:t>
                      </a:r>
                      <a:r>
                        <a:rPr lang="ru-RU" sz="1000" b="0" u="none" strike="noStrike" dirty="0">
                          <a:effectLst/>
                        </a:rPr>
                        <a:t>/ка </a:t>
                      </a:r>
                      <a:r>
                        <a:rPr lang="ru-RU" sz="1000" b="0" u="none" strike="noStrike" dirty="0" err="1">
                          <a:effectLst/>
                        </a:rPr>
                        <a:t>програми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замісної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підтримуючої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терапії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br>
                        <a:rPr lang="ru-RU" sz="1000" b="0" u="none" strike="noStrike" dirty="0">
                          <a:effectLst/>
                        </a:rPr>
                      </a:br>
                      <a:r>
                        <a:rPr lang="ru-RU" sz="1000" b="0" u="none" strike="noStrike" dirty="0">
                          <a:effectLst/>
                        </a:rPr>
                        <a:t>(177)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</a:rPr>
                        <a:t>ЛЖВ: </a:t>
                      </a:r>
                      <a:r>
                        <a:rPr lang="ru-RU" sz="1000" b="0" u="none" strike="noStrike" dirty="0" err="1">
                          <a:effectLst/>
                        </a:rPr>
                        <a:t>пацієнт</a:t>
                      </a:r>
                      <a:r>
                        <a:rPr lang="ru-RU" sz="1000" b="0" u="none" strike="noStrike" dirty="0">
                          <a:effectLst/>
                        </a:rPr>
                        <a:t>/ка на </a:t>
                      </a:r>
                      <a:r>
                        <a:rPr lang="ru-RU" sz="1000" b="0" u="none" strike="noStrike" dirty="0" err="1">
                          <a:effectLst/>
                        </a:rPr>
                        <a:t>лікуванні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антиретровірусною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терапією</a:t>
                      </a:r>
                      <a:r>
                        <a:rPr lang="ru-RU" sz="1000" b="0" u="none" strike="noStrike" dirty="0">
                          <a:effectLst/>
                        </a:rPr>
                        <a:t/>
                      </a:r>
                      <a:br>
                        <a:rPr lang="ru-RU" sz="1000" b="0" u="none" strike="noStrike" dirty="0">
                          <a:effectLst/>
                        </a:rPr>
                      </a:br>
                      <a:r>
                        <a:rPr lang="ru-RU" sz="1000" b="0" u="none" strike="noStrike" dirty="0">
                          <a:effectLst/>
                        </a:rPr>
                        <a:t>(185)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</a:rPr>
                        <a:t>ЛЖВ і не </a:t>
                      </a:r>
                      <a:r>
                        <a:rPr lang="ru-RU" sz="1000" b="0" u="none" strike="noStrike" dirty="0" err="1">
                          <a:effectLst/>
                        </a:rPr>
                        <a:t>перебуває</a:t>
                      </a:r>
                      <a:r>
                        <a:rPr lang="ru-RU" sz="1000" b="0" u="none" strike="noStrike" dirty="0">
                          <a:effectLst/>
                        </a:rPr>
                        <a:t> на </a:t>
                      </a:r>
                      <a:r>
                        <a:rPr lang="ru-RU" sz="1000" b="0" u="none" strike="noStrike" dirty="0" err="1">
                          <a:effectLst/>
                        </a:rPr>
                        <a:t>лікуванні</a:t>
                      </a:r>
                      <a:r>
                        <a:rPr lang="ru-RU" sz="1000" b="0" u="none" strike="noStrike" dirty="0">
                          <a:effectLst/>
                        </a:rPr>
                        <a:t/>
                      </a:r>
                      <a:br>
                        <a:rPr lang="ru-RU" sz="1000" b="0" u="none" strike="noStrike" dirty="0">
                          <a:effectLst/>
                        </a:rPr>
                      </a:br>
                      <a:r>
                        <a:rPr lang="ru-RU" sz="1000" b="0" u="none" strike="noStrike" dirty="0">
                          <a:effectLst/>
                        </a:rPr>
                        <a:t>(13)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</a:rPr>
                        <a:t>ЧСЧ: </a:t>
                      </a:r>
                      <a:r>
                        <a:rPr lang="ru-RU" sz="1000" b="0" u="none" strike="noStrike" dirty="0" err="1">
                          <a:effectLst/>
                        </a:rPr>
                        <a:t>учасник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профілактичної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програми</a:t>
                      </a:r>
                      <a:r>
                        <a:rPr lang="ru-RU" sz="1000" b="0" u="none" strike="noStrike" dirty="0">
                          <a:effectLst/>
                        </a:rPr>
                        <a:t/>
                      </a:r>
                      <a:br>
                        <a:rPr lang="ru-RU" sz="1000" b="0" u="none" strike="noStrike" dirty="0">
                          <a:effectLst/>
                        </a:rPr>
                      </a:br>
                      <a:r>
                        <a:rPr lang="ru-RU" sz="1000" b="0" u="none" strike="noStrike" dirty="0">
                          <a:effectLst/>
                        </a:rPr>
                        <a:t>(43)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</a:rPr>
                        <a:t>ЧСЧ: не є </a:t>
                      </a:r>
                      <a:r>
                        <a:rPr lang="ru-RU" sz="1000" b="0" u="none" strike="noStrike" dirty="0" err="1">
                          <a:effectLst/>
                        </a:rPr>
                        <a:t>учасником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програми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профілактики</a:t>
                      </a:r>
                      <a:r>
                        <a:rPr lang="ru-RU" sz="1000" b="0" u="none" strike="noStrike" dirty="0">
                          <a:effectLst/>
                        </a:rPr>
                        <a:t/>
                      </a:r>
                      <a:br>
                        <a:rPr lang="ru-RU" sz="1000" b="0" u="none" strike="noStrike" dirty="0">
                          <a:effectLst/>
                        </a:rPr>
                      </a:br>
                      <a:r>
                        <a:rPr lang="ru-RU" sz="1000" b="0" u="none" strike="noStrike" dirty="0">
                          <a:effectLst/>
                        </a:rPr>
                        <a:t>(36)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 err="1">
                          <a:effectLst/>
                        </a:rPr>
                        <a:t>Звільнений</a:t>
                      </a:r>
                      <a:r>
                        <a:rPr lang="ru-RU" sz="1000" b="0" u="none" strike="noStrike" dirty="0">
                          <a:effectLst/>
                        </a:rPr>
                        <a:t>/на з </a:t>
                      </a:r>
                      <a:r>
                        <a:rPr lang="ru-RU" sz="1000" b="0" u="none" strike="noStrike" dirty="0" err="1">
                          <a:effectLst/>
                        </a:rPr>
                        <a:t>місць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r>
                        <a:rPr lang="ru-RU" sz="1000" b="0" u="none" strike="noStrike" dirty="0" err="1">
                          <a:effectLst/>
                        </a:rPr>
                        <a:t>несвободи</a:t>
                      </a:r>
                      <a:r>
                        <a:rPr lang="ru-RU" sz="1000" b="0" u="none" strike="noStrike" dirty="0">
                          <a:effectLst/>
                        </a:rPr>
                        <a:t> </a:t>
                      </a:r>
                      <a:br>
                        <a:rPr lang="ru-RU" sz="1000" b="0" u="none" strike="noStrike" dirty="0">
                          <a:effectLst/>
                        </a:rPr>
                      </a:br>
                      <a:r>
                        <a:rPr lang="ru-RU" sz="1000" b="0" u="none" strike="noStrike" dirty="0">
                          <a:effectLst/>
                        </a:rPr>
                        <a:t>(38)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  <a:tr h="78772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uk-UA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Військовозобов’язаний і маєте відстрочку / бронювання  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21,7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14,1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  <a:tr h="52514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uk-UA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Військовозобов’язаний, але не маєте відстрочку / бронювання 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44,1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42,9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46,6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38,4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76,9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69,4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  <a:tr h="78772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uk-UA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Звільнений / виключений з військового обліку 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34,2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32,9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42,9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36,2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36,8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  <a:tr h="3454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err="1">
                          <a:effectLst/>
                        </a:rPr>
                        <a:t>Всього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67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800100" y="980728"/>
            <a:ext cx="7543800" cy="15240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Не мобілізовані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508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04664"/>
            <a:ext cx="7920880" cy="5688632"/>
          </a:xfrm>
        </p:spPr>
        <p:txBody>
          <a:bodyPr>
            <a:noAutofit/>
          </a:bodyPr>
          <a:lstStyle/>
          <a:p>
            <a:pPr algn="just"/>
            <a:r>
              <a:rPr lang="uk-UA" sz="1450" b="1" dirty="0">
                <a:solidFill>
                  <a:schemeClr val="tx1"/>
                </a:solidFill>
              </a:rPr>
              <a:t>Серед опитаних представників ключових спільнот кожен третій (</a:t>
            </a:r>
            <a:r>
              <a:rPr lang="uk-UA" sz="1450" b="1" dirty="0" smtClean="0">
                <a:solidFill>
                  <a:schemeClr val="tx1"/>
                </a:solidFill>
              </a:rPr>
              <a:t>34,2%) </a:t>
            </a:r>
            <a:r>
              <a:rPr lang="uk-UA" sz="1450" b="1" dirty="0">
                <a:solidFill>
                  <a:schemeClr val="tx1"/>
                </a:solidFill>
              </a:rPr>
              <a:t>- звільнені / </a:t>
            </a:r>
            <a:r>
              <a:rPr lang="uk-UA" sz="1450" b="1" dirty="0" smtClean="0">
                <a:solidFill>
                  <a:schemeClr val="tx1"/>
                </a:solidFill>
              </a:rPr>
              <a:t>виключені з </a:t>
            </a:r>
            <a:r>
              <a:rPr lang="uk-UA" sz="1450" b="1" dirty="0">
                <a:solidFill>
                  <a:schemeClr val="tx1"/>
                </a:solidFill>
              </a:rPr>
              <a:t>військового обліку, 21,7% - військовозобов’язані і мають відстрочку / бронювання та 44,1% військовозобов’язані, але не мають відстрочку / бронювання.</a:t>
            </a:r>
          </a:p>
          <a:p>
            <a:pPr algn="just"/>
            <a:r>
              <a:rPr lang="uk-UA" sz="1450" b="1" dirty="0">
                <a:solidFill>
                  <a:schemeClr val="tx1"/>
                </a:solidFill>
              </a:rPr>
              <a:t>Згідно результатів </a:t>
            </a:r>
            <a:r>
              <a:rPr lang="uk-UA" sz="1450" b="1" dirty="0" smtClean="0">
                <a:solidFill>
                  <a:schemeClr val="tx1"/>
                </a:solidFill>
              </a:rPr>
              <a:t>опитування </a:t>
            </a:r>
            <a:r>
              <a:rPr lang="uk-UA" sz="1450" b="1" dirty="0">
                <a:solidFill>
                  <a:schemeClr val="tx1"/>
                </a:solidFill>
              </a:rPr>
              <a:t>щодо оцінки стану свого здоров</a:t>
            </a:r>
            <a:r>
              <a:rPr lang="en-US" sz="1450" b="1" dirty="0">
                <a:solidFill>
                  <a:schemeClr val="tx1"/>
                </a:solidFill>
              </a:rPr>
              <a:t>’</a:t>
            </a:r>
            <a:r>
              <a:rPr lang="uk-UA" sz="1450" b="1" dirty="0" smtClean="0">
                <a:solidFill>
                  <a:schemeClr val="tx1"/>
                </a:solidFill>
              </a:rPr>
              <a:t>я, лише </a:t>
            </a:r>
            <a:r>
              <a:rPr lang="uk-UA" sz="1450" b="1" dirty="0">
                <a:solidFill>
                  <a:schemeClr val="tx1"/>
                </a:solidFill>
              </a:rPr>
              <a:t>10,6% відчувають себе в тій чи іншій мірі здоровими (сума повністю здоровий/здорова та здоровий/здорова), 32% - певною мірою здоровий/здорова та переважна більшість (57,4%) відчувають себе в тій чи іншій мірі нездоровими (сума нездоровий/нездорова та повністю нездоровий/нездорова).</a:t>
            </a:r>
          </a:p>
          <a:p>
            <a:pPr algn="just"/>
            <a:r>
              <a:rPr lang="uk-UA" sz="1450" b="1" dirty="0">
                <a:solidFill>
                  <a:schemeClr val="tx1"/>
                </a:solidFill>
              </a:rPr>
              <a:t>Якщо </a:t>
            </a:r>
            <a:r>
              <a:rPr lang="uk-UA" sz="1450" b="1" dirty="0" smtClean="0">
                <a:solidFill>
                  <a:schemeClr val="tx1"/>
                </a:solidFill>
              </a:rPr>
              <a:t>проаналізувати оцінку </a:t>
            </a:r>
            <a:r>
              <a:rPr lang="uk-UA" sz="1450" b="1" dirty="0">
                <a:solidFill>
                  <a:schemeClr val="tx1"/>
                </a:solidFill>
              </a:rPr>
              <a:t>стану свого здоров'я за спільнотами, </a:t>
            </a:r>
            <a:r>
              <a:rPr lang="uk-UA" sz="1450" b="1" dirty="0" smtClean="0">
                <a:solidFill>
                  <a:schemeClr val="tx1"/>
                </a:solidFill>
              </a:rPr>
              <a:t>більше </a:t>
            </a:r>
            <a:r>
              <a:rPr lang="uk-UA" sz="1450" b="1" dirty="0">
                <a:solidFill>
                  <a:schemeClr val="tx1"/>
                </a:solidFill>
              </a:rPr>
              <a:t>відчувають себе нездоровими представники групи споживачів </a:t>
            </a:r>
            <a:r>
              <a:rPr lang="uk-UA" sz="1450" b="1" dirty="0" err="1">
                <a:solidFill>
                  <a:schemeClr val="tx1"/>
                </a:solidFill>
              </a:rPr>
              <a:t>ін</a:t>
            </a:r>
            <a:r>
              <a:rPr lang="en-US" sz="1450" b="1" dirty="0">
                <a:solidFill>
                  <a:schemeClr val="tx1"/>
                </a:solidFill>
              </a:rPr>
              <a:t>’</a:t>
            </a:r>
            <a:r>
              <a:rPr lang="uk-UA" sz="1450" b="1" dirty="0" err="1">
                <a:solidFill>
                  <a:schemeClr val="tx1"/>
                </a:solidFill>
              </a:rPr>
              <a:t>єкційних</a:t>
            </a:r>
            <a:r>
              <a:rPr lang="uk-UA" sz="1450" b="1" dirty="0">
                <a:solidFill>
                  <a:schemeClr val="tx1"/>
                </a:solidFill>
              </a:rPr>
              <a:t> наркотиків та звільнені з місць несвободи. </a:t>
            </a:r>
            <a:r>
              <a:rPr lang="uk-UA" sz="1450" b="1" dirty="0" smtClean="0">
                <a:solidFill>
                  <a:schemeClr val="tx1"/>
                </a:solidFill>
              </a:rPr>
              <a:t>Так, відчувають </a:t>
            </a:r>
            <a:r>
              <a:rPr lang="uk-UA" sz="1450" b="1" dirty="0">
                <a:solidFill>
                  <a:schemeClr val="tx1"/>
                </a:solidFill>
              </a:rPr>
              <a:t>себе в тій чи іншій мірі нездоровими (сума нездоровий/нездорова та повністю нездоровий/нездорова</a:t>
            </a:r>
            <a:r>
              <a:rPr lang="uk-UA" sz="1450" b="1" dirty="0" smtClean="0">
                <a:solidFill>
                  <a:schemeClr val="tx1"/>
                </a:solidFill>
              </a:rPr>
              <a:t>):</a:t>
            </a:r>
          </a:p>
          <a:p>
            <a:pPr algn="just"/>
            <a:r>
              <a:rPr lang="uk-UA" sz="1450" dirty="0">
                <a:solidFill>
                  <a:schemeClr val="tx1"/>
                </a:solidFill>
              </a:rPr>
              <a:t>85,7% споживачів ін’єкційних наркотиків: учасників профілактичної програми;</a:t>
            </a:r>
          </a:p>
          <a:p>
            <a:pPr algn="just"/>
            <a:r>
              <a:rPr lang="uk-UA" sz="1450" dirty="0">
                <a:solidFill>
                  <a:schemeClr val="tx1"/>
                </a:solidFill>
              </a:rPr>
              <a:t>82,2% споживачів ін’єкційних наркотиків: учасників профілактичної програми зменшення шкоди;</a:t>
            </a:r>
          </a:p>
          <a:p>
            <a:pPr algn="just"/>
            <a:r>
              <a:rPr lang="uk-UA" sz="1450" dirty="0">
                <a:solidFill>
                  <a:schemeClr val="tx1"/>
                </a:solidFill>
              </a:rPr>
              <a:t>76,3% звільнених з місць несвободи;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72,3</a:t>
            </a:r>
            <a:r>
              <a:rPr lang="uk-UA" sz="1450" dirty="0">
                <a:solidFill>
                  <a:schemeClr val="tx1"/>
                </a:solidFill>
              </a:rPr>
              <a:t>% споживачів ін’єкційних наркотиків: пацієнтів програми замісної підтримуючої терапії;</a:t>
            </a:r>
          </a:p>
          <a:p>
            <a:pPr algn="just"/>
            <a:r>
              <a:rPr lang="uk-UA" sz="1450" dirty="0">
                <a:solidFill>
                  <a:schemeClr val="tx1"/>
                </a:solidFill>
              </a:rPr>
              <a:t>61,5% людей, які живуть з ВІЛ і не перебувають на лікуванні;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58,9</a:t>
            </a:r>
            <a:r>
              <a:rPr lang="uk-UA" sz="1450" dirty="0">
                <a:solidFill>
                  <a:schemeClr val="tx1"/>
                </a:solidFill>
              </a:rPr>
              <a:t>% </a:t>
            </a:r>
            <a:r>
              <a:rPr lang="uk-UA" sz="1450" dirty="0" smtClean="0">
                <a:solidFill>
                  <a:schemeClr val="tx1"/>
                </a:solidFill>
              </a:rPr>
              <a:t>людей</a:t>
            </a:r>
            <a:r>
              <a:rPr lang="uk-UA" sz="1450" dirty="0">
                <a:solidFill>
                  <a:schemeClr val="tx1"/>
                </a:solidFill>
              </a:rPr>
              <a:t>, які живуть з ВІЛ: пацієнтів на лікуванні </a:t>
            </a:r>
            <a:r>
              <a:rPr lang="uk-UA" sz="1450" dirty="0" err="1">
                <a:solidFill>
                  <a:schemeClr val="tx1"/>
                </a:solidFill>
              </a:rPr>
              <a:t>антиретровірусною</a:t>
            </a:r>
            <a:r>
              <a:rPr lang="uk-UA" sz="1450" dirty="0">
                <a:solidFill>
                  <a:schemeClr val="tx1"/>
                </a:solidFill>
              </a:rPr>
              <a:t> терапією;  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30,2</a:t>
            </a:r>
            <a:r>
              <a:rPr lang="uk-UA" sz="1450" dirty="0">
                <a:solidFill>
                  <a:schemeClr val="tx1"/>
                </a:solidFill>
              </a:rPr>
              <a:t>% </a:t>
            </a:r>
            <a:r>
              <a:rPr lang="uk-UA" sz="1450" dirty="0" smtClean="0">
                <a:solidFill>
                  <a:schemeClr val="tx1"/>
                </a:solidFill>
              </a:rPr>
              <a:t>чоловіків, </a:t>
            </a:r>
            <a:r>
              <a:rPr lang="uk-UA" sz="1450" dirty="0">
                <a:solidFill>
                  <a:schemeClr val="tx1"/>
                </a:solidFill>
              </a:rPr>
              <a:t>які мають сексуальні стосунки з чоловіками: учасників профілактичної </a:t>
            </a:r>
            <a:r>
              <a:rPr lang="uk-UA" sz="1450" dirty="0" smtClean="0">
                <a:solidFill>
                  <a:schemeClr val="tx1"/>
                </a:solidFill>
              </a:rPr>
              <a:t>програми;</a:t>
            </a:r>
            <a:endParaRPr lang="uk-UA" sz="1450" dirty="0">
              <a:solidFill>
                <a:schemeClr val="tx1"/>
              </a:solidFill>
            </a:endParaRPr>
          </a:p>
          <a:p>
            <a:pPr algn="just"/>
            <a:r>
              <a:rPr lang="uk-UA" sz="1450" dirty="0">
                <a:solidFill>
                  <a:schemeClr val="tx1"/>
                </a:solidFill>
              </a:rPr>
              <a:t>27,8% </a:t>
            </a:r>
            <a:r>
              <a:rPr lang="uk-UA" sz="1450" dirty="0" smtClean="0">
                <a:solidFill>
                  <a:schemeClr val="tx1"/>
                </a:solidFill>
              </a:rPr>
              <a:t>чоловіків</a:t>
            </a:r>
            <a:r>
              <a:rPr lang="uk-UA" sz="1450" dirty="0">
                <a:solidFill>
                  <a:schemeClr val="tx1"/>
                </a:solidFill>
              </a:rPr>
              <a:t>, які мають сексуальні стосунки з чоловіками: не є учасниками програми </a:t>
            </a:r>
            <a:r>
              <a:rPr lang="uk-UA" sz="1450" dirty="0" smtClean="0">
                <a:solidFill>
                  <a:schemeClr val="tx1"/>
                </a:solidFill>
              </a:rPr>
              <a:t>профілактики.</a:t>
            </a:r>
            <a:endParaRPr lang="ru-RU" sz="14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648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7992888" cy="5616624"/>
          </a:xfrm>
        </p:spPr>
        <p:txBody>
          <a:bodyPr>
            <a:noAutofit/>
          </a:bodyPr>
          <a:lstStyle/>
          <a:p>
            <a:pPr algn="just"/>
            <a:r>
              <a:rPr lang="uk-UA" sz="1800" b="1" dirty="0" smtClean="0">
                <a:solidFill>
                  <a:schemeClr val="tx1"/>
                </a:solidFill>
              </a:rPr>
              <a:t>У </a:t>
            </a:r>
            <a:r>
              <a:rPr lang="uk-UA" sz="1800" b="1" dirty="0">
                <a:solidFill>
                  <a:schemeClr val="tx1"/>
                </a:solidFill>
              </a:rPr>
              <a:t>переважної більшості опитаних (68,5%) є можливість забезпечення контролю стану здоров</a:t>
            </a:r>
            <a:r>
              <a:rPr lang="en-US" sz="1800" b="1" dirty="0">
                <a:solidFill>
                  <a:schemeClr val="tx1"/>
                </a:solidFill>
              </a:rPr>
              <a:t>’</a:t>
            </a:r>
            <a:r>
              <a:rPr lang="uk-UA" sz="1800" b="1" dirty="0">
                <a:solidFill>
                  <a:schemeClr val="tx1"/>
                </a:solidFill>
              </a:rPr>
              <a:t>я та майже кожен третій опитаний (</a:t>
            </a:r>
            <a:r>
              <a:rPr lang="uk-UA" sz="1800" b="1" dirty="0" smtClean="0">
                <a:solidFill>
                  <a:schemeClr val="tx1"/>
                </a:solidFill>
              </a:rPr>
              <a:t>31,5%) </a:t>
            </a:r>
            <a:r>
              <a:rPr lang="uk-UA" sz="1800" b="1" dirty="0">
                <a:solidFill>
                  <a:schemeClr val="tx1"/>
                </a:solidFill>
              </a:rPr>
              <a:t>не має можливості забезпечення контролю стану здоров</a:t>
            </a:r>
            <a:r>
              <a:rPr lang="en-US" sz="1800" b="1" dirty="0">
                <a:solidFill>
                  <a:schemeClr val="tx1"/>
                </a:solidFill>
              </a:rPr>
              <a:t>’</a:t>
            </a:r>
            <a:r>
              <a:rPr lang="uk-UA" sz="1800" b="1" dirty="0">
                <a:solidFill>
                  <a:schemeClr val="tx1"/>
                </a:solidFill>
              </a:rPr>
              <a:t>я</a:t>
            </a:r>
            <a:r>
              <a:rPr lang="uk-UA" sz="18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1800" b="1" dirty="0">
                <a:solidFill>
                  <a:schemeClr val="tx1"/>
                </a:solidFill>
              </a:rPr>
              <a:t>Якщо </a:t>
            </a:r>
            <a:r>
              <a:rPr lang="uk-UA" sz="1800" b="1" dirty="0" smtClean="0">
                <a:solidFill>
                  <a:schemeClr val="tx1"/>
                </a:solidFill>
              </a:rPr>
              <a:t>проаналізувати дані в розрізі спільнот, найбільше є </a:t>
            </a:r>
            <a:r>
              <a:rPr lang="uk-UA" sz="1800" b="1" dirty="0">
                <a:solidFill>
                  <a:schemeClr val="tx1"/>
                </a:solidFill>
              </a:rPr>
              <a:t>можливість забезпечення контролю стану здоров</a:t>
            </a:r>
            <a:r>
              <a:rPr lang="en-US" sz="1800" b="1" dirty="0">
                <a:solidFill>
                  <a:schemeClr val="tx1"/>
                </a:solidFill>
              </a:rPr>
              <a:t>’</a:t>
            </a:r>
            <a:r>
              <a:rPr lang="uk-UA" sz="1800" b="1" dirty="0">
                <a:solidFill>
                  <a:schemeClr val="tx1"/>
                </a:solidFill>
              </a:rPr>
              <a:t>я </a:t>
            </a:r>
            <a:r>
              <a:rPr lang="uk-UA" sz="1800" b="1" dirty="0" smtClean="0">
                <a:solidFill>
                  <a:schemeClr val="tx1"/>
                </a:solidFill>
              </a:rPr>
              <a:t>у:</a:t>
            </a:r>
          </a:p>
          <a:p>
            <a:pPr algn="just"/>
            <a:r>
              <a:rPr lang="uk-UA" sz="1800" dirty="0">
                <a:solidFill>
                  <a:schemeClr val="tx1"/>
                </a:solidFill>
              </a:rPr>
              <a:t>81,4</a:t>
            </a:r>
            <a:r>
              <a:rPr lang="uk-UA" sz="1800" dirty="0" smtClean="0">
                <a:solidFill>
                  <a:schemeClr val="tx1"/>
                </a:solidFill>
              </a:rPr>
              <a:t>% чоловіків, </a:t>
            </a:r>
            <a:r>
              <a:rPr lang="uk-UA" sz="1800" dirty="0">
                <a:solidFill>
                  <a:schemeClr val="tx1"/>
                </a:solidFill>
              </a:rPr>
              <a:t>які мають сексуальні стосунки з чоловіками: учасників профілактичної </a:t>
            </a:r>
            <a:r>
              <a:rPr lang="uk-UA" sz="1800" dirty="0" smtClean="0">
                <a:solidFill>
                  <a:schemeClr val="tx1"/>
                </a:solidFill>
              </a:rPr>
              <a:t>програми;</a:t>
            </a: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73,5% людей</a:t>
            </a:r>
            <a:r>
              <a:rPr lang="uk-UA" sz="1800" dirty="0">
                <a:solidFill>
                  <a:schemeClr val="tx1"/>
                </a:solidFill>
              </a:rPr>
              <a:t>, які живуть з ВІЛ: пацієнтів на лікуванні </a:t>
            </a:r>
            <a:r>
              <a:rPr lang="uk-UA" sz="1800" dirty="0" err="1">
                <a:solidFill>
                  <a:schemeClr val="tx1"/>
                </a:solidFill>
              </a:rPr>
              <a:t>антиретровірусною</a:t>
            </a:r>
            <a:r>
              <a:rPr lang="uk-UA" sz="1800" dirty="0">
                <a:solidFill>
                  <a:schemeClr val="tx1"/>
                </a:solidFill>
              </a:rPr>
              <a:t> </a:t>
            </a:r>
            <a:r>
              <a:rPr lang="uk-UA" sz="1800" dirty="0" smtClean="0">
                <a:solidFill>
                  <a:schemeClr val="tx1"/>
                </a:solidFill>
              </a:rPr>
              <a:t>терапією;</a:t>
            </a: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69,4% чоловіків</a:t>
            </a:r>
            <a:r>
              <a:rPr lang="uk-UA" sz="1800" dirty="0">
                <a:solidFill>
                  <a:schemeClr val="tx1"/>
                </a:solidFill>
              </a:rPr>
              <a:t>, які мають сексуальні стосунки з чоловіками: не є учасниками програми </a:t>
            </a:r>
            <a:r>
              <a:rPr lang="uk-UA" sz="1800" dirty="0" smtClean="0">
                <a:solidFill>
                  <a:schemeClr val="tx1"/>
                </a:solidFill>
              </a:rPr>
              <a:t>профілактики;</a:t>
            </a: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59,9% </a:t>
            </a:r>
            <a:r>
              <a:rPr lang="uk-UA" sz="1800" dirty="0">
                <a:solidFill>
                  <a:schemeClr val="tx1"/>
                </a:solidFill>
              </a:rPr>
              <a:t>споживачів ін’єкційних наркотиків: пацієнтів програми замісної підтримуючої </a:t>
            </a:r>
            <a:r>
              <a:rPr lang="uk-UA" sz="1800" dirty="0" smtClean="0">
                <a:solidFill>
                  <a:schemeClr val="tx1"/>
                </a:solidFill>
              </a:rPr>
              <a:t>терапії;</a:t>
            </a: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57,5% </a:t>
            </a:r>
            <a:r>
              <a:rPr lang="uk-UA" sz="1800" dirty="0">
                <a:solidFill>
                  <a:schemeClr val="tx1"/>
                </a:solidFill>
              </a:rPr>
              <a:t>споживачів ін’єкційних наркотиків: учасників профілактичної програми зменшення </a:t>
            </a:r>
            <a:r>
              <a:rPr lang="uk-UA" sz="1800" dirty="0" smtClean="0">
                <a:solidFill>
                  <a:schemeClr val="tx1"/>
                </a:solidFill>
              </a:rPr>
              <a:t>шкоди</a:t>
            </a:r>
            <a:r>
              <a:rPr lang="uk-UA" sz="1800" dirty="0">
                <a:solidFill>
                  <a:schemeClr val="tx1"/>
                </a:solidFill>
              </a:rPr>
              <a:t>;</a:t>
            </a:r>
            <a:endParaRPr lang="uk-UA" sz="1800" dirty="0" smtClean="0">
              <a:solidFill>
                <a:schemeClr val="tx1"/>
              </a:solidFill>
            </a:endParaRP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53,8% людей</a:t>
            </a:r>
            <a:r>
              <a:rPr lang="uk-UA" sz="1800" dirty="0">
                <a:solidFill>
                  <a:schemeClr val="tx1"/>
                </a:solidFill>
              </a:rPr>
              <a:t>, які живуть з ВІЛ і не перебувають на </a:t>
            </a:r>
            <a:r>
              <a:rPr lang="uk-UA" sz="1800" dirty="0" smtClean="0">
                <a:solidFill>
                  <a:schemeClr val="tx1"/>
                </a:solidFill>
              </a:rPr>
              <a:t>лікуванні;</a:t>
            </a: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47,4</a:t>
            </a:r>
            <a:r>
              <a:rPr lang="uk-UA" sz="1800" dirty="0">
                <a:solidFill>
                  <a:schemeClr val="tx1"/>
                </a:solidFill>
              </a:rPr>
              <a:t>% звільнених з місць </a:t>
            </a:r>
            <a:r>
              <a:rPr lang="uk-UA" sz="1800" dirty="0" smtClean="0">
                <a:solidFill>
                  <a:schemeClr val="tx1"/>
                </a:solidFill>
              </a:rPr>
              <a:t>несвободи;</a:t>
            </a: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42,9% </a:t>
            </a:r>
            <a:r>
              <a:rPr lang="uk-UA" sz="1800" dirty="0">
                <a:solidFill>
                  <a:schemeClr val="tx1"/>
                </a:solidFill>
              </a:rPr>
              <a:t>споживачів ін’єкційних наркотиків: учасників профілактичної </a:t>
            </a:r>
            <a:r>
              <a:rPr lang="uk-UA" sz="1800" dirty="0" smtClean="0">
                <a:solidFill>
                  <a:schemeClr val="tx1"/>
                </a:solidFill>
              </a:rPr>
              <a:t>програми.</a:t>
            </a:r>
            <a:endParaRPr lang="uk-UA" sz="1500" dirty="0">
              <a:solidFill>
                <a:schemeClr val="tx1"/>
              </a:solidFill>
            </a:endParaRPr>
          </a:p>
          <a:p>
            <a:pPr lvl="0" algn="just"/>
            <a:endParaRPr lang="uk-UA" sz="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702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7992888" cy="5616624"/>
          </a:xfrm>
        </p:spPr>
        <p:txBody>
          <a:bodyPr>
            <a:noAutofit/>
          </a:bodyPr>
          <a:lstStyle/>
          <a:p>
            <a:pPr algn="just"/>
            <a:r>
              <a:rPr lang="uk-UA" sz="1550" b="1" dirty="0" smtClean="0">
                <a:solidFill>
                  <a:schemeClr val="tx1"/>
                </a:solidFill>
              </a:rPr>
              <a:t>Щодо </a:t>
            </a:r>
            <a:r>
              <a:rPr lang="uk-UA" sz="1550" b="1" dirty="0">
                <a:solidFill>
                  <a:schemeClr val="tx1"/>
                </a:solidFill>
              </a:rPr>
              <a:t>рівня доступу до лікувальних та профілактичних послуг, для 22,7% опитаних він в тій чи іншій мірі погіршився (сума значно погіршився та незначно погіршився), для майже половини опитаних (47,5%) - не змінився та для 29,8% в тій чи іншій мірі покращився (сума значно покращився та незначно покращився</a:t>
            </a:r>
            <a:r>
              <a:rPr lang="uk-UA" sz="1550" b="1" dirty="0" smtClean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uk-UA" sz="1550" b="1" dirty="0">
                <a:solidFill>
                  <a:schemeClr val="tx1"/>
                </a:solidFill>
              </a:rPr>
              <a:t>Якщо </a:t>
            </a:r>
            <a:r>
              <a:rPr lang="uk-UA" sz="1550" b="1" dirty="0" smtClean="0">
                <a:solidFill>
                  <a:schemeClr val="tx1"/>
                </a:solidFill>
              </a:rPr>
              <a:t>проаналізувати оцінку </a:t>
            </a:r>
            <a:r>
              <a:rPr lang="uk-UA" sz="1550" b="1" dirty="0">
                <a:solidFill>
                  <a:schemeClr val="tx1"/>
                </a:solidFill>
              </a:rPr>
              <a:t>рівня доступу до лікувальних та профілактичних </a:t>
            </a:r>
            <a:r>
              <a:rPr lang="uk-UA" sz="1550" b="1" dirty="0" smtClean="0">
                <a:solidFill>
                  <a:schemeClr val="tx1"/>
                </a:solidFill>
              </a:rPr>
              <a:t>послуг, найбільше </a:t>
            </a:r>
            <a:r>
              <a:rPr lang="uk-UA" sz="1550" b="1" dirty="0">
                <a:solidFill>
                  <a:schemeClr val="tx1"/>
                </a:solidFill>
              </a:rPr>
              <a:t>він погіршився для звільнених з місць несвободи та споживачів </a:t>
            </a:r>
            <a:r>
              <a:rPr lang="uk-UA" sz="1550" b="1" dirty="0" err="1">
                <a:solidFill>
                  <a:schemeClr val="tx1"/>
                </a:solidFill>
              </a:rPr>
              <a:t>ін</a:t>
            </a:r>
            <a:r>
              <a:rPr lang="en-US" sz="1550" b="1" dirty="0">
                <a:solidFill>
                  <a:schemeClr val="tx1"/>
                </a:solidFill>
              </a:rPr>
              <a:t>’</a:t>
            </a:r>
            <a:r>
              <a:rPr lang="uk-UA" sz="1550" b="1" dirty="0" err="1">
                <a:solidFill>
                  <a:schemeClr val="tx1"/>
                </a:solidFill>
              </a:rPr>
              <a:t>єкційних</a:t>
            </a:r>
            <a:r>
              <a:rPr lang="uk-UA" sz="1550" b="1" dirty="0">
                <a:solidFill>
                  <a:schemeClr val="tx1"/>
                </a:solidFill>
              </a:rPr>
              <a:t> наркотиків. Так, про погіршення доступу до лікувальних та профілактичних послуг (сума значно погіршився та незначно погіршився</a:t>
            </a:r>
            <a:r>
              <a:rPr lang="uk-UA" sz="1550" b="1" dirty="0" smtClean="0">
                <a:solidFill>
                  <a:schemeClr val="tx1"/>
                </a:solidFill>
              </a:rPr>
              <a:t>)</a:t>
            </a:r>
            <a:r>
              <a:rPr lang="uk-UA" sz="1550" b="1" dirty="0">
                <a:solidFill>
                  <a:schemeClr val="tx1"/>
                </a:solidFill>
              </a:rPr>
              <a:t> </a:t>
            </a:r>
            <a:r>
              <a:rPr lang="uk-UA" sz="1550" b="1" dirty="0" smtClean="0">
                <a:solidFill>
                  <a:schemeClr val="tx1"/>
                </a:solidFill>
              </a:rPr>
              <a:t>зазначили:</a:t>
            </a:r>
          </a:p>
          <a:p>
            <a:pPr algn="just"/>
            <a:r>
              <a:rPr lang="uk-UA" sz="1550" dirty="0">
                <a:solidFill>
                  <a:schemeClr val="tx1"/>
                </a:solidFill>
              </a:rPr>
              <a:t>46,4% споживачів ін’єкційних наркотиків: учасники профілактичної програми;</a:t>
            </a:r>
          </a:p>
          <a:p>
            <a:pPr algn="just"/>
            <a:r>
              <a:rPr lang="uk-UA" sz="1550" dirty="0" smtClean="0">
                <a:solidFill>
                  <a:schemeClr val="tx1"/>
                </a:solidFill>
              </a:rPr>
              <a:t>44,7</a:t>
            </a:r>
            <a:r>
              <a:rPr lang="uk-UA" sz="1550" dirty="0">
                <a:solidFill>
                  <a:schemeClr val="tx1"/>
                </a:solidFill>
              </a:rPr>
              <a:t>% звільнених з місць </a:t>
            </a:r>
            <a:r>
              <a:rPr lang="uk-UA" sz="1550" dirty="0" smtClean="0">
                <a:solidFill>
                  <a:schemeClr val="tx1"/>
                </a:solidFill>
              </a:rPr>
              <a:t>несвободи;</a:t>
            </a:r>
          </a:p>
          <a:p>
            <a:pPr algn="just"/>
            <a:r>
              <a:rPr lang="uk-UA" sz="1550" dirty="0" smtClean="0">
                <a:solidFill>
                  <a:schemeClr val="tx1"/>
                </a:solidFill>
              </a:rPr>
              <a:t>39,7% споживачів </a:t>
            </a:r>
            <a:r>
              <a:rPr lang="uk-UA" sz="1550" dirty="0">
                <a:solidFill>
                  <a:schemeClr val="tx1"/>
                </a:solidFill>
              </a:rPr>
              <a:t>ін’єкційних наркотиків: </a:t>
            </a:r>
            <a:r>
              <a:rPr lang="uk-UA" sz="1550" dirty="0" smtClean="0">
                <a:solidFill>
                  <a:schemeClr val="tx1"/>
                </a:solidFill>
              </a:rPr>
              <a:t>учасники </a:t>
            </a:r>
            <a:r>
              <a:rPr lang="uk-UA" sz="1550" dirty="0">
                <a:solidFill>
                  <a:schemeClr val="tx1"/>
                </a:solidFill>
              </a:rPr>
              <a:t>профілактичної програми зменшення </a:t>
            </a:r>
            <a:r>
              <a:rPr lang="uk-UA" sz="1550" dirty="0" smtClean="0">
                <a:solidFill>
                  <a:schemeClr val="tx1"/>
                </a:solidFill>
              </a:rPr>
              <a:t>шкоди;</a:t>
            </a:r>
          </a:p>
          <a:p>
            <a:pPr algn="just"/>
            <a:r>
              <a:rPr lang="uk-UA" sz="1550" dirty="0" smtClean="0">
                <a:solidFill>
                  <a:schemeClr val="tx1"/>
                </a:solidFill>
              </a:rPr>
              <a:t>30,8</a:t>
            </a:r>
            <a:r>
              <a:rPr lang="uk-UA" sz="1550" dirty="0">
                <a:solidFill>
                  <a:schemeClr val="tx1"/>
                </a:solidFill>
              </a:rPr>
              <a:t>% </a:t>
            </a:r>
            <a:r>
              <a:rPr lang="uk-UA" sz="1550" dirty="0" smtClean="0">
                <a:solidFill>
                  <a:schemeClr val="tx1"/>
                </a:solidFill>
              </a:rPr>
              <a:t>людей, </a:t>
            </a:r>
            <a:r>
              <a:rPr lang="uk-UA" sz="1550" dirty="0">
                <a:solidFill>
                  <a:schemeClr val="tx1"/>
                </a:solidFill>
              </a:rPr>
              <a:t>які живуть з ВІЛ і не перебувають на </a:t>
            </a:r>
            <a:r>
              <a:rPr lang="uk-UA" sz="1550" dirty="0" smtClean="0">
                <a:solidFill>
                  <a:schemeClr val="tx1"/>
                </a:solidFill>
              </a:rPr>
              <a:t>лікуванні</a:t>
            </a:r>
            <a:r>
              <a:rPr lang="uk-UA" sz="1550" dirty="0">
                <a:solidFill>
                  <a:schemeClr val="tx1"/>
                </a:solidFill>
              </a:rPr>
              <a:t>;</a:t>
            </a:r>
            <a:endParaRPr lang="uk-UA" sz="1550" dirty="0" smtClean="0">
              <a:solidFill>
                <a:schemeClr val="tx1"/>
              </a:solidFill>
            </a:endParaRPr>
          </a:p>
          <a:p>
            <a:pPr algn="just"/>
            <a:r>
              <a:rPr lang="uk-UA" sz="1550" dirty="0" smtClean="0">
                <a:solidFill>
                  <a:schemeClr val="tx1"/>
                </a:solidFill>
              </a:rPr>
              <a:t>26,0% споживачів </a:t>
            </a:r>
            <a:r>
              <a:rPr lang="uk-UA" sz="1550" dirty="0">
                <a:solidFill>
                  <a:schemeClr val="tx1"/>
                </a:solidFill>
              </a:rPr>
              <a:t>ін’єкційних наркотиків: </a:t>
            </a:r>
            <a:r>
              <a:rPr lang="uk-UA" sz="1550" dirty="0" smtClean="0">
                <a:solidFill>
                  <a:schemeClr val="tx1"/>
                </a:solidFill>
              </a:rPr>
              <a:t>пацієнти </a:t>
            </a:r>
            <a:r>
              <a:rPr lang="uk-UA" sz="1550" dirty="0">
                <a:solidFill>
                  <a:schemeClr val="tx1"/>
                </a:solidFill>
              </a:rPr>
              <a:t>програми замісної підтримуючої </a:t>
            </a:r>
            <a:r>
              <a:rPr lang="uk-UA" sz="1550" dirty="0" smtClean="0">
                <a:solidFill>
                  <a:schemeClr val="tx1"/>
                </a:solidFill>
              </a:rPr>
              <a:t>терапії;</a:t>
            </a:r>
          </a:p>
          <a:p>
            <a:pPr algn="just"/>
            <a:r>
              <a:rPr lang="uk-UA" sz="1550" dirty="0" smtClean="0">
                <a:solidFill>
                  <a:schemeClr val="tx1"/>
                </a:solidFill>
              </a:rPr>
              <a:t>23,3% чоловіків</a:t>
            </a:r>
            <a:r>
              <a:rPr lang="uk-UA" sz="1550" dirty="0">
                <a:solidFill>
                  <a:schemeClr val="tx1"/>
                </a:solidFill>
              </a:rPr>
              <a:t>, які мають сексуальні стосунки з чоловіками: </a:t>
            </a:r>
            <a:r>
              <a:rPr lang="uk-UA" sz="1550" dirty="0" smtClean="0">
                <a:solidFill>
                  <a:schemeClr val="tx1"/>
                </a:solidFill>
              </a:rPr>
              <a:t>учасники </a:t>
            </a:r>
            <a:r>
              <a:rPr lang="uk-UA" sz="1550" dirty="0">
                <a:solidFill>
                  <a:schemeClr val="tx1"/>
                </a:solidFill>
              </a:rPr>
              <a:t>профілактичної </a:t>
            </a:r>
            <a:r>
              <a:rPr lang="uk-UA" sz="1550" dirty="0" smtClean="0">
                <a:solidFill>
                  <a:schemeClr val="tx1"/>
                </a:solidFill>
              </a:rPr>
              <a:t>програми; </a:t>
            </a:r>
          </a:p>
          <a:p>
            <a:pPr algn="just"/>
            <a:r>
              <a:rPr lang="uk-UA" sz="1550" dirty="0">
                <a:solidFill>
                  <a:schemeClr val="tx1"/>
                </a:solidFill>
              </a:rPr>
              <a:t>19,5% </a:t>
            </a:r>
            <a:r>
              <a:rPr lang="uk-UA" sz="1550" dirty="0" smtClean="0">
                <a:solidFill>
                  <a:schemeClr val="tx1"/>
                </a:solidFill>
              </a:rPr>
              <a:t>людей</a:t>
            </a:r>
            <a:r>
              <a:rPr lang="uk-UA" sz="1550" dirty="0">
                <a:solidFill>
                  <a:schemeClr val="tx1"/>
                </a:solidFill>
              </a:rPr>
              <a:t>, які живуть з ВІЛ: пацієнтів на лікуванні </a:t>
            </a:r>
            <a:r>
              <a:rPr lang="uk-UA" sz="1550" dirty="0" err="1">
                <a:solidFill>
                  <a:schemeClr val="tx1"/>
                </a:solidFill>
              </a:rPr>
              <a:t>антиретровірусною</a:t>
            </a:r>
            <a:r>
              <a:rPr lang="uk-UA" sz="1550" dirty="0">
                <a:solidFill>
                  <a:schemeClr val="tx1"/>
                </a:solidFill>
              </a:rPr>
              <a:t> </a:t>
            </a:r>
            <a:r>
              <a:rPr lang="uk-UA" sz="1550" dirty="0" smtClean="0">
                <a:solidFill>
                  <a:schemeClr val="tx1"/>
                </a:solidFill>
              </a:rPr>
              <a:t>терапією;</a:t>
            </a:r>
          </a:p>
          <a:p>
            <a:pPr algn="just"/>
            <a:r>
              <a:rPr lang="uk-UA" sz="1550" dirty="0" smtClean="0">
                <a:solidFill>
                  <a:schemeClr val="tx1"/>
                </a:solidFill>
              </a:rPr>
              <a:t>16,7% чоловіків</a:t>
            </a:r>
            <a:r>
              <a:rPr lang="uk-UA" sz="1550" dirty="0">
                <a:solidFill>
                  <a:schemeClr val="tx1"/>
                </a:solidFill>
              </a:rPr>
              <a:t>, які мають сексуальні стосунки з чоловіками: не є учасниками програми </a:t>
            </a:r>
            <a:r>
              <a:rPr lang="uk-UA" sz="1550" dirty="0" smtClean="0">
                <a:solidFill>
                  <a:schemeClr val="tx1"/>
                </a:solidFill>
              </a:rPr>
              <a:t>профілактики.</a:t>
            </a:r>
            <a:endParaRPr lang="ru-RU" sz="1550" dirty="0">
              <a:solidFill>
                <a:schemeClr val="tx1"/>
              </a:solidFill>
            </a:endParaRPr>
          </a:p>
          <a:p>
            <a:pPr algn="just"/>
            <a:endParaRPr lang="uk-UA" sz="1500" dirty="0">
              <a:solidFill>
                <a:schemeClr val="tx1"/>
              </a:solidFill>
            </a:endParaRPr>
          </a:p>
          <a:p>
            <a:pPr lvl="0" algn="just"/>
            <a:endParaRPr lang="uk-UA" sz="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090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7992888" cy="5616624"/>
          </a:xfrm>
        </p:spPr>
        <p:txBody>
          <a:bodyPr>
            <a:noAutofit/>
          </a:bodyPr>
          <a:lstStyle/>
          <a:p>
            <a:pPr algn="just"/>
            <a:r>
              <a:rPr lang="uk-UA" sz="1450" b="1" dirty="0" smtClean="0">
                <a:solidFill>
                  <a:schemeClr val="tx1"/>
                </a:solidFill>
              </a:rPr>
              <a:t>Щодо </a:t>
            </a:r>
            <a:r>
              <a:rPr lang="uk-UA" sz="1450" b="1" dirty="0">
                <a:solidFill>
                  <a:schemeClr val="tx1"/>
                </a:solidFill>
              </a:rPr>
              <a:t>доступу до програм/послуг в доступі до яких є </a:t>
            </a:r>
            <a:r>
              <a:rPr lang="uk-UA" sz="1450" b="1" dirty="0" smtClean="0">
                <a:solidFill>
                  <a:schemeClr val="tx1"/>
                </a:solidFill>
              </a:rPr>
              <a:t>перешкоди/обмеження, переважна </a:t>
            </a:r>
            <a:r>
              <a:rPr lang="uk-UA" sz="1450" b="1" dirty="0">
                <a:solidFill>
                  <a:schemeClr val="tx1"/>
                </a:solidFill>
              </a:rPr>
              <a:t>більшість (57,4%) не мають перешкод/обмежень. </a:t>
            </a:r>
            <a:r>
              <a:rPr lang="uk-UA" sz="1450" b="1" dirty="0" smtClean="0">
                <a:solidFill>
                  <a:schemeClr val="tx1"/>
                </a:solidFill>
              </a:rPr>
              <a:t>Щодо тих, хто мають перешкоди, 23,9% </a:t>
            </a:r>
            <a:r>
              <a:rPr lang="uk-UA" sz="1450" b="1" dirty="0">
                <a:solidFill>
                  <a:schemeClr val="tx1"/>
                </a:solidFill>
              </a:rPr>
              <a:t>не мають доступу до  </a:t>
            </a:r>
            <a:r>
              <a:rPr lang="ru-RU" sz="1450" b="1" dirty="0" err="1">
                <a:solidFill>
                  <a:schemeClr val="tx1"/>
                </a:solidFill>
              </a:rPr>
              <a:t>програм</a:t>
            </a:r>
            <a:r>
              <a:rPr lang="ru-RU" sz="1450" b="1" dirty="0">
                <a:solidFill>
                  <a:schemeClr val="tx1"/>
                </a:solidFill>
              </a:rPr>
              <a:t> </a:t>
            </a:r>
            <a:r>
              <a:rPr lang="ru-RU" sz="1450" b="1" dirty="0" err="1">
                <a:solidFill>
                  <a:schemeClr val="tx1"/>
                </a:solidFill>
              </a:rPr>
              <a:t>лікування</a:t>
            </a:r>
            <a:r>
              <a:rPr lang="ru-RU" sz="1450" b="1" dirty="0">
                <a:solidFill>
                  <a:schemeClr val="tx1"/>
                </a:solidFill>
              </a:rPr>
              <a:t> </a:t>
            </a:r>
            <a:r>
              <a:rPr lang="ru-RU" sz="1450" b="1" dirty="0" err="1">
                <a:solidFill>
                  <a:schemeClr val="tx1"/>
                </a:solidFill>
              </a:rPr>
              <a:t>вірусних</a:t>
            </a:r>
            <a:r>
              <a:rPr lang="ru-RU" sz="1450" b="1" dirty="0">
                <a:solidFill>
                  <a:schemeClr val="tx1"/>
                </a:solidFill>
              </a:rPr>
              <a:t> </a:t>
            </a:r>
            <a:r>
              <a:rPr lang="ru-RU" sz="1450" b="1" dirty="0" err="1">
                <a:solidFill>
                  <a:schemeClr val="tx1"/>
                </a:solidFill>
              </a:rPr>
              <a:t>гепатитів</a:t>
            </a:r>
            <a:r>
              <a:rPr lang="ru-RU" sz="1450" b="1" dirty="0">
                <a:solidFill>
                  <a:schemeClr val="tx1"/>
                </a:solidFill>
              </a:rPr>
              <a:t> B і C</a:t>
            </a:r>
            <a:r>
              <a:rPr lang="uk-UA" sz="1450" b="1" dirty="0">
                <a:solidFill>
                  <a:schemeClr val="tx1"/>
                </a:solidFill>
              </a:rPr>
              <a:t>, 12,8% - отримання ЗПТ, 12,6% до профілактичних програм зменшення шкоди, 11,6% - </a:t>
            </a:r>
            <a:r>
              <a:rPr lang="ru-RU" sz="1450" b="1" dirty="0">
                <a:solidFill>
                  <a:schemeClr val="tx1"/>
                </a:solidFill>
              </a:rPr>
              <a:t>до </a:t>
            </a:r>
            <a:r>
              <a:rPr lang="ru-RU" sz="1450" b="1" dirty="0" err="1">
                <a:solidFill>
                  <a:schemeClr val="tx1"/>
                </a:solidFill>
              </a:rPr>
              <a:t>обов’язкового</a:t>
            </a:r>
            <a:r>
              <a:rPr lang="ru-RU" sz="1450" b="1" dirty="0">
                <a:solidFill>
                  <a:schemeClr val="tx1"/>
                </a:solidFill>
              </a:rPr>
              <a:t> </a:t>
            </a:r>
            <a:r>
              <a:rPr lang="ru-RU" sz="1450" b="1" dirty="0" err="1">
                <a:solidFill>
                  <a:schemeClr val="tx1"/>
                </a:solidFill>
              </a:rPr>
              <a:t>медичного</a:t>
            </a:r>
            <a:r>
              <a:rPr lang="ru-RU" sz="1450" b="1" dirty="0">
                <a:solidFill>
                  <a:schemeClr val="tx1"/>
                </a:solidFill>
              </a:rPr>
              <a:t> </a:t>
            </a:r>
            <a:r>
              <a:rPr lang="ru-RU" sz="1450" b="1" dirty="0" err="1">
                <a:solidFill>
                  <a:schemeClr val="tx1"/>
                </a:solidFill>
              </a:rPr>
              <a:t>обстеження</a:t>
            </a:r>
            <a:r>
              <a:rPr lang="ru-RU" sz="1450" b="1" dirty="0">
                <a:solidFill>
                  <a:schemeClr val="tx1"/>
                </a:solidFill>
              </a:rPr>
              <a:t>, </a:t>
            </a:r>
            <a:r>
              <a:rPr lang="ru-RU" sz="1450" b="1" dirty="0" err="1">
                <a:solidFill>
                  <a:schemeClr val="tx1"/>
                </a:solidFill>
              </a:rPr>
              <a:t>пов’язаного</a:t>
            </a:r>
            <a:r>
              <a:rPr lang="ru-RU" sz="1450" b="1" dirty="0">
                <a:solidFill>
                  <a:schemeClr val="tx1"/>
                </a:solidFill>
              </a:rPr>
              <a:t> з </a:t>
            </a:r>
            <a:r>
              <a:rPr lang="ru-RU" sz="1450" b="1" dirty="0" err="1" smtClean="0">
                <a:solidFill>
                  <a:schemeClr val="tx1"/>
                </a:solidFill>
              </a:rPr>
              <a:t>лікуванням</a:t>
            </a:r>
            <a:r>
              <a:rPr lang="ru-RU" sz="1450" b="1" dirty="0" smtClean="0">
                <a:solidFill>
                  <a:schemeClr val="tx1"/>
                </a:solidFill>
              </a:rPr>
              <a:t> </a:t>
            </a:r>
            <a:r>
              <a:rPr lang="ru-RU" sz="1450" b="1" dirty="0">
                <a:solidFill>
                  <a:schemeClr val="tx1"/>
                </a:solidFill>
              </a:rPr>
              <a:t>АРТ/ЗПТ (</a:t>
            </a:r>
            <a:r>
              <a:rPr lang="ru-RU" sz="1450" b="1" dirty="0" err="1">
                <a:solidFill>
                  <a:schemeClr val="tx1"/>
                </a:solidFill>
              </a:rPr>
              <a:t>зокрема</a:t>
            </a:r>
            <a:r>
              <a:rPr lang="ru-RU" sz="1450" b="1" dirty="0">
                <a:solidFill>
                  <a:schemeClr val="tx1"/>
                </a:solidFill>
              </a:rPr>
              <a:t>, </a:t>
            </a:r>
            <a:r>
              <a:rPr lang="ru-RU" sz="1450" b="1" dirty="0" err="1">
                <a:solidFill>
                  <a:schemeClr val="tx1"/>
                </a:solidFill>
              </a:rPr>
              <a:t>діагностики</a:t>
            </a:r>
            <a:r>
              <a:rPr lang="ru-RU" sz="1450" b="1" dirty="0">
                <a:solidFill>
                  <a:schemeClr val="tx1"/>
                </a:solidFill>
              </a:rPr>
              <a:t> СД-4 та </a:t>
            </a:r>
            <a:r>
              <a:rPr lang="ru-RU" sz="1450" b="1" dirty="0" err="1">
                <a:solidFill>
                  <a:schemeClr val="tx1"/>
                </a:solidFill>
              </a:rPr>
              <a:t>вірусне</a:t>
            </a:r>
            <a:r>
              <a:rPr lang="ru-RU" sz="1450" b="1" dirty="0">
                <a:solidFill>
                  <a:schemeClr val="tx1"/>
                </a:solidFill>
              </a:rPr>
              <a:t> </a:t>
            </a:r>
            <a:r>
              <a:rPr lang="ru-RU" sz="1450" b="1" dirty="0" err="1">
                <a:solidFill>
                  <a:schemeClr val="tx1"/>
                </a:solidFill>
              </a:rPr>
              <a:t>навантаження</a:t>
            </a:r>
            <a:r>
              <a:rPr lang="ru-RU" sz="1450" b="1" dirty="0">
                <a:solidFill>
                  <a:schemeClr val="tx1"/>
                </a:solidFill>
              </a:rPr>
              <a:t>, </a:t>
            </a:r>
            <a:r>
              <a:rPr lang="ru-RU" sz="1450" b="1" dirty="0" err="1">
                <a:solidFill>
                  <a:schemeClr val="tx1"/>
                </a:solidFill>
              </a:rPr>
              <a:t>інше</a:t>
            </a:r>
            <a:r>
              <a:rPr lang="ru-RU" sz="1450" b="1" dirty="0">
                <a:solidFill>
                  <a:schemeClr val="tx1"/>
                </a:solidFill>
              </a:rPr>
              <a:t>), 10,6% - до </a:t>
            </a:r>
            <a:r>
              <a:rPr lang="ru-RU" sz="1450" b="1" dirty="0" err="1">
                <a:solidFill>
                  <a:schemeClr val="tx1"/>
                </a:solidFill>
              </a:rPr>
              <a:t>профілактичних</a:t>
            </a:r>
            <a:r>
              <a:rPr lang="ru-RU" sz="1450" b="1" dirty="0">
                <a:solidFill>
                  <a:schemeClr val="tx1"/>
                </a:solidFill>
              </a:rPr>
              <a:t> </a:t>
            </a:r>
            <a:r>
              <a:rPr lang="ru-RU" sz="1450" b="1" dirty="0" err="1">
                <a:solidFill>
                  <a:schemeClr val="tx1"/>
                </a:solidFill>
              </a:rPr>
              <a:t>програм</a:t>
            </a:r>
            <a:r>
              <a:rPr lang="ru-RU" sz="1450" b="1" dirty="0">
                <a:solidFill>
                  <a:schemeClr val="tx1"/>
                </a:solidFill>
              </a:rPr>
              <a:t> для </a:t>
            </a:r>
            <a:r>
              <a:rPr lang="ru-RU" sz="1450" b="1" dirty="0" err="1">
                <a:solidFill>
                  <a:schemeClr val="tx1"/>
                </a:solidFill>
              </a:rPr>
              <a:t>ключових</a:t>
            </a:r>
            <a:r>
              <a:rPr lang="ru-RU" sz="1450" b="1" dirty="0">
                <a:solidFill>
                  <a:schemeClr val="tx1"/>
                </a:solidFill>
              </a:rPr>
              <a:t> </a:t>
            </a:r>
            <a:r>
              <a:rPr lang="ru-RU" sz="1450" b="1" dirty="0" err="1">
                <a:solidFill>
                  <a:schemeClr val="tx1"/>
                </a:solidFill>
              </a:rPr>
              <a:t>груп</a:t>
            </a:r>
            <a:r>
              <a:rPr lang="ru-RU" sz="1450" b="1" dirty="0">
                <a:solidFill>
                  <a:schemeClr val="tx1"/>
                </a:solidFill>
              </a:rPr>
              <a:t>, 7,4% - до </a:t>
            </a:r>
            <a:r>
              <a:rPr lang="ru-RU" sz="1450" b="1" dirty="0" err="1">
                <a:solidFill>
                  <a:schemeClr val="tx1"/>
                </a:solidFill>
              </a:rPr>
              <a:t>отримання</a:t>
            </a:r>
            <a:r>
              <a:rPr lang="ru-RU" sz="1450" b="1" dirty="0">
                <a:solidFill>
                  <a:schemeClr val="tx1"/>
                </a:solidFill>
              </a:rPr>
              <a:t> АРТ, 5,2% - до </a:t>
            </a:r>
            <a:r>
              <a:rPr lang="ru-RU" sz="1450" b="1" dirty="0" err="1">
                <a:solidFill>
                  <a:schemeClr val="tx1"/>
                </a:solidFill>
              </a:rPr>
              <a:t>доконтактної</a:t>
            </a:r>
            <a:r>
              <a:rPr lang="ru-RU" sz="1450" b="1" dirty="0">
                <a:solidFill>
                  <a:schemeClr val="tx1"/>
                </a:solidFill>
              </a:rPr>
              <a:t> </a:t>
            </a:r>
            <a:r>
              <a:rPr lang="ru-RU" sz="1450" b="1" dirty="0" err="1">
                <a:solidFill>
                  <a:schemeClr val="tx1"/>
                </a:solidFill>
              </a:rPr>
              <a:t>профілактики</a:t>
            </a:r>
            <a:r>
              <a:rPr lang="ru-RU" sz="1450" b="1" dirty="0">
                <a:solidFill>
                  <a:schemeClr val="tx1"/>
                </a:solidFill>
              </a:rPr>
              <a:t> ВІЛ (</a:t>
            </a:r>
            <a:r>
              <a:rPr lang="en-US" sz="1450" b="1" dirty="0" err="1">
                <a:solidFill>
                  <a:schemeClr val="tx1"/>
                </a:solidFill>
              </a:rPr>
              <a:t>PrEP</a:t>
            </a:r>
            <a:r>
              <a:rPr lang="en-US" sz="1450" b="1" dirty="0">
                <a:solidFill>
                  <a:schemeClr val="tx1"/>
                </a:solidFill>
              </a:rPr>
              <a:t>)</a:t>
            </a:r>
            <a:r>
              <a:rPr lang="uk-UA" sz="1450" b="1" dirty="0">
                <a:solidFill>
                  <a:schemeClr val="tx1"/>
                </a:solidFill>
              </a:rPr>
              <a:t>, 4,4% - до програм лікування ТБ та 3,7% - зазначили інше (</a:t>
            </a:r>
            <a:r>
              <a:rPr lang="uk-UA" sz="1450" b="1" dirty="0" smtClean="0">
                <a:solidFill>
                  <a:schemeClr val="tx1"/>
                </a:solidFill>
              </a:rPr>
              <a:t>детальніше </a:t>
            </a:r>
            <a:r>
              <a:rPr lang="uk-UA" sz="1450" b="1" dirty="0">
                <a:solidFill>
                  <a:schemeClr val="tx1"/>
                </a:solidFill>
              </a:rPr>
              <a:t>на слайді </a:t>
            </a:r>
            <a:r>
              <a:rPr lang="uk-UA" sz="1450" b="1" dirty="0" smtClean="0">
                <a:solidFill>
                  <a:schemeClr val="tx1"/>
                </a:solidFill>
              </a:rPr>
              <a:t>№33).</a:t>
            </a:r>
            <a:endParaRPr lang="uk-UA" sz="1450" b="1" dirty="0">
              <a:solidFill>
                <a:schemeClr val="tx1"/>
              </a:solidFill>
            </a:endParaRPr>
          </a:p>
          <a:p>
            <a:pPr algn="just"/>
            <a:r>
              <a:rPr lang="uk-UA" sz="1450" b="1" dirty="0">
                <a:solidFill>
                  <a:schemeClr val="tx1"/>
                </a:solidFill>
              </a:rPr>
              <a:t>Якщо </a:t>
            </a:r>
            <a:r>
              <a:rPr lang="uk-UA" sz="1450" b="1" dirty="0" smtClean="0">
                <a:solidFill>
                  <a:schemeClr val="tx1"/>
                </a:solidFill>
              </a:rPr>
              <a:t>проаналізувати дані в розрізі спільнот в </a:t>
            </a:r>
            <a:r>
              <a:rPr lang="uk-UA" sz="1450" b="1" dirty="0">
                <a:solidFill>
                  <a:schemeClr val="tx1"/>
                </a:solidFill>
              </a:rPr>
              <a:t>доступі до яких програм/послуг </a:t>
            </a:r>
            <a:r>
              <a:rPr lang="uk-UA" sz="1450" b="1" dirty="0" smtClean="0">
                <a:solidFill>
                  <a:schemeClr val="tx1"/>
                </a:solidFill>
              </a:rPr>
              <a:t>є перешкоди/обмеження, найбільше не мають перешкод/обмежень представники групи чоловіків</a:t>
            </a:r>
            <a:r>
              <a:rPr lang="uk-UA" sz="1450" b="1" dirty="0">
                <a:solidFill>
                  <a:schemeClr val="tx1"/>
                </a:solidFill>
              </a:rPr>
              <a:t>, які мають сексуальні стосунки з </a:t>
            </a:r>
            <a:r>
              <a:rPr lang="uk-UA" sz="1450" b="1" dirty="0" smtClean="0">
                <a:solidFill>
                  <a:schemeClr val="tx1"/>
                </a:solidFill>
              </a:rPr>
              <a:t>чоловіками. Так, </a:t>
            </a:r>
            <a:r>
              <a:rPr lang="uk-UA" sz="1450" b="1" dirty="0">
                <a:solidFill>
                  <a:schemeClr val="tx1"/>
                </a:solidFill>
              </a:rPr>
              <a:t>не мають перешкод</a:t>
            </a:r>
            <a:r>
              <a:rPr lang="ru-RU" sz="1450" b="1" dirty="0">
                <a:solidFill>
                  <a:schemeClr val="tx1"/>
                </a:solidFill>
              </a:rPr>
              <a:t>/</a:t>
            </a:r>
            <a:r>
              <a:rPr lang="uk-UA" sz="1450" b="1" dirty="0">
                <a:solidFill>
                  <a:schemeClr val="tx1"/>
                </a:solidFill>
              </a:rPr>
              <a:t>обмежень в доступі до </a:t>
            </a:r>
            <a:r>
              <a:rPr lang="uk-UA" sz="1450" b="1" dirty="0" smtClean="0">
                <a:solidFill>
                  <a:schemeClr val="tx1"/>
                </a:solidFill>
              </a:rPr>
              <a:t>програм/послуг: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76,7% чоловіків, які мають </a:t>
            </a:r>
            <a:r>
              <a:rPr lang="uk-UA" sz="1450" dirty="0">
                <a:solidFill>
                  <a:schemeClr val="tx1"/>
                </a:solidFill>
              </a:rPr>
              <a:t>сексуальні стосунки з чоловіками: учасників профілактичної </a:t>
            </a:r>
            <a:r>
              <a:rPr lang="uk-UA" sz="1450" dirty="0" smtClean="0">
                <a:solidFill>
                  <a:schemeClr val="tx1"/>
                </a:solidFill>
              </a:rPr>
              <a:t>програми;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69,4</a:t>
            </a:r>
            <a:r>
              <a:rPr lang="uk-UA" sz="1450" dirty="0">
                <a:solidFill>
                  <a:schemeClr val="tx1"/>
                </a:solidFill>
              </a:rPr>
              <a:t>% чоловіків, які мають сексуальні стосунки з чоловіками: не є учасниками програми </a:t>
            </a:r>
            <a:r>
              <a:rPr lang="uk-UA" sz="1450" dirty="0" smtClean="0">
                <a:solidFill>
                  <a:schemeClr val="tx1"/>
                </a:solidFill>
              </a:rPr>
              <a:t>профілактики;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60,0% </a:t>
            </a:r>
            <a:r>
              <a:rPr lang="uk-UA" sz="1450" dirty="0">
                <a:solidFill>
                  <a:schemeClr val="tx1"/>
                </a:solidFill>
              </a:rPr>
              <a:t>людей, які живуть з ВІЛ: пацієнтів на лікуванні </a:t>
            </a:r>
            <a:r>
              <a:rPr lang="uk-UA" sz="1450" dirty="0" err="1">
                <a:solidFill>
                  <a:schemeClr val="tx1"/>
                </a:solidFill>
              </a:rPr>
              <a:t>антиретровірусною</a:t>
            </a:r>
            <a:r>
              <a:rPr lang="uk-UA" sz="1450" dirty="0">
                <a:solidFill>
                  <a:schemeClr val="tx1"/>
                </a:solidFill>
              </a:rPr>
              <a:t> </a:t>
            </a:r>
            <a:r>
              <a:rPr lang="uk-UA" sz="1450" dirty="0" smtClean="0">
                <a:solidFill>
                  <a:schemeClr val="tx1"/>
                </a:solidFill>
              </a:rPr>
              <a:t>терапією;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46,6% </a:t>
            </a:r>
            <a:r>
              <a:rPr lang="uk-UA" sz="1450" dirty="0">
                <a:solidFill>
                  <a:schemeClr val="tx1"/>
                </a:solidFill>
              </a:rPr>
              <a:t>споживачів ін’єкційних </a:t>
            </a:r>
            <a:r>
              <a:rPr lang="uk-UA" sz="1450" dirty="0" smtClean="0">
                <a:solidFill>
                  <a:schemeClr val="tx1"/>
                </a:solidFill>
              </a:rPr>
              <a:t>наркотиків: учасників </a:t>
            </a:r>
            <a:r>
              <a:rPr lang="uk-UA" sz="1450" dirty="0">
                <a:solidFill>
                  <a:schemeClr val="tx1"/>
                </a:solidFill>
              </a:rPr>
              <a:t>профілактичної програми зменшення </a:t>
            </a:r>
            <a:r>
              <a:rPr lang="uk-UA" sz="1450" dirty="0" smtClean="0">
                <a:solidFill>
                  <a:schemeClr val="tx1"/>
                </a:solidFill>
              </a:rPr>
              <a:t>шкоди;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45,8% </a:t>
            </a:r>
            <a:r>
              <a:rPr lang="uk-UA" sz="1450" dirty="0">
                <a:solidFill>
                  <a:schemeClr val="tx1"/>
                </a:solidFill>
              </a:rPr>
              <a:t>споживачів ін’єкційних наркотиків: пацієнтів програми замісної підтримуючої </a:t>
            </a:r>
            <a:r>
              <a:rPr lang="uk-UA" sz="1450" dirty="0" smtClean="0">
                <a:solidFill>
                  <a:schemeClr val="tx1"/>
                </a:solidFill>
              </a:rPr>
              <a:t>терапії;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42,1% </a:t>
            </a:r>
            <a:r>
              <a:rPr lang="uk-UA" sz="1450" dirty="0">
                <a:solidFill>
                  <a:schemeClr val="tx1"/>
                </a:solidFill>
              </a:rPr>
              <a:t>звільнених з місць </a:t>
            </a:r>
            <a:r>
              <a:rPr lang="uk-UA" sz="1450" dirty="0" smtClean="0">
                <a:solidFill>
                  <a:schemeClr val="tx1"/>
                </a:solidFill>
              </a:rPr>
              <a:t>несвободи;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38,5% </a:t>
            </a:r>
            <a:r>
              <a:rPr lang="uk-UA" sz="1450" dirty="0">
                <a:solidFill>
                  <a:schemeClr val="tx1"/>
                </a:solidFill>
              </a:rPr>
              <a:t>людей, які живуть з ВІЛ і не перебувають на </a:t>
            </a:r>
            <a:r>
              <a:rPr lang="uk-UA" sz="1450" dirty="0" smtClean="0">
                <a:solidFill>
                  <a:schemeClr val="tx1"/>
                </a:solidFill>
              </a:rPr>
              <a:t>лікуванні;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32,1% </a:t>
            </a:r>
            <a:r>
              <a:rPr lang="uk-UA" sz="1450" dirty="0">
                <a:solidFill>
                  <a:schemeClr val="tx1"/>
                </a:solidFill>
              </a:rPr>
              <a:t>споживачів ін’єкційних наркотиків: учасників профілактичної програми</a:t>
            </a:r>
            <a:r>
              <a:rPr lang="uk-UA" sz="145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026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7992888" cy="5616624"/>
          </a:xfrm>
        </p:spPr>
        <p:txBody>
          <a:bodyPr>
            <a:noAutofit/>
          </a:bodyPr>
          <a:lstStyle/>
          <a:p>
            <a:pPr algn="just"/>
            <a:r>
              <a:rPr lang="uk-UA" sz="1300" dirty="0">
                <a:solidFill>
                  <a:schemeClr val="tx1"/>
                </a:solidFill>
              </a:rPr>
              <a:t>Серед споживачів ін’єкційних наркотиків: учасників профілактичної програми 55,4% не мають доступу до  </a:t>
            </a:r>
            <a:r>
              <a:rPr lang="ru-RU" sz="1300" dirty="0" err="1">
                <a:solidFill>
                  <a:schemeClr val="tx1"/>
                </a:solidFill>
              </a:rPr>
              <a:t>програм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лікування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вірусних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гепатитів</a:t>
            </a:r>
            <a:r>
              <a:rPr lang="ru-RU" sz="1300" dirty="0">
                <a:solidFill>
                  <a:schemeClr val="tx1"/>
                </a:solidFill>
              </a:rPr>
              <a:t> B і C</a:t>
            </a:r>
            <a:r>
              <a:rPr lang="uk-UA" sz="1300" dirty="0">
                <a:solidFill>
                  <a:schemeClr val="tx1"/>
                </a:solidFill>
              </a:rPr>
              <a:t>, 33,9% </a:t>
            </a:r>
            <a:r>
              <a:rPr lang="uk-UA" sz="1400" dirty="0">
                <a:solidFill>
                  <a:schemeClr val="tx1"/>
                </a:solidFill>
              </a:rPr>
              <a:t>–</a:t>
            </a:r>
            <a:r>
              <a:rPr lang="uk-UA" sz="1300" dirty="0" smtClean="0">
                <a:solidFill>
                  <a:schemeClr val="tx1"/>
                </a:solidFill>
              </a:rPr>
              <a:t> </a:t>
            </a:r>
            <a:r>
              <a:rPr lang="uk-UA" sz="1300" dirty="0">
                <a:solidFill>
                  <a:schemeClr val="tx1"/>
                </a:solidFill>
              </a:rPr>
              <a:t>отримання ЗПТ, 33,9% до профілактичних програм зменшення шкоди та 32,1% </a:t>
            </a:r>
            <a:r>
              <a:rPr lang="ru-RU" sz="1300" dirty="0">
                <a:solidFill>
                  <a:schemeClr val="tx1"/>
                </a:solidFill>
              </a:rPr>
              <a:t>до </a:t>
            </a:r>
            <a:r>
              <a:rPr lang="ru-RU" sz="1300" dirty="0" err="1">
                <a:solidFill>
                  <a:schemeClr val="tx1"/>
                </a:solidFill>
              </a:rPr>
              <a:t>профілактичних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програм</a:t>
            </a:r>
            <a:r>
              <a:rPr lang="ru-RU" sz="1300" dirty="0">
                <a:solidFill>
                  <a:schemeClr val="tx1"/>
                </a:solidFill>
              </a:rPr>
              <a:t> для </a:t>
            </a:r>
            <a:r>
              <a:rPr lang="ru-RU" sz="1300" dirty="0" err="1">
                <a:solidFill>
                  <a:schemeClr val="tx1"/>
                </a:solidFill>
              </a:rPr>
              <a:t>ключових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груп</a:t>
            </a:r>
            <a:r>
              <a:rPr lang="ru-RU" sz="13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uk-UA" sz="1300" dirty="0">
                <a:solidFill>
                  <a:schemeClr val="tx1"/>
                </a:solidFill>
              </a:rPr>
              <a:t>Серед споживачів ін’єкційних наркотиків: учасників профілактичної програми зменшення шкоди 43,8% не мають доступу </a:t>
            </a:r>
            <a:r>
              <a:rPr lang="uk-UA" sz="1300" dirty="0" smtClean="0">
                <a:solidFill>
                  <a:schemeClr val="tx1"/>
                </a:solidFill>
              </a:rPr>
              <a:t>до </a:t>
            </a:r>
            <a:r>
              <a:rPr lang="ru-RU" sz="1300" dirty="0" err="1" smtClean="0">
                <a:solidFill>
                  <a:schemeClr val="tx1"/>
                </a:solidFill>
              </a:rPr>
              <a:t>програм</a:t>
            </a:r>
            <a:r>
              <a:rPr lang="ru-RU" sz="1300" dirty="0" smtClean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лікування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вірусних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гепатитів</a:t>
            </a:r>
            <a:r>
              <a:rPr lang="ru-RU" sz="1300" dirty="0">
                <a:solidFill>
                  <a:schemeClr val="tx1"/>
                </a:solidFill>
              </a:rPr>
              <a:t> B і C</a:t>
            </a:r>
            <a:r>
              <a:rPr lang="uk-UA" sz="1300" dirty="0">
                <a:solidFill>
                  <a:schemeClr val="tx1"/>
                </a:solidFill>
              </a:rPr>
              <a:t>, </a:t>
            </a:r>
            <a:r>
              <a:rPr lang="uk-UA" sz="1300" dirty="0" smtClean="0">
                <a:solidFill>
                  <a:schemeClr val="tx1"/>
                </a:solidFill>
              </a:rPr>
              <a:t>27,4% </a:t>
            </a:r>
            <a:r>
              <a:rPr lang="ru-RU" sz="1300" dirty="0">
                <a:solidFill>
                  <a:schemeClr val="tx1"/>
                </a:solidFill>
              </a:rPr>
              <a:t>до </a:t>
            </a:r>
            <a:r>
              <a:rPr lang="ru-RU" sz="1300" dirty="0" err="1">
                <a:solidFill>
                  <a:schemeClr val="tx1"/>
                </a:solidFill>
              </a:rPr>
              <a:t>профілактичних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програм</a:t>
            </a:r>
            <a:r>
              <a:rPr lang="ru-RU" sz="1300" dirty="0">
                <a:solidFill>
                  <a:schemeClr val="tx1"/>
                </a:solidFill>
              </a:rPr>
              <a:t> для </a:t>
            </a:r>
            <a:r>
              <a:rPr lang="ru-RU" sz="1300" dirty="0" err="1">
                <a:solidFill>
                  <a:schemeClr val="tx1"/>
                </a:solidFill>
              </a:rPr>
              <a:t>ключових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груп</a:t>
            </a:r>
            <a:r>
              <a:rPr lang="ru-RU" sz="1300" dirty="0">
                <a:solidFill>
                  <a:schemeClr val="tx1"/>
                </a:solidFill>
              </a:rPr>
              <a:t>, 26,0</a:t>
            </a:r>
            <a:r>
              <a:rPr lang="uk-UA" sz="1300" dirty="0">
                <a:solidFill>
                  <a:schemeClr val="tx1"/>
                </a:solidFill>
              </a:rPr>
              <a:t>% </a:t>
            </a:r>
            <a:r>
              <a:rPr lang="uk-UA" sz="1400" dirty="0">
                <a:solidFill>
                  <a:schemeClr val="tx1"/>
                </a:solidFill>
              </a:rPr>
              <a:t>–</a:t>
            </a:r>
            <a:r>
              <a:rPr lang="uk-UA" sz="1300" dirty="0" smtClean="0">
                <a:solidFill>
                  <a:schemeClr val="tx1"/>
                </a:solidFill>
              </a:rPr>
              <a:t> </a:t>
            </a:r>
            <a:r>
              <a:rPr lang="uk-UA" sz="1300" dirty="0">
                <a:solidFill>
                  <a:schemeClr val="tx1"/>
                </a:solidFill>
              </a:rPr>
              <a:t>отримання ЗПТ та 26,0% до профілактичних програм зменшення шкоди.</a:t>
            </a:r>
          </a:p>
          <a:p>
            <a:pPr algn="just"/>
            <a:r>
              <a:rPr lang="uk-UA" sz="1300" dirty="0">
                <a:solidFill>
                  <a:schemeClr val="tx1"/>
                </a:solidFill>
              </a:rPr>
              <a:t>Серед споживачів ін’єкційних наркотиків: пацієнтів програми замісної підтримуючої терапії 36,2% не мають доступу </a:t>
            </a:r>
            <a:r>
              <a:rPr lang="uk-UA" sz="1300" dirty="0" smtClean="0">
                <a:solidFill>
                  <a:schemeClr val="tx1"/>
                </a:solidFill>
              </a:rPr>
              <a:t>до </a:t>
            </a:r>
            <a:r>
              <a:rPr lang="ru-RU" sz="1300" dirty="0" err="1" smtClean="0">
                <a:solidFill>
                  <a:schemeClr val="tx1"/>
                </a:solidFill>
              </a:rPr>
              <a:t>програм</a:t>
            </a:r>
            <a:r>
              <a:rPr lang="ru-RU" sz="1300" dirty="0" smtClean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лікування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вірусних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гепатитів</a:t>
            </a:r>
            <a:r>
              <a:rPr lang="ru-RU" sz="1300" dirty="0">
                <a:solidFill>
                  <a:schemeClr val="tx1"/>
                </a:solidFill>
              </a:rPr>
              <a:t> B і C</a:t>
            </a:r>
            <a:r>
              <a:rPr lang="uk-UA" sz="1300" dirty="0">
                <a:solidFill>
                  <a:schemeClr val="tx1"/>
                </a:solidFill>
              </a:rPr>
              <a:t>, 20,3% </a:t>
            </a:r>
            <a:r>
              <a:rPr lang="uk-UA" sz="1400" dirty="0">
                <a:solidFill>
                  <a:schemeClr val="tx1"/>
                </a:solidFill>
              </a:rPr>
              <a:t>–</a:t>
            </a:r>
            <a:r>
              <a:rPr lang="uk-UA" sz="1300" dirty="0" smtClean="0">
                <a:solidFill>
                  <a:schemeClr val="tx1"/>
                </a:solidFill>
              </a:rPr>
              <a:t> </a:t>
            </a:r>
            <a:r>
              <a:rPr lang="uk-UA" sz="1300" dirty="0">
                <a:solidFill>
                  <a:schemeClr val="tx1"/>
                </a:solidFill>
              </a:rPr>
              <a:t>отримання ЗПТ, 18,6% до профілактичних програм зменшення шкоди.</a:t>
            </a:r>
          </a:p>
          <a:p>
            <a:pPr algn="just"/>
            <a:r>
              <a:rPr lang="uk-UA" sz="1300" dirty="0">
                <a:solidFill>
                  <a:schemeClr val="tx1"/>
                </a:solidFill>
              </a:rPr>
              <a:t>Серед людей, які живуть з ВІЛ: пацієнти на лікуванні </a:t>
            </a:r>
            <a:r>
              <a:rPr lang="uk-UA" sz="1300" dirty="0" err="1">
                <a:solidFill>
                  <a:schemeClr val="tx1"/>
                </a:solidFill>
              </a:rPr>
              <a:t>антиретровірусною</a:t>
            </a:r>
            <a:r>
              <a:rPr lang="uk-UA" sz="1300" dirty="0">
                <a:solidFill>
                  <a:schemeClr val="tx1"/>
                </a:solidFill>
              </a:rPr>
              <a:t> терапією 21,1% не мають доступу </a:t>
            </a:r>
            <a:r>
              <a:rPr lang="uk-UA" sz="1300" dirty="0" smtClean="0">
                <a:solidFill>
                  <a:schemeClr val="tx1"/>
                </a:solidFill>
              </a:rPr>
              <a:t>до </a:t>
            </a:r>
            <a:r>
              <a:rPr lang="ru-RU" sz="1300" dirty="0" err="1" smtClean="0">
                <a:solidFill>
                  <a:schemeClr val="tx1"/>
                </a:solidFill>
              </a:rPr>
              <a:t>програм</a:t>
            </a:r>
            <a:r>
              <a:rPr lang="ru-RU" sz="1300" dirty="0" smtClean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лікування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вірусних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гепатитів</a:t>
            </a:r>
            <a:r>
              <a:rPr lang="ru-RU" sz="1300" dirty="0">
                <a:solidFill>
                  <a:schemeClr val="tx1"/>
                </a:solidFill>
              </a:rPr>
              <a:t> B і C</a:t>
            </a:r>
            <a:r>
              <a:rPr lang="uk-UA" sz="1300" dirty="0">
                <a:solidFill>
                  <a:schemeClr val="tx1"/>
                </a:solidFill>
              </a:rPr>
              <a:t>, 15,1% </a:t>
            </a:r>
            <a:r>
              <a:rPr lang="ru-RU" sz="1300" dirty="0">
                <a:solidFill>
                  <a:schemeClr val="tx1"/>
                </a:solidFill>
              </a:rPr>
              <a:t>до </a:t>
            </a:r>
            <a:r>
              <a:rPr lang="ru-RU" sz="1300" dirty="0" err="1">
                <a:solidFill>
                  <a:schemeClr val="tx1"/>
                </a:solidFill>
              </a:rPr>
              <a:t>обов’язкового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медичного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обстеження</a:t>
            </a:r>
            <a:r>
              <a:rPr lang="ru-RU" sz="1300" dirty="0">
                <a:solidFill>
                  <a:schemeClr val="tx1"/>
                </a:solidFill>
              </a:rPr>
              <a:t>, </a:t>
            </a:r>
            <a:r>
              <a:rPr lang="ru-RU" sz="1300" dirty="0" err="1">
                <a:solidFill>
                  <a:schemeClr val="tx1"/>
                </a:solidFill>
              </a:rPr>
              <a:t>пов’язаного</a:t>
            </a:r>
            <a:r>
              <a:rPr lang="ru-RU" sz="1300" dirty="0">
                <a:solidFill>
                  <a:schemeClr val="tx1"/>
                </a:solidFill>
              </a:rPr>
              <a:t> з </a:t>
            </a:r>
            <a:r>
              <a:rPr lang="ru-RU" sz="1300" dirty="0" err="1" smtClean="0">
                <a:solidFill>
                  <a:schemeClr val="tx1"/>
                </a:solidFill>
              </a:rPr>
              <a:t>лікуванням</a:t>
            </a:r>
            <a:r>
              <a:rPr lang="ru-RU" sz="1300" dirty="0" smtClean="0">
                <a:solidFill>
                  <a:schemeClr val="tx1"/>
                </a:solidFill>
              </a:rPr>
              <a:t> </a:t>
            </a:r>
            <a:r>
              <a:rPr lang="ru-RU" sz="1300" dirty="0">
                <a:solidFill>
                  <a:schemeClr val="tx1"/>
                </a:solidFill>
              </a:rPr>
              <a:t>АРТ/ЗПТ (</a:t>
            </a:r>
            <a:r>
              <a:rPr lang="ru-RU" sz="1300" dirty="0" err="1">
                <a:solidFill>
                  <a:schemeClr val="tx1"/>
                </a:solidFill>
              </a:rPr>
              <a:t>зокрема</a:t>
            </a:r>
            <a:r>
              <a:rPr lang="ru-RU" sz="1300" dirty="0">
                <a:solidFill>
                  <a:schemeClr val="tx1"/>
                </a:solidFill>
              </a:rPr>
              <a:t>, </a:t>
            </a:r>
            <a:r>
              <a:rPr lang="ru-RU" sz="1300" dirty="0" err="1">
                <a:solidFill>
                  <a:schemeClr val="tx1"/>
                </a:solidFill>
              </a:rPr>
              <a:t>діагностики</a:t>
            </a:r>
            <a:r>
              <a:rPr lang="ru-RU" sz="1300" dirty="0">
                <a:solidFill>
                  <a:schemeClr val="tx1"/>
                </a:solidFill>
              </a:rPr>
              <a:t> СД-4 та </a:t>
            </a:r>
            <a:r>
              <a:rPr lang="ru-RU" sz="1300" dirty="0" err="1">
                <a:solidFill>
                  <a:schemeClr val="tx1"/>
                </a:solidFill>
              </a:rPr>
              <a:t>вірусне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навантаження</a:t>
            </a:r>
            <a:r>
              <a:rPr lang="ru-RU" sz="1300" dirty="0">
                <a:solidFill>
                  <a:schemeClr val="tx1"/>
                </a:solidFill>
              </a:rPr>
              <a:t>, </a:t>
            </a:r>
            <a:r>
              <a:rPr lang="ru-RU" sz="1300" dirty="0" err="1">
                <a:solidFill>
                  <a:schemeClr val="tx1"/>
                </a:solidFill>
              </a:rPr>
              <a:t>інше</a:t>
            </a:r>
            <a:r>
              <a:rPr lang="ru-RU" sz="1300" dirty="0">
                <a:solidFill>
                  <a:schemeClr val="tx1"/>
                </a:solidFill>
              </a:rPr>
              <a:t>), 12,4</a:t>
            </a:r>
            <a:r>
              <a:rPr lang="uk-UA" sz="1300" dirty="0">
                <a:solidFill>
                  <a:schemeClr val="tx1"/>
                </a:solidFill>
              </a:rPr>
              <a:t>% - отримання АРТ.</a:t>
            </a:r>
          </a:p>
          <a:p>
            <a:pPr algn="just"/>
            <a:r>
              <a:rPr lang="uk-UA" sz="1300" dirty="0">
                <a:solidFill>
                  <a:schemeClr val="tx1"/>
                </a:solidFill>
              </a:rPr>
              <a:t>Серед людей, які живуть з ВІЛ і не перебувають на лікуванні, 38,5% не мають доступу </a:t>
            </a:r>
            <a:r>
              <a:rPr lang="ru-RU" sz="1300" dirty="0">
                <a:solidFill>
                  <a:schemeClr val="tx1"/>
                </a:solidFill>
              </a:rPr>
              <a:t>до </a:t>
            </a:r>
            <a:r>
              <a:rPr lang="ru-RU" sz="1300" dirty="0" err="1">
                <a:solidFill>
                  <a:schemeClr val="tx1"/>
                </a:solidFill>
              </a:rPr>
              <a:t>профілактичних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програм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 smtClean="0">
                <a:solidFill>
                  <a:schemeClr val="tx1"/>
                </a:solidFill>
              </a:rPr>
              <a:t>зменшення</a:t>
            </a:r>
            <a:r>
              <a:rPr lang="ru-RU" sz="1300" dirty="0" smtClean="0">
                <a:solidFill>
                  <a:schemeClr val="tx1"/>
                </a:solidFill>
              </a:rPr>
              <a:t> </a:t>
            </a:r>
            <a:r>
              <a:rPr lang="ru-RU" sz="1300" dirty="0" err="1" smtClean="0">
                <a:solidFill>
                  <a:schemeClr val="tx1"/>
                </a:solidFill>
              </a:rPr>
              <a:t>шкоди</a:t>
            </a:r>
            <a:r>
              <a:rPr lang="ru-RU" sz="1300" dirty="0" smtClean="0">
                <a:solidFill>
                  <a:schemeClr val="tx1"/>
                </a:solidFill>
              </a:rPr>
              <a:t>, </a:t>
            </a:r>
            <a:r>
              <a:rPr lang="uk-UA" sz="1300" dirty="0">
                <a:solidFill>
                  <a:schemeClr val="tx1"/>
                </a:solidFill>
              </a:rPr>
              <a:t>30,8% </a:t>
            </a:r>
            <a:r>
              <a:rPr lang="uk-UA" sz="1400" dirty="0">
                <a:solidFill>
                  <a:schemeClr val="tx1"/>
                </a:solidFill>
              </a:rPr>
              <a:t>–</a:t>
            </a:r>
            <a:r>
              <a:rPr lang="uk-UA" sz="1300" dirty="0" smtClean="0">
                <a:solidFill>
                  <a:schemeClr val="tx1"/>
                </a:solidFill>
              </a:rPr>
              <a:t> </a:t>
            </a:r>
            <a:r>
              <a:rPr lang="uk-UA" sz="1300" dirty="0">
                <a:solidFill>
                  <a:schemeClr val="tx1"/>
                </a:solidFill>
              </a:rPr>
              <a:t>отримання ЗПТ, 23,1% не мають доступу </a:t>
            </a:r>
            <a:r>
              <a:rPr lang="uk-UA" sz="1300" dirty="0" smtClean="0">
                <a:solidFill>
                  <a:schemeClr val="tx1"/>
                </a:solidFill>
              </a:rPr>
              <a:t>до </a:t>
            </a:r>
            <a:r>
              <a:rPr lang="ru-RU" sz="1300" dirty="0" err="1" smtClean="0">
                <a:solidFill>
                  <a:schemeClr val="tx1"/>
                </a:solidFill>
              </a:rPr>
              <a:t>програм</a:t>
            </a:r>
            <a:r>
              <a:rPr lang="ru-RU" sz="1300" dirty="0" smtClean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лікування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вірусних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гепатитів</a:t>
            </a:r>
            <a:r>
              <a:rPr lang="ru-RU" sz="1300" dirty="0">
                <a:solidFill>
                  <a:schemeClr val="tx1"/>
                </a:solidFill>
              </a:rPr>
              <a:t> B і C, </a:t>
            </a:r>
            <a:r>
              <a:rPr lang="uk-UA" sz="1300" dirty="0">
                <a:solidFill>
                  <a:schemeClr val="tx1"/>
                </a:solidFill>
              </a:rPr>
              <a:t>23,1% </a:t>
            </a:r>
            <a:r>
              <a:rPr lang="uk-UA" sz="1400" dirty="0">
                <a:solidFill>
                  <a:schemeClr val="tx1"/>
                </a:solidFill>
              </a:rPr>
              <a:t>–</a:t>
            </a:r>
            <a:r>
              <a:rPr lang="uk-UA" sz="1300" dirty="0" smtClean="0">
                <a:solidFill>
                  <a:schemeClr val="tx1"/>
                </a:solidFill>
              </a:rPr>
              <a:t> </a:t>
            </a:r>
            <a:r>
              <a:rPr lang="uk-UA" sz="1300" dirty="0">
                <a:solidFill>
                  <a:schemeClr val="tx1"/>
                </a:solidFill>
              </a:rPr>
              <a:t>отримання АРТ та 23,1% </a:t>
            </a:r>
            <a:r>
              <a:rPr lang="ru-RU" sz="1300" dirty="0">
                <a:solidFill>
                  <a:schemeClr val="tx1"/>
                </a:solidFill>
              </a:rPr>
              <a:t>до </a:t>
            </a:r>
            <a:r>
              <a:rPr lang="ru-RU" sz="1300" dirty="0" err="1">
                <a:solidFill>
                  <a:schemeClr val="tx1"/>
                </a:solidFill>
              </a:rPr>
              <a:t>обов’язкового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медичного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обстеження</a:t>
            </a:r>
            <a:r>
              <a:rPr lang="ru-RU" sz="1300" dirty="0">
                <a:solidFill>
                  <a:schemeClr val="tx1"/>
                </a:solidFill>
              </a:rPr>
              <a:t>, </a:t>
            </a:r>
            <a:r>
              <a:rPr lang="ru-RU" sz="1300" dirty="0" err="1">
                <a:solidFill>
                  <a:schemeClr val="tx1"/>
                </a:solidFill>
              </a:rPr>
              <a:t>пов’язаного</a:t>
            </a:r>
            <a:r>
              <a:rPr lang="ru-RU" sz="1300" dirty="0">
                <a:solidFill>
                  <a:schemeClr val="tx1"/>
                </a:solidFill>
              </a:rPr>
              <a:t> з </a:t>
            </a:r>
            <a:r>
              <a:rPr lang="ru-RU" sz="1300" dirty="0" err="1" smtClean="0">
                <a:solidFill>
                  <a:schemeClr val="tx1"/>
                </a:solidFill>
              </a:rPr>
              <a:t>лікуванням</a:t>
            </a:r>
            <a:r>
              <a:rPr lang="ru-RU" sz="1300" dirty="0" smtClean="0">
                <a:solidFill>
                  <a:schemeClr val="tx1"/>
                </a:solidFill>
              </a:rPr>
              <a:t> </a:t>
            </a:r>
            <a:r>
              <a:rPr lang="ru-RU" sz="1300" dirty="0">
                <a:solidFill>
                  <a:schemeClr val="tx1"/>
                </a:solidFill>
              </a:rPr>
              <a:t>АРТ/ЗПТ (</a:t>
            </a:r>
            <a:r>
              <a:rPr lang="ru-RU" sz="1300" dirty="0" err="1">
                <a:solidFill>
                  <a:schemeClr val="tx1"/>
                </a:solidFill>
              </a:rPr>
              <a:t>зокрема</a:t>
            </a:r>
            <a:r>
              <a:rPr lang="ru-RU" sz="1300" dirty="0">
                <a:solidFill>
                  <a:schemeClr val="tx1"/>
                </a:solidFill>
              </a:rPr>
              <a:t>, </a:t>
            </a:r>
            <a:r>
              <a:rPr lang="ru-RU" sz="1300" dirty="0" err="1">
                <a:solidFill>
                  <a:schemeClr val="tx1"/>
                </a:solidFill>
              </a:rPr>
              <a:t>діагностики</a:t>
            </a:r>
            <a:r>
              <a:rPr lang="ru-RU" sz="1300" dirty="0">
                <a:solidFill>
                  <a:schemeClr val="tx1"/>
                </a:solidFill>
              </a:rPr>
              <a:t> СД-4 та </a:t>
            </a:r>
            <a:r>
              <a:rPr lang="ru-RU" sz="1300" dirty="0" err="1">
                <a:solidFill>
                  <a:schemeClr val="tx1"/>
                </a:solidFill>
              </a:rPr>
              <a:t>вірусне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навантаження</a:t>
            </a:r>
            <a:r>
              <a:rPr lang="ru-RU" sz="1300" dirty="0">
                <a:solidFill>
                  <a:schemeClr val="tx1"/>
                </a:solidFill>
              </a:rPr>
              <a:t>, </a:t>
            </a:r>
            <a:r>
              <a:rPr lang="ru-RU" sz="1300" dirty="0" err="1">
                <a:solidFill>
                  <a:schemeClr val="tx1"/>
                </a:solidFill>
              </a:rPr>
              <a:t>інше</a:t>
            </a:r>
            <a:r>
              <a:rPr lang="ru-RU" sz="1300" dirty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uk-UA" sz="1300" dirty="0">
                <a:solidFill>
                  <a:schemeClr val="tx1"/>
                </a:solidFill>
              </a:rPr>
              <a:t>Серед </a:t>
            </a:r>
            <a:r>
              <a:rPr lang="uk-UA" sz="1300" dirty="0" smtClean="0">
                <a:solidFill>
                  <a:schemeClr val="tx1"/>
                </a:solidFill>
              </a:rPr>
              <a:t>чоловіків, </a:t>
            </a:r>
            <a:r>
              <a:rPr lang="uk-UA" sz="1300" dirty="0">
                <a:solidFill>
                  <a:schemeClr val="tx1"/>
                </a:solidFill>
              </a:rPr>
              <a:t>які мають сексуальні стосунки з чоловіками: учасників профілактичної програми 11,6% </a:t>
            </a:r>
            <a:r>
              <a:rPr lang="ru-RU" sz="1300" dirty="0">
                <a:solidFill>
                  <a:schemeClr val="tx1"/>
                </a:solidFill>
              </a:rPr>
              <a:t>до </a:t>
            </a:r>
            <a:r>
              <a:rPr lang="ru-RU" sz="1300" dirty="0" err="1">
                <a:solidFill>
                  <a:schemeClr val="tx1"/>
                </a:solidFill>
              </a:rPr>
              <a:t>профілактичних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програм</a:t>
            </a:r>
            <a:r>
              <a:rPr lang="ru-RU" sz="1300" dirty="0">
                <a:solidFill>
                  <a:schemeClr val="tx1"/>
                </a:solidFill>
              </a:rPr>
              <a:t> для </a:t>
            </a:r>
            <a:r>
              <a:rPr lang="ru-RU" sz="1300" dirty="0" err="1">
                <a:solidFill>
                  <a:schemeClr val="tx1"/>
                </a:solidFill>
              </a:rPr>
              <a:t>ключових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груп</a:t>
            </a:r>
            <a:r>
              <a:rPr lang="ru-RU" sz="1300" dirty="0">
                <a:solidFill>
                  <a:schemeClr val="tx1"/>
                </a:solidFill>
              </a:rPr>
              <a:t>, 11,6% до </a:t>
            </a:r>
            <a:r>
              <a:rPr lang="ru-RU" sz="1300" dirty="0" err="1">
                <a:solidFill>
                  <a:schemeClr val="tx1"/>
                </a:solidFill>
              </a:rPr>
              <a:t>доконтактної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профілактики</a:t>
            </a:r>
            <a:r>
              <a:rPr lang="ru-RU" sz="1300" dirty="0">
                <a:solidFill>
                  <a:schemeClr val="tx1"/>
                </a:solidFill>
              </a:rPr>
              <a:t> ВІЛ (</a:t>
            </a:r>
            <a:r>
              <a:rPr lang="en-US" sz="1300" dirty="0" err="1">
                <a:solidFill>
                  <a:schemeClr val="tx1"/>
                </a:solidFill>
              </a:rPr>
              <a:t>PrEP</a:t>
            </a:r>
            <a:r>
              <a:rPr lang="en-US" sz="1300" dirty="0">
                <a:solidFill>
                  <a:schemeClr val="tx1"/>
                </a:solidFill>
              </a:rPr>
              <a:t>)</a:t>
            </a:r>
            <a:r>
              <a:rPr lang="uk-UA" sz="1300" dirty="0">
                <a:solidFill>
                  <a:schemeClr val="tx1"/>
                </a:solidFill>
              </a:rPr>
              <a:t> та 11,6% до програм лікування ТБ;</a:t>
            </a:r>
          </a:p>
          <a:p>
            <a:pPr algn="just"/>
            <a:r>
              <a:rPr lang="uk-UA" sz="1300" dirty="0">
                <a:solidFill>
                  <a:schemeClr val="tx1"/>
                </a:solidFill>
              </a:rPr>
              <a:t>Серед чоловіків, які мають сексуальні стосунки з чоловіками: не є учасниками програми профілактики 16,7% до </a:t>
            </a:r>
            <a:r>
              <a:rPr lang="ru-RU" sz="1300" dirty="0" err="1">
                <a:solidFill>
                  <a:schemeClr val="tx1"/>
                </a:solidFill>
              </a:rPr>
              <a:t>обов’язкового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медичного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обстеження</a:t>
            </a:r>
            <a:r>
              <a:rPr lang="ru-RU" sz="1300" dirty="0">
                <a:solidFill>
                  <a:schemeClr val="tx1"/>
                </a:solidFill>
              </a:rPr>
              <a:t>, </a:t>
            </a:r>
            <a:r>
              <a:rPr lang="ru-RU" sz="1300" dirty="0" err="1">
                <a:solidFill>
                  <a:schemeClr val="tx1"/>
                </a:solidFill>
              </a:rPr>
              <a:t>пов’язаного</a:t>
            </a:r>
            <a:r>
              <a:rPr lang="ru-RU" sz="1300" dirty="0">
                <a:solidFill>
                  <a:schemeClr val="tx1"/>
                </a:solidFill>
              </a:rPr>
              <a:t> з </a:t>
            </a:r>
            <a:r>
              <a:rPr lang="ru-RU" sz="1300" dirty="0" err="1" smtClean="0">
                <a:solidFill>
                  <a:schemeClr val="tx1"/>
                </a:solidFill>
              </a:rPr>
              <a:t>лікуванням</a:t>
            </a:r>
            <a:r>
              <a:rPr lang="ru-RU" sz="1300" dirty="0" smtClean="0">
                <a:solidFill>
                  <a:schemeClr val="tx1"/>
                </a:solidFill>
              </a:rPr>
              <a:t> </a:t>
            </a:r>
            <a:r>
              <a:rPr lang="ru-RU" sz="1300" dirty="0">
                <a:solidFill>
                  <a:schemeClr val="tx1"/>
                </a:solidFill>
              </a:rPr>
              <a:t>АРТ/ЗПТ (</a:t>
            </a:r>
            <a:r>
              <a:rPr lang="ru-RU" sz="1300" dirty="0" err="1">
                <a:solidFill>
                  <a:schemeClr val="tx1"/>
                </a:solidFill>
              </a:rPr>
              <a:t>зокрема</a:t>
            </a:r>
            <a:r>
              <a:rPr lang="ru-RU" sz="1300" dirty="0">
                <a:solidFill>
                  <a:schemeClr val="tx1"/>
                </a:solidFill>
              </a:rPr>
              <a:t>, </a:t>
            </a:r>
            <a:r>
              <a:rPr lang="ru-RU" sz="1300" dirty="0" err="1">
                <a:solidFill>
                  <a:schemeClr val="tx1"/>
                </a:solidFill>
              </a:rPr>
              <a:t>діагностики</a:t>
            </a:r>
            <a:r>
              <a:rPr lang="ru-RU" sz="1300" dirty="0">
                <a:solidFill>
                  <a:schemeClr val="tx1"/>
                </a:solidFill>
              </a:rPr>
              <a:t> СД-4 та </a:t>
            </a:r>
            <a:r>
              <a:rPr lang="ru-RU" sz="1300" dirty="0" err="1">
                <a:solidFill>
                  <a:schemeClr val="tx1"/>
                </a:solidFill>
              </a:rPr>
              <a:t>вірусне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навантаження</a:t>
            </a:r>
            <a:r>
              <a:rPr lang="ru-RU" sz="1300" dirty="0">
                <a:solidFill>
                  <a:schemeClr val="tx1"/>
                </a:solidFill>
              </a:rPr>
              <a:t>, </a:t>
            </a:r>
            <a:r>
              <a:rPr lang="ru-RU" sz="1300" dirty="0" err="1">
                <a:solidFill>
                  <a:schemeClr val="tx1"/>
                </a:solidFill>
              </a:rPr>
              <a:t>інше</a:t>
            </a:r>
            <a:r>
              <a:rPr lang="ru-RU" sz="1300" dirty="0">
                <a:solidFill>
                  <a:schemeClr val="tx1"/>
                </a:solidFill>
              </a:rPr>
              <a:t>), 11,1% до </a:t>
            </a:r>
            <a:r>
              <a:rPr lang="ru-RU" sz="1300" dirty="0" err="1">
                <a:solidFill>
                  <a:schemeClr val="tx1"/>
                </a:solidFill>
              </a:rPr>
              <a:t>профілактичних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програм</a:t>
            </a:r>
            <a:r>
              <a:rPr lang="ru-RU" sz="1300" dirty="0">
                <a:solidFill>
                  <a:schemeClr val="tx1"/>
                </a:solidFill>
              </a:rPr>
              <a:t> для </a:t>
            </a:r>
            <a:r>
              <a:rPr lang="ru-RU" sz="1300" dirty="0" err="1">
                <a:solidFill>
                  <a:schemeClr val="tx1"/>
                </a:solidFill>
              </a:rPr>
              <a:t>ключових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груп</a:t>
            </a:r>
            <a:r>
              <a:rPr lang="ru-RU" sz="1300" dirty="0">
                <a:solidFill>
                  <a:schemeClr val="tx1"/>
                </a:solidFill>
              </a:rPr>
              <a:t>, 11,1% до </a:t>
            </a:r>
            <a:r>
              <a:rPr lang="ru-RU" sz="1300" dirty="0" err="1">
                <a:solidFill>
                  <a:schemeClr val="tx1"/>
                </a:solidFill>
              </a:rPr>
              <a:t>отримання</a:t>
            </a:r>
            <a:r>
              <a:rPr lang="ru-RU" sz="1300" dirty="0">
                <a:solidFill>
                  <a:schemeClr val="tx1"/>
                </a:solidFill>
              </a:rPr>
              <a:t> АРТ.</a:t>
            </a:r>
            <a:endParaRPr lang="uk-UA" sz="1300" dirty="0">
              <a:solidFill>
                <a:schemeClr val="tx1"/>
              </a:solidFill>
            </a:endParaRPr>
          </a:p>
          <a:p>
            <a:pPr algn="just"/>
            <a:r>
              <a:rPr lang="uk-UA" sz="1300" dirty="0">
                <a:solidFill>
                  <a:schemeClr val="tx1"/>
                </a:solidFill>
              </a:rPr>
              <a:t>Серед звільнених з місць несвободи 39,5% не мають доступу до  </a:t>
            </a:r>
            <a:r>
              <a:rPr lang="ru-RU" sz="1300" dirty="0" err="1">
                <a:solidFill>
                  <a:schemeClr val="tx1"/>
                </a:solidFill>
              </a:rPr>
              <a:t>програм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лікування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вірусних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гепатитів</a:t>
            </a:r>
            <a:r>
              <a:rPr lang="ru-RU" sz="1300" dirty="0">
                <a:solidFill>
                  <a:schemeClr val="tx1"/>
                </a:solidFill>
              </a:rPr>
              <a:t> B і C</a:t>
            </a:r>
            <a:r>
              <a:rPr lang="uk-UA" sz="1300" dirty="0">
                <a:solidFill>
                  <a:schemeClr val="tx1"/>
                </a:solidFill>
              </a:rPr>
              <a:t>, 36,8% - отримання ЗПТ, 31,6% до профілактичних програм зменшення шкоди та 26,3% </a:t>
            </a:r>
            <a:r>
              <a:rPr lang="ru-RU" sz="1300" dirty="0">
                <a:solidFill>
                  <a:schemeClr val="tx1"/>
                </a:solidFill>
              </a:rPr>
              <a:t>до </a:t>
            </a:r>
            <a:r>
              <a:rPr lang="ru-RU" sz="1300" dirty="0" err="1">
                <a:solidFill>
                  <a:schemeClr val="tx1"/>
                </a:solidFill>
              </a:rPr>
              <a:t>профілактичних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програм</a:t>
            </a:r>
            <a:r>
              <a:rPr lang="ru-RU" sz="1300" dirty="0">
                <a:solidFill>
                  <a:schemeClr val="tx1"/>
                </a:solidFill>
              </a:rPr>
              <a:t> для </a:t>
            </a:r>
            <a:r>
              <a:rPr lang="ru-RU" sz="1300" dirty="0" err="1">
                <a:solidFill>
                  <a:schemeClr val="tx1"/>
                </a:solidFill>
              </a:rPr>
              <a:t>ключових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  <a:r>
              <a:rPr lang="ru-RU" sz="1300" dirty="0" err="1">
                <a:solidFill>
                  <a:schemeClr val="tx1"/>
                </a:solidFill>
              </a:rPr>
              <a:t>груп</a:t>
            </a:r>
            <a:r>
              <a:rPr lang="ru-RU" sz="13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30298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7992888" cy="5616624"/>
          </a:xfrm>
        </p:spPr>
        <p:txBody>
          <a:bodyPr>
            <a:noAutofit/>
          </a:bodyPr>
          <a:lstStyle/>
          <a:p>
            <a:pPr algn="just"/>
            <a:r>
              <a:rPr lang="uk-UA" sz="1200" i="1" dirty="0" smtClean="0">
                <a:solidFill>
                  <a:schemeClr val="tx1"/>
                </a:solidFill>
              </a:rPr>
              <a:t>До  </a:t>
            </a:r>
            <a:r>
              <a:rPr lang="ru-RU" sz="1200" i="1" dirty="0" err="1">
                <a:solidFill>
                  <a:schemeClr val="tx1"/>
                </a:solidFill>
              </a:rPr>
              <a:t>програм</a:t>
            </a:r>
            <a:r>
              <a:rPr lang="ru-RU" sz="1200" i="1" dirty="0">
                <a:solidFill>
                  <a:schemeClr val="tx1"/>
                </a:solidFill>
              </a:rPr>
              <a:t> </a:t>
            </a:r>
            <a:r>
              <a:rPr lang="ru-RU" sz="1200" i="1" dirty="0" err="1">
                <a:solidFill>
                  <a:schemeClr val="tx1"/>
                </a:solidFill>
              </a:rPr>
              <a:t>лікування</a:t>
            </a:r>
            <a:r>
              <a:rPr lang="ru-RU" sz="1200" i="1" dirty="0">
                <a:solidFill>
                  <a:schemeClr val="tx1"/>
                </a:solidFill>
              </a:rPr>
              <a:t> </a:t>
            </a:r>
            <a:r>
              <a:rPr lang="ru-RU" sz="1200" i="1" dirty="0" err="1">
                <a:solidFill>
                  <a:schemeClr val="tx1"/>
                </a:solidFill>
              </a:rPr>
              <a:t>вірусних</a:t>
            </a:r>
            <a:r>
              <a:rPr lang="ru-RU" sz="1200" i="1" dirty="0">
                <a:solidFill>
                  <a:schemeClr val="tx1"/>
                </a:solidFill>
              </a:rPr>
              <a:t> </a:t>
            </a:r>
            <a:r>
              <a:rPr lang="ru-RU" sz="1200" i="1" dirty="0" err="1">
                <a:solidFill>
                  <a:schemeClr val="tx1"/>
                </a:solidFill>
              </a:rPr>
              <a:t>гепатитів</a:t>
            </a:r>
            <a:r>
              <a:rPr lang="ru-RU" sz="1200" i="1" dirty="0">
                <a:solidFill>
                  <a:schemeClr val="tx1"/>
                </a:solidFill>
              </a:rPr>
              <a:t> B і </a:t>
            </a:r>
            <a:r>
              <a:rPr lang="ru-RU" sz="1200" i="1" dirty="0" smtClean="0">
                <a:solidFill>
                  <a:schemeClr val="tx1"/>
                </a:solidFill>
              </a:rPr>
              <a:t>C </a:t>
            </a:r>
            <a:r>
              <a:rPr lang="ru-RU" sz="1200" dirty="0" err="1" smtClean="0">
                <a:solidFill>
                  <a:schemeClr val="tx1"/>
                </a:solidFill>
              </a:rPr>
              <a:t>найбільше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мають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перешкоди</a:t>
            </a:r>
            <a:r>
              <a:rPr lang="ru-RU" sz="1200" dirty="0" smtClean="0">
                <a:solidFill>
                  <a:schemeClr val="tx1"/>
                </a:solidFill>
              </a:rPr>
              <a:t>/</a:t>
            </a:r>
            <a:r>
              <a:rPr lang="ru-RU" sz="1200" dirty="0" err="1" smtClean="0">
                <a:solidFill>
                  <a:schemeClr val="tx1"/>
                </a:solidFill>
              </a:rPr>
              <a:t>обмеження</a:t>
            </a:r>
            <a:r>
              <a:rPr lang="ru-RU" sz="1200" dirty="0" smtClean="0">
                <a:solidFill>
                  <a:schemeClr val="tx1"/>
                </a:solidFill>
              </a:rPr>
              <a:t> в </a:t>
            </a:r>
            <a:r>
              <a:rPr lang="ru-RU" sz="1200" dirty="0" err="1" smtClean="0">
                <a:solidFill>
                  <a:schemeClr val="tx1"/>
                </a:solidFill>
              </a:rPr>
              <a:t>доступі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серед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uk-UA" sz="1200" dirty="0" smtClean="0">
                <a:solidFill>
                  <a:schemeClr val="tx1"/>
                </a:solidFill>
              </a:rPr>
              <a:t>споживачів </a:t>
            </a:r>
            <a:r>
              <a:rPr lang="uk-UA" sz="1200" dirty="0">
                <a:solidFill>
                  <a:schemeClr val="tx1"/>
                </a:solidFill>
              </a:rPr>
              <a:t>ін’єкційних наркотиків: </a:t>
            </a:r>
            <a:r>
              <a:rPr lang="uk-UA" sz="1200" dirty="0" smtClean="0">
                <a:solidFill>
                  <a:schemeClr val="tx1"/>
                </a:solidFill>
              </a:rPr>
              <a:t>учасників профілактичної програми 55,4%, споживачів ін’єкційних наркотиків: учасників профілактичної програми зменшення шкоди 43,8%, звільнених </a:t>
            </a:r>
            <a:r>
              <a:rPr lang="uk-UA" sz="1200" dirty="0">
                <a:solidFill>
                  <a:schemeClr val="tx1"/>
                </a:solidFill>
              </a:rPr>
              <a:t>з місць </a:t>
            </a:r>
            <a:r>
              <a:rPr lang="uk-UA" sz="1200" dirty="0" smtClean="0">
                <a:solidFill>
                  <a:schemeClr val="tx1"/>
                </a:solidFill>
              </a:rPr>
              <a:t>несвободи 39,5%, споживачів </a:t>
            </a:r>
            <a:r>
              <a:rPr lang="uk-UA" sz="1200" dirty="0">
                <a:solidFill>
                  <a:schemeClr val="tx1"/>
                </a:solidFill>
              </a:rPr>
              <a:t>ін’єкційних наркотиків: </a:t>
            </a:r>
            <a:r>
              <a:rPr lang="uk-UA" sz="1200" dirty="0" smtClean="0">
                <a:solidFill>
                  <a:schemeClr val="tx1"/>
                </a:solidFill>
              </a:rPr>
              <a:t>пацієнтів </a:t>
            </a:r>
            <a:r>
              <a:rPr lang="uk-UA" sz="1200" dirty="0">
                <a:solidFill>
                  <a:schemeClr val="tx1"/>
                </a:solidFill>
              </a:rPr>
              <a:t>програми замісної підтримуючої </a:t>
            </a:r>
            <a:r>
              <a:rPr lang="uk-UA" sz="1200" dirty="0" smtClean="0">
                <a:solidFill>
                  <a:schemeClr val="tx1"/>
                </a:solidFill>
              </a:rPr>
              <a:t>терапії – 36,2%.</a:t>
            </a:r>
          </a:p>
          <a:p>
            <a:pPr algn="just"/>
            <a:r>
              <a:rPr lang="uk-UA" sz="1200" i="1" dirty="0" smtClean="0">
                <a:solidFill>
                  <a:schemeClr val="tx1"/>
                </a:solidFill>
              </a:rPr>
              <a:t>До отримання ЗПТ </a:t>
            </a:r>
            <a:r>
              <a:rPr lang="ru-RU" sz="1200" dirty="0" err="1">
                <a:solidFill>
                  <a:schemeClr val="tx1"/>
                </a:solidFill>
              </a:rPr>
              <a:t>найбільше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мають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перешкоди</a:t>
            </a:r>
            <a:r>
              <a:rPr lang="ru-RU" sz="1200" dirty="0">
                <a:solidFill>
                  <a:schemeClr val="tx1"/>
                </a:solidFill>
              </a:rPr>
              <a:t>/</a:t>
            </a:r>
            <a:r>
              <a:rPr lang="ru-RU" sz="1200" dirty="0" err="1">
                <a:solidFill>
                  <a:schemeClr val="tx1"/>
                </a:solidFill>
              </a:rPr>
              <a:t>обмеження</a:t>
            </a:r>
            <a:r>
              <a:rPr lang="ru-RU" sz="1200" dirty="0">
                <a:solidFill>
                  <a:schemeClr val="tx1"/>
                </a:solidFill>
              </a:rPr>
              <a:t> в </a:t>
            </a:r>
            <a:r>
              <a:rPr lang="ru-RU" sz="1200" dirty="0" err="1">
                <a:solidFill>
                  <a:schemeClr val="tx1"/>
                </a:solidFill>
              </a:rPr>
              <a:t>доступі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серед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uk-UA" sz="1200" dirty="0" smtClean="0">
                <a:solidFill>
                  <a:schemeClr val="tx1"/>
                </a:solidFill>
              </a:rPr>
              <a:t>звільнених </a:t>
            </a:r>
            <a:r>
              <a:rPr lang="uk-UA" sz="1200" dirty="0">
                <a:solidFill>
                  <a:schemeClr val="tx1"/>
                </a:solidFill>
              </a:rPr>
              <a:t>з місць несвободи </a:t>
            </a:r>
            <a:r>
              <a:rPr lang="uk-UA" sz="1200" dirty="0" smtClean="0">
                <a:solidFill>
                  <a:schemeClr val="tx1"/>
                </a:solidFill>
              </a:rPr>
              <a:t>36,8%, </a:t>
            </a:r>
            <a:r>
              <a:rPr lang="uk-UA" sz="1200" dirty="0">
                <a:solidFill>
                  <a:schemeClr val="tx1"/>
                </a:solidFill>
              </a:rPr>
              <a:t>споживачів ін’єкційних наркотиків: учасників профілактичної </a:t>
            </a:r>
            <a:r>
              <a:rPr lang="uk-UA" sz="1200" dirty="0" smtClean="0">
                <a:solidFill>
                  <a:schemeClr val="tx1"/>
                </a:solidFill>
              </a:rPr>
              <a:t>програми 33,9%, людей</a:t>
            </a:r>
            <a:r>
              <a:rPr lang="uk-UA" sz="1200" dirty="0">
                <a:solidFill>
                  <a:schemeClr val="tx1"/>
                </a:solidFill>
              </a:rPr>
              <a:t>, які живуть з ВІЛ і не перебувають на </a:t>
            </a:r>
            <a:r>
              <a:rPr lang="uk-UA" sz="1200" dirty="0" smtClean="0">
                <a:solidFill>
                  <a:schemeClr val="tx1"/>
                </a:solidFill>
              </a:rPr>
              <a:t>лікуванні 30,8%. 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just"/>
            <a:r>
              <a:rPr lang="uk-UA" sz="1200" i="1" dirty="0" smtClean="0">
                <a:solidFill>
                  <a:schemeClr val="tx1"/>
                </a:solidFill>
              </a:rPr>
              <a:t>До профілактичних програм зменшення шкоди </a:t>
            </a:r>
            <a:r>
              <a:rPr lang="ru-RU" sz="1200" dirty="0" err="1" smtClean="0">
                <a:solidFill>
                  <a:schemeClr val="tx1"/>
                </a:solidFill>
              </a:rPr>
              <a:t>найбільше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мають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перешкоди</a:t>
            </a:r>
            <a:r>
              <a:rPr lang="ru-RU" sz="1200" dirty="0" smtClean="0">
                <a:solidFill>
                  <a:schemeClr val="tx1"/>
                </a:solidFill>
              </a:rPr>
              <a:t>/</a:t>
            </a:r>
            <a:r>
              <a:rPr lang="ru-RU" sz="1200" dirty="0" err="1" smtClean="0">
                <a:solidFill>
                  <a:schemeClr val="tx1"/>
                </a:solidFill>
              </a:rPr>
              <a:t>обмеження</a:t>
            </a:r>
            <a:r>
              <a:rPr lang="ru-RU" sz="1200" dirty="0" smtClean="0">
                <a:solidFill>
                  <a:schemeClr val="tx1"/>
                </a:solidFill>
              </a:rPr>
              <a:t> в </a:t>
            </a:r>
            <a:r>
              <a:rPr lang="ru-RU" sz="1200" dirty="0" err="1" smtClean="0">
                <a:solidFill>
                  <a:schemeClr val="tx1"/>
                </a:solidFill>
              </a:rPr>
              <a:t>доступі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серед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uk-UA" sz="1200" dirty="0">
                <a:solidFill>
                  <a:schemeClr val="tx1"/>
                </a:solidFill>
              </a:rPr>
              <a:t>людей, які живуть з ВІЛ і не перебувають на лікуванні </a:t>
            </a:r>
            <a:r>
              <a:rPr lang="uk-UA" sz="1200" dirty="0" smtClean="0">
                <a:solidFill>
                  <a:schemeClr val="tx1"/>
                </a:solidFill>
              </a:rPr>
              <a:t>38,5%, </a:t>
            </a:r>
            <a:r>
              <a:rPr lang="uk-UA" sz="1200" dirty="0">
                <a:solidFill>
                  <a:schemeClr val="tx1"/>
                </a:solidFill>
              </a:rPr>
              <a:t>споживачів ін’єкційних наркотиків: учасників профілактичної програми 33,9%, </a:t>
            </a:r>
            <a:r>
              <a:rPr lang="uk-UA" sz="1200" dirty="0" smtClean="0">
                <a:solidFill>
                  <a:schemeClr val="tx1"/>
                </a:solidFill>
              </a:rPr>
              <a:t>звільнених з місць несвободи 31,6%. </a:t>
            </a:r>
          </a:p>
          <a:p>
            <a:pPr algn="just"/>
            <a:r>
              <a:rPr lang="uk-UA" sz="1200" i="1" dirty="0">
                <a:solidFill>
                  <a:schemeClr val="tx1"/>
                </a:solidFill>
              </a:rPr>
              <a:t>До </a:t>
            </a:r>
            <a:r>
              <a:rPr lang="ru-RU" sz="1200" i="1" dirty="0" err="1">
                <a:solidFill>
                  <a:schemeClr val="tx1"/>
                </a:solidFill>
              </a:rPr>
              <a:t>обов’язкового</a:t>
            </a:r>
            <a:r>
              <a:rPr lang="ru-RU" sz="1200" i="1" dirty="0">
                <a:solidFill>
                  <a:schemeClr val="tx1"/>
                </a:solidFill>
              </a:rPr>
              <a:t> </a:t>
            </a:r>
            <a:r>
              <a:rPr lang="ru-RU" sz="1200" i="1" dirty="0" err="1">
                <a:solidFill>
                  <a:schemeClr val="tx1"/>
                </a:solidFill>
              </a:rPr>
              <a:t>медичного</a:t>
            </a:r>
            <a:r>
              <a:rPr lang="ru-RU" sz="1200" i="1" dirty="0">
                <a:solidFill>
                  <a:schemeClr val="tx1"/>
                </a:solidFill>
              </a:rPr>
              <a:t> </a:t>
            </a:r>
            <a:r>
              <a:rPr lang="ru-RU" sz="1200" i="1" dirty="0" err="1">
                <a:solidFill>
                  <a:schemeClr val="tx1"/>
                </a:solidFill>
              </a:rPr>
              <a:t>обстеження</a:t>
            </a:r>
            <a:r>
              <a:rPr lang="ru-RU" sz="1200" i="1" dirty="0">
                <a:solidFill>
                  <a:schemeClr val="tx1"/>
                </a:solidFill>
              </a:rPr>
              <a:t>, </a:t>
            </a:r>
            <a:r>
              <a:rPr lang="ru-RU" sz="1200" i="1" dirty="0" err="1">
                <a:solidFill>
                  <a:schemeClr val="tx1"/>
                </a:solidFill>
              </a:rPr>
              <a:t>пов’язаного</a:t>
            </a:r>
            <a:r>
              <a:rPr lang="ru-RU" sz="1200" i="1" dirty="0">
                <a:solidFill>
                  <a:schemeClr val="tx1"/>
                </a:solidFill>
              </a:rPr>
              <a:t> з </a:t>
            </a:r>
            <a:r>
              <a:rPr lang="ru-RU" sz="1200" i="1" dirty="0" err="1" smtClean="0">
                <a:solidFill>
                  <a:schemeClr val="tx1"/>
                </a:solidFill>
              </a:rPr>
              <a:t>лікуванням</a:t>
            </a:r>
            <a:r>
              <a:rPr lang="ru-RU" sz="1200" i="1" dirty="0" smtClean="0">
                <a:solidFill>
                  <a:schemeClr val="tx1"/>
                </a:solidFill>
              </a:rPr>
              <a:t> </a:t>
            </a:r>
            <a:r>
              <a:rPr lang="ru-RU" sz="1200" i="1" dirty="0">
                <a:solidFill>
                  <a:schemeClr val="tx1"/>
                </a:solidFill>
              </a:rPr>
              <a:t>АРТ/ЗПТ (</a:t>
            </a:r>
            <a:r>
              <a:rPr lang="ru-RU" sz="1200" i="1" dirty="0" err="1">
                <a:solidFill>
                  <a:schemeClr val="tx1"/>
                </a:solidFill>
              </a:rPr>
              <a:t>зокрема</a:t>
            </a:r>
            <a:r>
              <a:rPr lang="ru-RU" sz="1200" i="1" dirty="0">
                <a:solidFill>
                  <a:schemeClr val="tx1"/>
                </a:solidFill>
              </a:rPr>
              <a:t>, </a:t>
            </a:r>
            <a:r>
              <a:rPr lang="ru-RU" sz="1200" i="1" dirty="0" err="1">
                <a:solidFill>
                  <a:schemeClr val="tx1"/>
                </a:solidFill>
              </a:rPr>
              <a:t>діагностики</a:t>
            </a:r>
            <a:r>
              <a:rPr lang="ru-RU" sz="1200" i="1" dirty="0">
                <a:solidFill>
                  <a:schemeClr val="tx1"/>
                </a:solidFill>
              </a:rPr>
              <a:t> СД-4 та </a:t>
            </a:r>
            <a:r>
              <a:rPr lang="ru-RU" sz="1200" i="1" dirty="0" err="1">
                <a:solidFill>
                  <a:schemeClr val="tx1"/>
                </a:solidFill>
              </a:rPr>
              <a:t>вірусне</a:t>
            </a:r>
            <a:r>
              <a:rPr lang="ru-RU" sz="1200" i="1" dirty="0">
                <a:solidFill>
                  <a:schemeClr val="tx1"/>
                </a:solidFill>
              </a:rPr>
              <a:t> </a:t>
            </a:r>
            <a:r>
              <a:rPr lang="ru-RU" sz="1200" i="1" dirty="0" err="1">
                <a:solidFill>
                  <a:schemeClr val="tx1"/>
                </a:solidFill>
              </a:rPr>
              <a:t>навантаження</a:t>
            </a:r>
            <a:r>
              <a:rPr lang="ru-RU" sz="1200" i="1" dirty="0">
                <a:solidFill>
                  <a:schemeClr val="tx1"/>
                </a:solidFill>
              </a:rPr>
              <a:t>, </a:t>
            </a:r>
            <a:r>
              <a:rPr lang="ru-RU" sz="1200" i="1" dirty="0" err="1">
                <a:solidFill>
                  <a:schemeClr val="tx1"/>
                </a:solidFill>
              </a:rPr>
              <a:t>інше</a:t>
            </a:r>
            <a:r>
              <a:rPr lang="ru-RU" sz="1200" i="1" dirty="0">
                <a:solidFill>
                  <a:schemeClr val="tx1"/>
                </a:solidFill>
              </a:rPr>
              <a:t>) </a:t>
            </a:r>
            <a:r>
              <a:rPr lang="ru-RU" sz="1200" dirty="0" err="1">
                <a:solidFill>
                  <a:schemeClr val="tx1"/>
                </a:solidFill>
              </a:rPr>
              <a:t>найбільше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мають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перешкоди</a:t>
            </a:r>
            <a:r>
              <a:rPr lang="ru-RU" sz="1200" dirty="0">
                <a:solidFill>
                  <a:schemeClr val="tx1"/>
                </a:solidFill>
              </a:rPr>
              <a:t>/</a:t>
            </a:r>
            <a:r>
              <a:rPr lang="ru-RU" sz="1200" dirty="0" err="1">
                <a:solidFill>
                  <a:schemeClr val="tx1"/>
                </a:solidFill>
              </a:rPr>
              <a:t>обмеження</a:t>
            </a:r>
            <a:r>
              <a:rPr lang="ru-RU" sz="1200" dirty="0">
                <a:solidFill>
                  <a:schemeClr val="tx1"/>
                </a:solidFill>
              </a:rPr>
              <a:t> в </a:t>
            </a:r>
            <a:r>
              <a:rPr lang="ru-RU" sz="1200" dirty="0" err="1">
                <a:solidFill>
                  <a:schemeClr val="tx1"/>
                </a:solidFill>
              </a:rPr>
              <a:t>доступі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серед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uk-UA" sz="1200" dirty="0">
                <a:solidFill>
                  <a:schemeClr val="tx1"/>
                </a:solidFill>
              </a:rPr>
              <a:t>людей, які живуть з ВІЛ і не перебувають на лікуванні – 23,1%, споживачів ін’єкційних наркотиків: учасників профілактичної програми 19,6%, чоловіків, які мають сексуальні стосунки з чоловіками: не є учасниками програми профілактики – 16,7%,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uk-UA" sz="1200" dirty="0">
                <a:solidFill>
                  <a:schemeClr val="tx1"/>
                </a:solidFill>
              </a:rPr>
              <a:t>людей, які живуть з ВІЛ</a:t>
            </a:r>
            <a:r>
              <a:rPr lang="ru-RU" sz="1200" dirty="0">
                <a:solidFill>
                  <a:schemeClr val="tx1"/>
                </a:solidFill>
              </a:rPr>
              <a:t>: </a:t>
            </a:r>
            <a:r>
              <a:rPr lang="ru-RU" sz="1200" dirty="0" err="1">
                <a:solidFill>
                  <a:schemeClr val="tx1"/>
                </a:solidFill>
              </a:rPr>
              <a:t>пацієнтів</a:t>
            </a:r>
            <a:r>
              <a:rPr lang="ru-RU" sz="1200" dirty="0">
                <a:solidFill>
                  <a:schemeClr val="tx1"/>
                </a:solidFill>
              </a:rPr>
              <a:t> на </a:t>
            </a:r>
            <a:r>
              <a:rPr lang="ru-RU" sz="1200" dirty="0" err="1">
                <a:solidFill>
                  <a:schemeClr val="tx1"/>
                </a:solidFill>
              </a:rPr>
              <a:t>лікуванні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антиретровірусною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терапією</a:t>
            </a:r>
            <a:r>
              <a:rPr lang="ru-RU" sz="1200" dirty="0">
                <a:solidFill>
                  <a:schemeClr val="tx1"/>
                </a:solidFill>
              </a:rPr>
              <a:t> – 15,1%.</a:t>
            </a:r>
          </a:p>
          <a:p>
            <a:pPr algn="just"/>
            <a:r>
              <a:rPr lang="ru-RU" sz="1200" i="1" dirty="0" smtClean="0">
                <a:solidFill>
                  <a:schemeClr val="tx1"/>
                </a:solidFill>
              </a:rPr>
              <a:t>До </a:t>
            </a:r>
            <a:r>
              <a:rPr lang="ru-RU" sz="1200" i="1" dirty="0" err="1">
                <a:solidFill>
                  <a:schemeClr val="tx1"/>
                </a:solidFill>
              </a:rPr>
              <a:t>профілактичних</a:t>
            </a:r>
            <a:r>
              <a:rPr lang="ru-RU" sz="1200" i="1" dirty="0">
                <a:solidFill>
                  <a:schemeClr val="tx1"/>
                </a:solidFill>
              </a:rPr>
              <a:t> </a:t>
            </a:r>
            <a:r>
              <a:rPr lang="ru-RU" sz="1200" i="1" dirty="0" err="1">
                <a:solidFill>
                  <a:schemeClr val="tx1"/>
                </a:solidFill>
              </a:rPr>
              <a:t>програм</a:t>
            </a:r>
            <a:r>
              <a:rPr lang="ru-RU" sz="1200" i="1" dirty="0">
                <a:solidFill>
                  <a:schemeClr val="tx1"/>
                </a:solidFill>
              </a:rPr>
              <a:t> для </a:t>
            </a:r>
            <a:r>
              <a:rPr lang="ru-RU" sz="1200" i="1" dirty="0" err="1">
                <a:solidFill>
                  <a:schemeClr val="tx1"/>
                </a:solidFill>
              </a:rPr>
              <a:t>ключових</a:t>
            </a:r>
            <a:r>
              <a:rPr lang="ru-RU" sz="1200" i="1" dirty="0">
                <a:solidFill>
                  <a:schemeClr val="tx1"/>
                </a:solidFill>
              </a:rPr>
              <a:t> </a:t>
            </a:r>
            <a:r>
              <a:rPr lang="ru-RU" sz="1200" i="1" dirty="0" err="1">
                <a:solidFill>
                  <a:schemeClr val="tx1"/>
                </a:solidFill>
              </a:rPr>
              <a:t>груп</a:t>
            </a:r>
            <a:r>
              <a:rPr lang="ru-RU" sz="1200" i="1" dirty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найбільше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мають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перешкоди</a:t>
            </a:r>
            <a:r>
              <a:rPr lang="ru-RU" sz="1200" dirty="0">
                <a:solidFill>
                  <a:schemeClr val="tx1"/>
                </a:solidFill>
              </a:rPr>
              <a:t>/</a:t>
            </a:r>
            <a:r>
              <a:rPr lang="ru-RU" sz="1200" dirty="0" err="1">
                <a:solidFill>
                  <a:schemeClr val="tx1"/>
                </a:solidFill>
              </a:rPr>
              <a:t>обмеження</a:t>
            </a:r>
            <a:r>
              <a:rPr lang="ru-RU" sz="1200" dirty="0">
                <a:solidFill>
                  <a:schemeClr val="tx1"/>
                </a:solidFill>
              </a:rPr>
              <a:t> в </a:t>
            </a:r>
            <a:r>
              <a:rPr lang="ru-RU" sz="1200" dirty="0" err="1">
                <a:solidFill>
                  <a:schemeClr val="tx1"/>
                </a:solidFill>
              </a:rPr>
              <a:t>доступі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серед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uk-UA" sz="1200" dirty="0">
                <a:solidFill>
                  <a:schemeClr val="tx1"/>
                </a:solidFill>
              </a:rPr>
              <a:t>споживачів ін’єкційних наркотиків: учасників профілактичної програми </a:t>
            </a:r>
            <a:r>
              <a:rPr lang="uk-UA" sz="1200" dirty="0" smtClean="0">
                <a:solidFill>
                  <a:schemeClr val="tx1"/>
                </a:solidFill>
              </a:rPr>
              <a:t>32,1%, </a:t>
            </a:r>
            <a:r>
              <a:rPr lang="uk-UA" sz="1200" dirty="0">
                <a:solidFill>
                  <a:schemeClr val="tx1"/>
                </a:solidFill>
              </a:rPr>
              <a:t>споживачів ін’єкційних наркотиків: учасників профілактичної програми зменшення </a:t>
            </a:r>
            <a:r>
              <a:rPr lang="uk-UA" sz="1200" dirty="0" smtClean="0">
                <a:solidFill>
                  <a:schemeClr val="tx1"/>
                </a:solidFill>
              </a:rPr>
              <a:t>шкоди  </a:t>
            </a:r>
            <a:r>
              <a:rPr lang="uk-UA" sz="1200" dirty="0">
                <a:solidFill>
                  <a:schemeClr val="tx1"/>
                </a:solidFill>
              </a:rPr>
              <a:t>27,4</a:t>
            </a:r>
            <a:r>
              <a:rPr lang="uk-UA" sz="1200" dirty="0" smtClean="0">
                <a:solidFill>
                  <a:schemeClr val="tx1"/>
                </a:solidFill>
              </a:rPr>
              <a:t>%, звільнених </a:t>
            </a:r>
            <a:r>
              <a:rPr lang="uk-UA" sz="1200" dirty="0">
                <a:solidFill>
                  <a:schemeClr val="tx1"/>
                </a:solidFill>
              </a:rPr>
              <a:t>з місць несвободи </a:t>
            </a:r>
            <a:r>
              <a:rPr lang="uk-UA" sz="1200" dirty="0" smtClean="0">
                <a:solidFill>
                  <a:schemeClr val="tx1"/>
                </a:solidFill>
              </a:rPr>
              <a:t>26,3%.</a:t>
            </a:r>
          </a:p>
          <a:p>
            <a:pPr algn="just"/>
            <a:r>
              <a:rPr lang="uk-UA" sz="1200" i="1" dirty="0" smtClean="0">
                <a:solidFill>
                  <a:schemeClr val="tx1"/>
                </a:solidFill>
              </a:rPr>
              <a:t>До отримання АРТ </a:t>
            </a:r>
            <a:r>
              <a:rPr lang="ru-RU" sz="1200" dirty="0" err="1">
                <a:solidFill>
                  <a:schemeClr val="tx1"/>
                </a:solidFill>
              </a:rPr>
              <a:t>найбільше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мають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перешкоди</a:t>
            </a:r>
            <a:r>
              <a:rPr lang="ru-RU" sz="1200" dirty="0">
                <a:solidFill>
                  <a:schemeClr val="tx1"/>
                </a:solidFill>
              </a:rPr>
              <a:t>/</a:t>
            </a:r>
            <a:r>
              <a:rPr lang="ru-RU" sz="1200" dirty="0" err="1">
                <a:solidFill>
                  <a:schemeClr val="tx1"/>
                </a:solidFill>
              </a:rPr>
              <a:t>обмеження</a:t>
            </a:r>
            <a:r>
              <a:rPr lang="ru-RU" sz="1200" dirty="0">
                <a:solidFill>
                  <a:schemeClr val="tx1"/>
                </a:solidFill>
              </a:rPr>
              <a:t> в </a:t>
            </a:r>
            <a:r>
              <a:rPr lang="ru-RU" sz="1200" dirty="0" err="1">
                <a:solidFill>
                  <a:schemeClr val="tx1"/>
                </a:solidFill>
              </a:rPr>
              <a:t>доступі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серед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uk-UA" sz="1200" dirty="0">
                <a:solidFill>
                  <a:schemeClr val="tx1"/>
                </a:solidFill>
              </a:rPr>
              <a:t>людей, які живуть з ВІЛ і не перебувають на лікуванні – 23,1%, споживачів ін’єкційних наркотиків: учасників профілактичної програми </a:t>
            </a:r>
            <a:r>
              <a:rPr lang="uk-UA" sz="1200" dirty="0" smtClean="0">
                <a:solidFill>
                  <a:schemeClr val="tx1"/>
                </a:solidFill>
              </a:rPr>
              <a:t>14,3%, людей</a:t>
            </a:r>
            <a:r>
              <a:rPr lang="uk-UA" sz="1200" dirty="0">
                <a:solidFill>
                  <a:schemeClr val="tx1"/>
                </a:solidFill>
              </a:rPr>
              <a:t>, які живуть з ВІЛ</a:t>
            </a:r>
            <a:r>
              <a:rPr lang="ru-RU" sz="1200" dirty="0">
                <a:solidFill>
                  <a:schemeClr val="tx1"/>
                </a:solidFill>
              </a:rPr>
              <a:t>: </a:t>
            </a:r>
            <a:r>
              <a:rPr lang="ru-RU" sz="1200" dirty="0" err="1">
                <a:solidFill>
                  <a:schemeClr val="tx1"/>
                </a:solidFill>
              </a:rPr>
              <a:t>пацієнтів</a:t>
            </a:r>
            <a:r>
              <a:rPr lang="ru-RU" sz="1200" dirty="0">
                <a:solidFill>
                  <a:schemeClr val="tx1"/>
                </a:solidFill>
              </a:rPr>
              <a:t> на </a:t>
            </a:r>
            <a:r>
              <a:rPr lang="ru-RU" sz="1200" dirty="0" err="1">
                <a:solidFill>
                  <a:schemeClr val="tx1"/>
                </a:solidFill>
              </a:rPr>
              <a:t>лікуванні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антиретровірусною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терапією</a:t>
            </a:r>
            <a:r>
              <a:rPr lang="ru-RU" sz="1200" dirty="0">
                <a:solidFill>
                  <a:schemeClr val="tx1"/>
                </a:solidFill>
              </a:rPr>
              <a:t> – </a:t>
            </a:r>
            <a:r>
              <a:rPr lang="ru-RU" sz="1200" dirty="0" smtClean="0">
                <a:solidFill>
                  <a:schemeClr val="tx1"/>
                </a:solidFill>
              </a:rPr>
              <a:t>12,4%, </a:t>
            </a:r>
            <a:r>
              <a:rPr lang="uk-UA" sz="1200" dirty="0">
                <a:solidFill>
                  <a:schemeClr val="tx1"/>
                </a:solidFill>
              </a:rPr>
              <a:t>споживачів ін’єкційних наркотиків: пацієнтів програми замісної підтримуючої </a:t>
            </a:r>
            <a:r>
              <a:rPr lang="uk-UA" sz="1200" dirty="0" smtClean="0">
                <a:solidFill>
                  <a:schemeClr val="tx1"/>
                </a:solidFill>
              </a:rPr>
              <a:t>терапії – 12,3%.</a:t>
            </a:r>
          </a:p>
          <a:p>
            <a:pPr algn="just"/>
            <a:r>
              <a:rPr lang="uk-UA" sz="1200" dirty="0" smtClean="0">
                <a:solidFill>
                  <a:schemeClr val="tx1"/>
                </a:solidFill>
              </a:rPr>
              <a:t>До </a:t>
            </a:r>
            <a:r>
              <a:rPr lang="uk-UA" sz="1200" dirty="0" err="1" smtClean="0">
                <a:solidFill>
                  <a:schemeClr val="tx1"/>
                </a:solidFill>
              </a:rPr>
              <a:t>доконтактної</a:t>
            </a:r>
            <a:r>
              <a:rPr lang="uk-UA" sz="1200" dirty="0" smtClean="0">
                <a:solidFill>
                  <a:schemeClr val="tx1"/>
                </a:solidFill>
              </a:rPr>
              <a:t> </a:t>
            </a:r>
            <a:r>
              <a:rPr lang="uk-UA" sz="1200" dirty="0">
                <a:solidFill>
                  <a:schemeClr val="tx1"/>
                </a:solidFill>
              </a:rPr>
              <a:t>профілактики ВІЛ (</a:t>
            </a:r>
            <a:r>
              <a:rPr lang="en-US" sz="1200" dirty="0" err="1">
                <a:solidFill>
                  <a:schemeClr val="tx1"/>
                </a:solidFill>
              </a:rPr>
              <a:t>PrEP</a:t>
            </a:r>
            <a:r>
              <a:rPr lang="en-US" sz="1200" dirty="0" smtClean="0">
                <a:solidFill>
                  <a:schemeClr val="tx1"/>
                </a:solidFill>
              </a:rPr>
              <a:t>)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найбільше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мають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перешкоди</a:t>
            </a:r>
            <a:r>
              <a:rPr lang="ru-RU" sz="1200" dirty="0">
                <a:solidFill>
                  <a:schemeClr val="tx1"/>
                </a:solidFill>
              </a:rPr>
              <a:t>/</a:t>
            </a:r>
            <a:r>
              <a:rPr lang="ru-RU" sz="1200" dirty="0" err="1">
                <a:solidFill>
                  <a:schemeClr val="tx1"/>
                </a:solidFill>
              </a:rPr>
              <a:t>обмеження</a:t>
            </a:r>
            <a:r>
              <a:rPr lang="ru-RU" sz="1200" dirty="0">
                <a:solidFill>
                  <a:schemeClr val="tx1"/>
                </a:solidFill>
              </a:rPr>
              <a:t> в </a:t>
            </a:r>
            <a:r>
              <a:rPr lang="ru-RU" sz="1200" dirty="0" err="1">
                <a:solidFill>
                  <a:schemeClr val="tx1"/>
                </a:solidFill>
              </a:rPr>
              <a:t>доступі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серед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uk-UA" sz="1200" dirty="0">
                <a:solidFill>
                  <a:schemeClr val="tx1"/>
                </a:solidFill>
              </a:rPr>
              <a:t>звільнених з місць несвободи </a:t>
            </a:r>
            <a:r>
              <a:rPr lang="uk-UA" sz="1200" dirty="0" smtClean="0">
                <a:solidFill>
                  <a:schemeClr val="tx1"/>
                </a:solidFill>
              </a:rPr>
              <a:t>15,8%, </a:t>
            </a:r>
            <a:r>
              <a:rPr lang="uk-UA" sz="1200" dirty="0">
                <a:solidFill>
                  <a:schemeClr val="tx1"/>
                </a:solidFill>
              </a:rPr>
              <a:t>споживачів ін’єкційних наркотиків: учасників профілактичної програми </a:t>
            </a:r>
            <a:r>
              <a:rPr lang="uk-UA" sz="1200" dirty="0" smtClean="0">
                <a:solidFill>
                  <a:schemeClr val="tx1"/>
                </a:solidFill>
              </a:rPr>
              <a:t>12,5%, </a:t>
            </a:r>
            <a:r>
              <a:rPr lang="uk-UA" sz="1200" dirty="0">
                <a:solidFill>
                  <a:schemeClr val="tx1"/>
                </a:solidFill>
              </a:rPr>
              <a:t>споживачів ін’єкційних наркотиків: пацієнтів програми замісної підтримуючої терапії – 12,3</a:t>
            </a:r>
            <a:r>
              <a:rPr lang="uk-UA" sz="1200" dirty="0" smtClean="0">
                <a:solidFill>
                  <a:schemeClr val="tx1"/>
                </a:solidFill>
              </a:rPr>
              <a:t>%, </a:t>
            </a:r>
            <a:r>
              <a:rPr lang="uk-UA" sz="1200" dirty="0">
                <a:solidFill>
                  <a:schemeClr val="tx1"/>
                </a:solidFill>
              </a:rPr>
              <a:t>чоловіків, які мають сексуальні стосунки з чоловіками: учасників профілактичної </a:t>
            </a:r>
            <a:r>
              <a:rPr lang="uk-UA" sz="1200" dirty="0" smtClean="0">
                <a:solidFill>
                  <a:schemeClr val="tx1"/>
                </a:solidFill>
              </a:rPr>
              <a:t>програми – 11,6%</a:t>
            </a:r>
          </a:p>
          <a:p>
            <a:pPr algn="just"/>
            <a:r>
              <a:rPr lang="uk-UA" sz="1200" dirty="0" smtClean="0">
                <a:solidFill>
                  <a:schemeClr val="tx1"/>
                </a:solidFill>
              </a:rPr>
              <a:t>До програм </a:t>
            </a:r>
            <a:r>
              <a:rPr lang="uk-UA" sz="1200" dirty="0">
                <a:solidFill>
                  <a:schemeClr val="tx1"/>
                </a:solidFill>
              </a:rPr>
              <a:t>лікування </a:t>
            </a:r>
            <a:r>
              <a:rPr lang="uk-UA" sz="1200" dirty="0" smtClean="0">
                <a:solidFill>
                  <a:schemeClr val="tx1"/>
                </a:solidFill>
              </a:rPr>
              <a:t>ТБ </a:t>
            </a:r>
            <a:r>
              <a:rPr lang="ru-RU" sz="1200" dirty="0" err="1">
                <a:solidFill>
                  <a:schemeClr val="tx1"/>
                </a:solidFill>
              </a:rPr>
              <a:t>найбільше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мають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перешкоди</a:t>
            </a:r>
            <a:r>
              <a:rPr lang="ru-RU" sz="1200" dirty="0">
                <a:solidFill>
                  <a:schemeClr val="tx1"/>
                </a:solidFill>
              </a:rPr>
              <a:t>/</a:t>
            </a:r>
            <a:r>
              <a:rPr lang="ru-RU" sz="1200" dirty="0" err="1">
                <a:solidFill>
                  <a:schemeClr val="tx1"/>
                </a:solidFill>
              </a:rPr>
              <a:t>обмеження</a:t>
            </a:r>
            <a:r>
              <a:rPr lang="ru-RU" sz="1200" dirty="0">
                <a:solidFill>
                  <a:schemeClr val="tx1"/>
                </a:solidFill>
              </a:rPr>
              <a:t> в </a:t>
            </a:r>
            <a:r>
              <a:rPr lang="ru-RU" sz="1200" dirty="0" err="1">
                <a:solidFill>
                  <a:schemeClr val="tx1"/>
                </a:solidFill>
              </a:rPr>
              <a:t>доступі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err="1">
                <a:solidFill>
                  <a:schemeClr val="tx1"/>
                </a:solidFill>
              </a:rPr>
              <a:t>серед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uk-UA" sz="1200" dirty="0">
                <a:solidFill>
                  <a:schemeClr val="tx1"/>
                </a:solidFill>
              </a:rPr>
              <a:t>споживачів ін’єкційних наркотиків: учасників профілактичної програми </a:t>
            </a:r>
            <a:r>
              <a:rPr lang="uk-UA" sz="1200" dirty="0" smtClean="0">
                <a:solidFill>
                  <a:schemeClr val="tx1"/>
                </a:solidFill>
              </a:rPr>
              <a:t>16,1%, </a:t>
            </a:r>
            <a:r>
              <a:rPr lang="uk-UA" sz="1200" dirty="0">
                <a:solidFill>
                  <a:schemeClr val="tx1"/>
                </a:solidFill>
              </a:rPr>
              <a:t>споживачів ін’єкційних наркотиків: пацієнтів програм зменшення шкоди </a:t>
            </a:r>
            <a:r>
              <a:rPr lang="uk-UA" sz="1200" dirty="0" smtClean="0">
                <a:solidFill>
                  <a:schemeClr val="tx1"/>
                </a:solidFill>
              </a:rPr>
              <a:t>– </a:t>
            </a:r>
            <a:r>
              <a:rPr lang="uk-UA" sz="1200" dirty="0">
                <a:solidFill>
                  <a:schemeClr val="tx1"/>
                </a:solidFill>
              </a:rPr>
              <a:t>12,3%, чоловіків, які мають сексуальні стосунки з чоловіками: учасників профілактичної програми – 11,6</a:t>
            </a:r>
            <a:r>
              <a:rPr lang="uk-UA" sz="1200" dirty="0" smtClean="0">
                <a:solidFill>
                  <a:schemeClr val="tx1"/>
                </a:solidFill>
              </a:rPr>
              <a:t>%</a:t>
            </a:r>
            <a:endParaRPr lang="uk-UA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47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04664"/>
            <a:ext cx="7488832" cy="568863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uk-UA" sz="2000" dirty="0"/>
              <a:t>Оцінка здійснювалася за допомогою підготовленого інструментарію (</a:t>
            </a:r>
            <a:r>
              <a:rPr lang="uk-UA" sz="2000" dirty="0" err="1"/>
              <a:t>напівструктурованого</a:t>
            </a:r>
            <a:r>
              <a:rPr lang="uk-UA" sz="2000" dirty="0"/>
              <a:t> опитувальника) методом заповнення </a:t>
            </a:r>
            <a:r>
              <a:rPr lang="uk-UA" sz="2000" dirty="0" err="1"/>
              <a:t>онлайн-форми</a:t>
            </a:r>
            <a:r>
              <a:rPr lang="uk-UA" sz="2000" dirty="0"/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uk-UA" sz="2000" dirty="0"/>
              <a:t>Враховуючи відсутність офіційних статистичних даних щодо кількості військовозобов’язаних представників ключових спільнот чоловічої та жіночої </a:t>
            </a:r>
            <a:r>
              <a:rPr lang="uk-UA" sz="2000" dirty="0" smtClean="0"/>
              <a:t>статі, було використано </a:t>
            </a:r>
            <a:r>
              <a:rPr lang="uk-UA" sz="2000" dirty="0"/>
              <a:t>доступну </a:t>
            </a:r>
            <a:r>
              <a:rPr lang="uk-UA" sz="2000" dirty="0" smtClean="0"/>
              <a:t>вибірку. </a:t>
            </a:r>
            <a:r>
              <a:rPr lang="uk-UA" sz="2000" dirty="0"/>
              <a:t>Набір учасників для участі в оцінці здійснювався методом </a:t>
            </a:r>
            <a:r>
              <a:rPr lang="uk-UA" sz="2000" dirty="0" smtClean="0"/>
              <a:t>«снігової кулі». </a:t>
            </a:r>
          </a:p>
          <a:p>
            <a:pPr algn="just">
              <a:buFont typeface="Wingdings" pitchFamily="2" charset="2"/>
              <a:buChar char="q"/>
            </a:pPr>
            <a:r>
              <a:rPr lang="uk-UA" sz="2000" dirty="0" smtClean="0"/>
              <a:t>Для </a:t>
            </a:r>
            <a:r>
              <a:rPr lang="uk-UA" sz="2000" dirty="0"/>
              <a:t>реалізації польового етапу оцінки було залучено представників БО «ВОЛНА», ГО «</a:t>
            </a:r>
            <a:r>
              <a:rPr lang="uk-UA" sz="2000" dirty="0" err="1"/>
              <a:t>Альянс.Глобал</a:t>
            </a:r>
            <a:r>
              <a:rPr lang="uk-UA" sz="2000" dirty="0"/>
              <a:t>», БО "FREE ZONE", організацій спільнот людей, які живуть з ВІЛ.</a:t>
            </a:r>
          </a:p>
          <a:p>
            <a:pPr algn="just">
              <a:buFont typeface="Wingdings" pitchFamily="2" charset="2"/>
              <a:buChar char="q"/>
            </a:pPr>
            <a:r>
              <a:rPr lang="uk-UA" sz="2000" dirty="0"/>
              <a:t>Всього взяло участь в оцінці </a:t>
            </a:r>
            <a:r>
              <a:rPr lang="uk-UA" sz="2000" b="1" dirty="0"/>
              <a:t>452</a:t>
            </a:r>
            <a:r>
              <a:rPr lang="uk-UA" sz="2000" dirty="0"/>
              <a:t> представники ключових </a:t>
            </a:r>
            <a:r>
              <a:rPr lang="uk-UA" sz="2000" dirty="0" smtClean="0"/>
              <a:t>спільнот, </a:t>
            </a:r>
            <a:r>
              <a:rPr lang="uk-UA" sz="2000" dirty="0"/>
              <a:t>з них </a:t>
            </a:r>
            <a:r>
              <a:rPr lang="uk-UA" sz="2000" b="1" dirty="0">
                <a:solidFill>
                  <a:schemeClr val="tx1"/>
                </a:solidFill>
              </a:rPr>
              <a:t>406 </a:t>
            </a:r>
            <a:r>
              <a:rPr lang="uk-UA" sz="2000" b="1" dirty="0"/>
              <a:t> – </a:t>
            </a:r>
            <a:r>
              <a:rPr lang="uk-UA" sz="2000" b="1" dirty="0" smtClean="0">
                <a:solidFill>
                  <a:schemeClr val="tx1"/>
                </a:solidFill>
              </a:rPr>
              <a:t>не </a:t>
            </a:r>
            <a:r>
              <a:rPr lang="uk-UA" sz="2000" b="1" dirty="0">
                <a:solidFill>
                  <a:schemeClr val="tx1"/>
                </a:solidFill>
              </a:rPr>
              <a:t>мобілізовані </a:t>
            </a:r>
            <a:r>
              <a:rPr lang="uk-UA" sz="2000" dirty="0"/>
              <a:t>та </a:t>
            </a:r>
            <a:r>
              <a:rPr lang="uk-UA" sz="2000" b="1" dirty="0"/>
              <a:t>46 </a:t>
            </a:r>
            <a:r>
              <a:rPr lang="uk-UA" sz="2000" b="1" dirty="0" smtClean="0"/>
              <a:t> – мобілізовані</a:t>
            </a:r>
            <a:r>
              <a:rPr lang="uk-UA" sz="2000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uk-UA" sz="2000" dirty="0" smtClean="0"/>
              <a:t>Враховуючи </a:t>
            </a:r>
            <a:r>
              <a:rPr lang="uk-UA" sz="2000" dirty="0"/>
              <a:t>кількість опитаних </a:t>
            </a:r>
            <a:r>
              <a:rPr lang="uk-UA" sz="2000" dirty="0" smtClean="0"/>
              <a:t>мобілізованих (46 осіб), кількісні дані </a:t>
            </a:r>
            <a:r>
              <a:rPr lang="uk-UA" sz="2000" dirty="0"/>
              <a:t>вказують на основні тенденції та не є статистично значимими</a:t>
            </a:r>
            <a:r>
              <a:rPr lang="uk-UA" sz="2000" dirty="0" smtClean="0"/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uk-UA" sz="2000" dirty="0" smtClean="0"/>
              <a:t>Кількісні </a:t>
            </a:r>
            <a:r>
              <a:rPr lang="uk-UA" sz="2000" dirty="0"/>
              <a:t>дані </a:t>
            </a:r>
            <a:r>
              <a:rPr lang="uk-UA" sz="2000" dirty="0" smtClean="0"/>
              <a:t>в розрізі спільнот вказують </a:t>
            </a:r>
            <a:r>
              <a:rPr lang="uk-UA" sz="2000" dirty="0"/>
              <a:t>на основні тенденції та не є статистично значимими.</a:t>
            </a:r>
          </a:p>
          <a:p>
            <a:pPr algn="just">
              <a:buFont typeface="Wingdings" pitchFamily="2" charset="2"/>
              <a:buChar char="q"/>
            </a:pPr>
            <a:r>
              <a:rPr lang="uk-UA" sz="2000" dirty="0" smtClean="0"/>
              <a:t>Термін </a:t>
            </a:r>
            <a:r>
              <a:rPr lang="uk-UA" sz="2000" dirty="0"/>
              <a:t>проведення: листопад-грудень </a:t>
            </a:r>
            <a:r>
              <a:rPr lang="uk-UA" sz="2000" dirty="0" smtClean="0"/>
              <a:t>2024 </a:t>
            </a:r>
            <a:r>
              <a:rPr lang="uk-UA" sz="2000" dirty="0"/>
              <a:t>року</a:t>
            </a:r>
            <a:r>
              <a:rPr lang="uk-UA" sz="2000" dirty="0" smtClean="0"/>
              <a:t>.</a:t>
            </a:r>
            <a:endParaRPr lang="uk-UA" sz="20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6165304"/>
            <a:ext cx="7554416" cy="57606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Методика</a:t>
            </a:r>
          </a:p>
        </p:txBody>
      </p:sp>
    </p:spTree>
    <p:extLst>
      <p:ext uri="{BB962C8B-B14F-4D97-AF65-F5344CB8AC3E}">
        <p14:creationId xmlns:p14="http://schemas.microsoft.com/office/powerpoint/2010/main" val="2795720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7920880" cy="5616624"/>
          </a:xfrm>
        </p:spPr>
        <p:txBody>
          <a:bodyPr>
            <a:noAutofit/>
          </a:bodyPr>
          <a:lstStyle/>
          <a:p>
            <a:pPr algn="just"/>
            <a:r>
              <a:rPr lang="uk-UA" sz="1600" b="1" dirty="0">
                <a:solidFill>
                  <a:schemeClr val="tx1"/>
                </a:solidFill>
              </a:rPr>
              <a:t>44,1% стикалися з порушенням прав в контексті мобілізації саме за ознакою належності до ключової </a:t>
            </a:r>
            <a:r>
              <a:rPr lang="uk-UA" sz="1600" b="1" dirty="0" smtClean="0">
                <a:solidFill>
                  <a:schemeClr val="tx1"/>
                </a:solidFill>
              </a:rPr>
              <a:t>групи. </a:t>
            </a:r>
          </a:p>
          <a:p>
            <a:pPr algn="just"/>
            <a:r>
              <a:rPr lang="uk-UA" sz="1600" b="1" dirty="0">
                <a:solidFill>
                  <a:schemeClr val="tx1"/>
                </a:solidFill>
              </a:rPr>
              <a:t>Якщо </a:t>
            </a:r>
            <a:r>
              <a:rPr lang="uk-UA" sz="1600" b="1" dirty="0" smtClean="0">
                <a:solidFill>
                  <a:schemeClr val="tx1"/>
                </a:solidFill>
              </a:rPr>
              <a:t>проаналізувати дані </a:t>
            </a:r>
            <a:r>
              <a:rPr lang="uk-UA" sz="1600" b="1" dirty="0">
                <a:solidFill>
                  <a:schemeClr val="tx1"/>
                </a:solidFill>
              </a:rPr>
              <a:t>в розрізі </a:t>
            </a:r>
            <a:r>
              <a:rPr lang="uk-UA" sz="1600" b="1" dirty="0" smtClean="0">
                <a:solidFill>
                  <a:schemeClr val="tx1"/>
                </a:solidFill>
              </a:rPr>
              <a:t>спільнот, найбільше </a:t>
            </a:r>
            <a:r>
              <a:rPr lang="ru-RU" sz="1600" b="1" dirty="0" err="1" smtClean="0">
                <a:solidFill>
                  <a:schemeClr val="tx1"/>
                </a:solidFill>
              </a:rPr>
              <a:t>стикалися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uk-UA" sz="1600" b="1" dirty="0" smtClean="0">
                <a:solidFill>
                  <a:schemeClr val="tx1"/>
                </a:solidFill>
              </a:rPr>
              <a:t>з </a:t>
            </a:r>
            <a:r>
              <a:rPr lang="uk-UA" sz="1600" b="1" dirty="0">
                <a:solidFill>
                  <a:schemeClr val="tx1"/>
                </a:solidFill>
              </a:rPr>
              <a:t>порушенням прав в контексті мобілізації саме за ознакою належності до ключової групи </a:t>
            </a:r>
            <a:r>
              <a:rPr lang="ru-RU" sz="1600" b="1" dirty="0">
                <a:solidFill>
                  <a:schemeClr val="tx1"/>
                </a:solidFill>
              </a:rPr>
              <a:t>(ЛЖВ/</a:t>
            </a:r>
            <a:r>
              <a:rPr lang="ru-RU" sz="1600" b="1" dirty="0" err="1">
                <a:solidFill>
                  <a:schemeClr val="tx1"/>
                </a:solidFill>
              </a:rPr>
              <a:t>пацієнт</a:t>
            </a:r>
            <a:r>
              <a:rPr lang="ru-RU" sz="1600" b="1" dirty="0">
                <a:solidFill>
                  <a:schemeClr val="tx1"/>
                </a:solidFill>
              </a:rPr>
              <a:t> на АРТ, </a:t>
            </a:r>
            <a:r>
              <a:rPr lang="ru-RU" sz="1600" b="1" dirty="0" err="1">
                <a:solidFill>
                  <a:schemeClr val="tx1"/>
                </a:solidFill>
              </a:rPr>
              <a:t>учасник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err="1">
                <a:solidFill>
                  <a:schemeClr val="tx1"/>
                </a:solidFill>
              </a:rPr>
              <a:t>програм</a:t>
            </a:r>
            <a:r>
              <a:rPr lang="ru-RU" sz="1600" b="1" dirty="0">
                <a:solidFill>
                  <a:schemeClr val="tx1"/>
                </a:solidFill>
              </a:rPr>
              <a:t> ЗПТ та </a:t>
            </a:r>
            <a:r>
              <a:rPr lang="ru-RU" sz="1600" b="1" dirty="0" err="1">
                <a:solidFill>
                  <a:schemeClr val="tx1"/>
                </a:solidFill>
              </a:rPr>
              <a:t>ін</a:t>
            </a:r>
            <a:r>
              <a:rPr lang="ru-RU" sz="1600" b="1" dirty="0" smtClean="0">
                <a:solidFill>
                  <a:schemeClr val="tx1"/>
                </a:solidFill>
              </a:rPr>
              <a:t>.):</a:t>
            </a:r>
            <a:endParaRPr lang="uk-UA" sz="1600" b="1" dirty="0">
              <a:solidFill>
                <a:schemeClr val="tx1"/>
              </a:solidFill>
            </a:endParaRP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звільнені з місць несвободи – 73,7</a:t>
            </a:r>
            <a:r>
              <a:rPr lang="uk-UA" sz="1600" dirty="0" smtClean="0">
                <a:solidFill>
                  <a:schemeClr val="tx1"/>
                </a:solidFill>
              </a:rPr>
              <a:t>%;</a:t>
            </a:r>
            <a:endParaRPr lang="uk-UA" sz="1600" dirty="0">
              <a:solidFill>
                <a:schemeClr val="tx1"/>
              </a:solidFill>
            </a:endParaRP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споживачі ін’єкційних наркотиків: </a:t>
            </a:r>
            <a:r>
              <a:rPr lang="uk-UA" sz="1600" dirty="0" smtClean="0">
                <a:solidFill>
                  <a:schemeClr val="tx1"/>
                </a:solidFill>
              </a:rPr>
              <a:t>учасники профілактичної програми зменшення </a:t>
            </a:r>
            <a:r>
              <a:rPr lang="uk-UA" sz="1600" dirty="0">
                <a:solidFill>
                  <a:schemeClr val="tx1"/>
                </a:solidFill>
              </a:rPr>
              <a:t>шкоди – 71,2%;</a:t>
            </a: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споживачі </a:t>
            </a:r>
            <a:r>
              <a:rPr lang="uk-UA" sz="1600" dirty="0">
                <a:solidFill>
                  <a:schemeClr val="tx1"/>
                </a:solidFill>
              </a:rPr>
              <a:t>ін’єкційних наркотиків: </a:t>
            </a:r>
            <a:r>
              <a:rPr lang="uk-UA" sz="1600" dirty="0" smtClean="0">
                <a:solidFill>
                  <a:schemeClr val="tx1"/>
                </a:solidFill>
              </a:rPr>
              <a:t>учасники профілактичної програми – 69,6%;</a:t>
            </a:r>
            <a:endParaRPr lang="uk-UA" sz="1400" dirty="0">
              <a:solidFill>
                <a:schemeClr val="tx1"/>
              </a:solidFill>
            </a:endParaRP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люди, які живуть з ВІЛ і не перебувають на лікуванні – 61,5%;</a:t>
            </a: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споживачі </a:t>
            </a:r>
            <a:r>
              <a:rPr lang="uk-UA" sz="1600" dirty="0">
                <a:solidFill>
                  <a:schemeClr val="tx1"/>
                </a:solidFill>
              </a:rPr>
              <a:t>ін’єкційних наркотиків: пацієнти програм замісної підтримуючої </a:t>
            </a:r>
            <a:r>
              <a:rPr lang="uk-UA" sz="1600" dirty="0" smtClean="0">
                <a:solidFill>
                  <a:schemeClr val="tx1"/>
                </a:solidFill>
              </a:rPr>
              <a:t>терапії – 54,2%;</a:t>
            </a:r>
            <a:endParaRPr lang="uk-UA" sz="1600" dirty="0">
              <a:solidFill>
                <a:schemeClr val="tx1"/>
              </a:solidFill>
            </a:endParaRP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люди, які живуть з ВІЛ: пацієнти на лікуванні </a:t>
            </a:r>
            <a:r>
              <a:rPr lang="uk-UA" sz="1600" dirty="0" err="1">
                <a:solidFill>
                  <a:schemeClr val="tx1"/>
                </a:solidFill>
              </a:rPr>
              <a:t>антиретровірусною</a:t>
            </a:r>
            <a:r>
              <a:rPr lang="uk-UA" sz="1600" dirty="0">
                <a:solidFill>
                  <a:schemeClr val="tx1"/>
                </a:solidFill>
              </a:rPr>
              <a:t> </a:t>
            </a:r>
            <a:r>
              <a:rPr lang="uk-UA" sz="1600" dirty="0" smtClean="0">
                <a:solidFill>
                  <a:schemeClr val="tx1"/>
                </a:solidFill>
              </a:rPr>
              <a:t>терапією – 39,5%;</a:t>
            </a:r>
            <a:endParaRPr lang="uk-UA" sz="1600" dirty="0">
              <a:solidFill>
                <a:schemeClr val="tx1"/>
              </a:solidFill>
            </a:endParaRP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чоловіки, які мають сексуальні стосунки з чоловіками: не є учасниками програми профілактики – 22,2</a:t>
            </a:r>
            <a:r>
              <a:rPr lang="uk-UA" sz="1600" dirty="0" smtClean="0">
                <a:solidFill>
                  <a:schemeClr val="tx1"/>
                </a:solidFill>
              </a:rPr>
              <a:t>%;</a:t>
            </a:r>
            <a:endParaRPr lang="uk-UA" sz="1600" dirty="0">
              <a:solidFill>
                <a:schemeClr val="tx1"/>
              </a:solidFill>
            </a:endParaRP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чоловіки, </a:t>
            </a:r>
            <a:r>
              <a:rPr lang="uk-UA" sz="1600" dirty="0">
                <a:solidFill>
                  <a:schemeClr val="tx1"/>
                </a:solidFill>
              </a:rPr>
              <a:t>які мають сексуальні стосунки з чоловіками: </a:t>
            </a:r>
            <a:r>
              <a:rPr lang="uk-UA" sz="1600" dirty="0" smtClean="0">
                <a:solidFill>
                  <a:schemeClr val="tx1"/>
                </a:solidFill>
              </a:rPr>
              <a:t>учасники профілактичної </a:t>
            </a:r>
            <a:r>
              <a:rPr lang="uk-UA" sz="1600" dirty="0">
                <a:solidFill>
                  <a:schemeClr val="tx1"/>
                </a:solidFill>
              </a:rPr>
              <a:t>програми – </a:t>
            </a:r>
            <a:r>
              <a:rPr lang="uk-UA" sz="1600" dirty="0" smtClean="0">
                <a:solidFill>
                  <a:schemeClr val="tx1"/>
                </a:solidFill>
              </a:rPr>
              <a:t>20,9%.</a:t>
            </a:r>
            <a:endParaRPr lang="uk-UA" sz="1600" dirty="0">
              <a:solidFill>
                <a:schemeClr val="tx1"/>
              </a:solidFill>
            </a:endParaRPr>
          </a:p>
          <a:p>
            <a:pPr algn="just"/>
            <a:endParaRPr lang="uk-UA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174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7920880" cy="5616624"/>
          </a:xfrm>
        </p:spPr>
        <p:txBody>
          <a:bodyPr>
            <a:noAutofit/>
          </a:bodyPr>
          <a:lstStyle/>
          <a:p>
            <a:pPr algn="just"/>
            <a:endParaRPr lang="uk-UA" sz="1600" dirty="0">
              <a:solidFill>
                <a:schemeClr val="tx1"/>
              </a:solidFill>
            </a:endParaRPr>
          </a:p>
          <a:p>
            <a:pPr algn="just"/>
            <a:r>
              <a:rPr lang="uk-UA" sz="1600" b="1" dirty="0" smtClean="0">
                <a:solidFill>
                  <a:schemeClr val="tx1"/>
                </a:solidFill>
              </a:rPr>
              <a:t>Половина </a:t>
            </a:r>
            <a:r>
              <a:rPr lang="uk-UA" sz="1600" b="1" dirty="0">
                <a:solidFill>
                  <a:schemeClr val="tx1"/>
                </a:solidFill>
              </a:rPr>
              <a:t>опитаних (49,8%) стикалися з дискримінаційним ставленням зі сторони представників ТЦК (при затриманнях на вулиці, перевірці документів), після того, як </a:t>
            </a:r>
            <a:r>
              <a:rPr lang="uk-UA" sz="1600" b="1" dirty="0" smtClean="0">
                <a:solidFill>
                  <a:schemeClr val="tx1"/>
                </a:solidFill>
              </a:rPr>
              <a:t>повідомили</a:t>
            </a:r>
            <a:r>
              <a:rPr lang="uk-UA" sz="1600" b="1" dirty="0">
                <a:solidFill>
                  <a:schemeClr val="tx1"/>
                </a:solidFill>
              </a:rPr>
              <a:t>, що є представником ключової групи (ЛЖВ/пацієнт на АРТ, учасник програм ЗПТ та ін.).</a:t>
            </a:r>
          </a:p>
          <a:p>
            <a:pPr algn="just"/>
            <a:r>
              <a:rPr lang="uk-UA" sz="1600" b="1" dirty="0">
                <a:solidFill>
                  <a:schemeClr val="tx1"/>
                </a:solidFill>
              </a:rPr>
              <a:t>Якщо </a:t>
            </a:r>
            <a:r>
              <a:rPr lang="uk-UA" sz="1600" b="1" dirty="0" smtClean="0">
                <a:solidFill>
                  <a:schemeClr val="tx1"/>
                </a:solidFill>
              </a:rPr>
              <a:t>проаналізувати </a:t>
            </a:r>
            <a:r>
              <a:rPr lang="uk-UA" sz="1600" b="1" dirty="0">
                <a:solidFill>
                  <a:schemeClr val="tx1"/>
                </a:solidFill>
              </a:rPr>
              <a:t>в розрізі спільнот, то найбільше стикалися з дискримінаційним ставленням зі сторони представників ТЦК (при затриманнях на вулиці, перевірці документів), після того, як повідомили, що є представником ключової групи (ЛЖВ/пацієнт на АРТ, учасник програм ЗПТ та ін</a:t>
            </a:r>
            <a:r>
              <a:rPr lang="uk-UA" sz="1600" b="1" dirty="0" smtClean="0">
                <a:solidFill>
                  <a:schemeClr val="tx1"/>
                </a:solidFill>
              </a:rPr>
              <a:t>.)</a:t>
            </a:r>
            <a:r>
              <a:rPr lang="ru-RU" sz="1600" b="1" dirty="0" smtClean="0">
                <a:solidFill>
                  <a:schemeClr val="tx1"/>
                </a:solidFill>
              </a:rPr>
              <a:t>:</a:t>
            </a:r>
            <a:endParaRPr lang="uk-UA" sz="1600" b="1" dirty="0">
              <a:solidFill>
                <a:schemeClr val="tx1"/>
              </a:solidFill>
            </a:endParaRP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звільнені з місць несвободи – 86,8</a:t>
            </a:r>
            <a:r>
              <a:rPr lang="uk-UA" sz="1600" dirty="0" smtClean="0">
                <a:solidFill>
                  <a:schemeClr val="tx1"/>
                </a:solidFill>
              </a:rPr>
              <a:t>%;</a:t>
            </a:r>
            <a:endParaRPr lang="uk-UA" sz="1600" dirty="0">
              <a:solidFill>
                <a:schemeClr val="tx1"/>
              </a:solidFill>
            </a:endParaRP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споживачі </a:t>
            </a:r>
            <a:r>
              <a:rPr lang="uk-UA" sz="1600" dirty="0">
                <a:solidFill>
                  <a:schemeClr val="tx1"/>
                </a:solidFill>
              </a:rPr>
              <a:t>ін’єкційних наркотиків: учасників профілактичної програми зменшення шкоди – 79,5%;</a:t>
            </a: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споживачі </a:t>
            </a:r>
            <a:r>
              <a:rPr lang="uk-UA" sz="1600" dirty="0">
                <a:solidFill>
                  <a:schemeClr val="tx1"/>
                </a:solidFill>
              </a:rPr>
              <a:t>ін’єкційних наркотиків: учасники профілактичної програми – </a:t>
            </a:r>
            <a:r>
              <a:rPr lang="uk-UA" sz="1600" dirty="0" smtClean="0">
                <a:solidFill>
                  <a:schemeClr val="tx1"/>
                </a:solidFill>
              </a:rPr>
              <a:t>78,6%;</a:t>
            </a:r>
            <a:endParaRPr lang="uk-UA" sz="1400" dirty="0">
              <a:solidFill>
                <a:schemeClr val="tx1"/>
              </a:solidFill>
            </a:endParaRP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люди, які живуть з ВІЛ і не перебувають на лікуванні – 61,5%;</a:t>
            </a: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споживачі </a:t>
            </a:r>
            <a:r>
              <a:rPr lang="uk-UA" sz="1600" dirty="0">
                <a:solidFill>
                  <a:schemeClr val="tx1"/>
                </a:solidFill>
              </a:rPr>
              <a:t>ін’єкційних наркотиків: пацієнти програм замісної підтримуючої терапії – </a:t>
            </a:r>
            <a:r>
              <a:rPr lang="uk-UA" sz="1600" dirty="0" smtClean="0">
                <a:solidFill>
                  <a:schemeClr val="tx1"/>
                </a:solidFill>
              </a:rPr>
              <a:t>59,9%;</a:t>
            </a:r>
            <a:endParaRPr lang="uk-UA" sz="1600" dirty="0">
              <a:solidFill>
                <a:schemeClr val="tx1"/>
              </a:solidFill>
            </a:endParaRP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люди</a:t>
            </a:r>
            <a:r>
              <a:rPr lang="uk-UA" sz="1600" dirty="0">
                <a:solidFill>
                  <a:schemeClr val="tx1"/>
                </a:solidFill>
              </a:rPr>
              <a:t>, які живуть з ВІЛ: пацієнти на лікуванні </a:t>
            </a:r>
            <a:r>
              <a:rPr lang="uk-UA" sz="1600" dirty="0" err="1">
                <a:solidFill>
                  <a:schemeClr val="tx1"/>
                </a:solidFill>
              </a:rPr>
              <a:t>антиретровірусною</a:t>
            </a:r>
            <a:r>
              <a:rPr lang="uk-UA" sz="1600" dirty="0">
                <a:solidFill>
                  <a:schemeClr val="tx1"/>
                </a:solidFill>
              </a:rPr>
              <a:t> терапією – </a:t>
            </a:r>
            <a:r>
              <a:rPr lang="uk-UA" sz="1600" dirty="0" smtClean="0">
                <a:solidFill>
                  <a:schemeClr val="tx1"/>
                </a:solidFill>
              </a:rPr>
              <a:t>42,7%;</a:t>
            </a:r>
            <a:endParaRPr lang="uk-UA" sz="1600" dirty="0">
              <a:solidFill>
                <a:schemeClr val="tx1"/>
              </a:solidFill>
            </a:endParaRP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чоловіки, які мають сексуальні стосунки з чоловіками: не є учасниками програми профілактики – 33,3%;</a:t>
            </a: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чоловіки</a:t>
            </a:r>
            <a:r>
              <a:rPr lang="uk-UA" sz="1600" dirty="0">
                <a:solidFill>
                  <a:schemeClr val="tx1"/>
                </a:solidFill>
              </a:rPr>
              <a:t>, які мають сексуальні стосунки з чоловіками: учасники профілактичної програми – </a:t>
            </a:r>
            <a:r>
              <a:rPr lang="uk-UA" sz="1600" dirty="0" smtClean="0">
                <a:solidFill>
                  <a:schemeClr val="tx1"/>
                </a:solidFill>
              </a:rPr>
              <a:t>25,6%.</a:t>
            </a:r>
            <a:endParaRPr lang="uk-UA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uk-UA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063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7920880" cy="5616624"/>
          </a:xfrm>
        </p:spPr>
        <p:txBody>
          <a:bodyPr>
            <a:noAutofit/>
          </a:bodyPr>
          <a:lstStyle/>
          <a:p>
            <a:pPr algn="just"/>
            <a:r>
              <a:rPr lang="uk-UA" sz="1600" b="1" dirty="0" smtClean="0">
                <a:solidFill>
                  <a:schemeClr val="tx1"/>
                </a:solidFill>
              </a:rPr>
              <a:t>Половина </a:t>
            </a:r>
            <a:r>
              <a:rPr lang="uk-UA" sz="1600" b="1" dirty="0">
                <a:solidFill>
                  <a:schemeClr val="tx1"/>
                </a:solidFill>
              </a:rPr>
              <a:t>опитаних (50,0%) </a:t>
            </a:r>
            <a:r>
              <a:rPr lang="uk-UA" sz="1600" b="1" dirty="0" smtClean="0">
                <a:solidFill>
                  <a:schemeClr val="tx1"/>
                </a:solidFill>
              </a:rPr>
              <a:t>не знає</a:t>
            </a:r>
            <a:r>
              <a:rPr lang="uk-UA" sz="1600" b="1" dirty="0">
                <a:solidFill>
                  <a:schemeClr val="tx1"/>
                </a:solidFill>
              </a:rPr>
              <a:t>, куди потрібно звертатися у разі порушення прав ключових груп (ЛЖВ/пацієнт на АРТ, учасник програм ЗПТ та ін.) з боку представників ТЦК.</a:t>
            </a:r>
          </a:p>
          <a:p>
            <a:pPr algn="just"/>
            <a:r>
              <a:rPr lang="uk-UA" sz="1600" b="1" dirty="0">
                <a:solidFill>
                  <a:schemeClr val="tx1"/>
                </a:solidFill>
              </a:rPr>
              <a:t>Якщо </a:t>
            </a:r>
            <a:r>
              <a:rPr lang="uk-UA" sz="1600" b="1" dirty="0" smtClean="0">
                <a:solidFill>
                  <a:schemeClr val="tx1"/>
                </a:solidFill>
              </a:rPr>
              <a:t>проаналізувати </a:t>
            </a:r>
            <a:r>
              <a:rPr lang="uk-UA" sz="1600" b="1" dirty="0">
                <a:solidFill>
                  <a:schemeClr val="tx1"/>
                </a:solidFill>
              </a:rPr>
              <a:t>в розрізі спільнот, то найбільше </a:t>
            </a:r>
            <a:r>
              <a:rPr lang="uk-UA" sz="1600" b="1" dirty="0" smtClean="0">
                <a:solidFill>
                  <a:schemeClr val="tx1"/>
                </a:solidFill>
              </a:rPr>
              <a:t>не знають, куди потрібно </a:t>
            </a:r>
            <a:r>
              <a:rPr lang="uk-UA" sz="1600" b="1" dirty="0">
                <a:solidFill>
                  <a:schemeClr val="tx1"/>
                </a:solidFill>
              </a:rPr>
              <a:t>звертатися у разі порушення прав ключових груп (ЛЖВ/пацієнт на АРТ, учасник програм ЗПТ та ін.) з боку представників ТЦК</a:t>
            </a:r>
            <a:r>
              <a:rPr lang="ru-RU" sz="1600" b="1" dirty="0" smtClean="0">
                <a:solidFill>
                  <a:schemeClr val="tx1"/>
                </a:solidFill>
              </a:rPr>
              <a:t>:</a:t>
            </a:r>
            <a:endParaRPr lang="uk-UA" sz="1600" b="1" dirty="0">
              <a:solidFill>
                <a:schemeClr val="tx1"/>
              </a:solidFill>
            </a:endParaRP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чоловіки, які мають сексуальні стосунки з чоловіками: учасники профілактичної програми – 65,1%;</a:t>
            </a: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чоловіки, які мають сексуальні стосунки з чоловіками: не є учасниками програми профілактики – 63,9%;</a:t>
            </a: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люди, які живуть з ВІЛ: пацієнти на лікуванні </a:t>
            </a:r>
            <a:r>
              <a:rPr lang="uk-UA" sz="1600" dirty="0" err="1">
                <a:solidFill>
                  <a:schemeClr val="tx1"/>
                </a:solidFill>
              </a:rPr>
              <a:t>антиретровірусною</a:t>
            </a:r>
            <a:r>
              <a:rPr lang="uk-UA" sz="1600" dirty="0">
                <a:solidFill>
                  <a:schemeClr val="tx1"/>
                </a:solidFill>
              </a:rPr>
              <a:t> терапією – 57,8%;</a:t>
            </a: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споживачі ін’єкційних наркотиків: пацієнти програм замісної підтримуючої терапії – 41,8%;</a:t>
            </a: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люди, які живуть з ВІЛ і не перебувають на лікуванні – 30,8%;</a:t>
            </a: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звільнені з місць несвободи – 28,9</a:t>
            </a:r>
            <a:r>
              <a:rPr lang="uk-UA" sz="1600" dirty="0" smtClean="0">
                <a:solidFill>
                  <a:schemeClr val="tx1"/>
                </a:solidFill>
              </a:rPr>
              <a:t>%;</a:t>
            </a:r>
            <a:endParaRPr lang="uk-UA" sz="1600" dirty="0">
              <a:solidFill>
                <a:schemeClr val="tx1"/>
              </a:solidFill>
            </a:endParaRP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споживачі </a:t>
            </a:r>
            <a:r>
              <a:rPr lang="uk-UA" sz="1600" dirty="0">
                <a:solidFill>
                  <a:schemeClr val="tx1"/>
                </a:solidFill>
              </a:rPr>
              <a:t>ін’єкційних наркотиків: </a:t>
            </a:r>
            <a:r>
              <a:rPr lang="uk-UA" sz="1600" dirty="0" smtClean="0">
                <a:solidFill>
                  <a:schemeClr val="tx1"/>
                </a:solidFill>
              </a:rPr>
              <a:t>учасники </a:t>
            </a:r>
            <a:r>
              <a:rPr lang="uk-UA" sz="1600" dirty="0">
                <a:solidFill>
                  <a:schemeClr val="tx1"/>
                </a:solidFill>
              </a:rPr>
              <a:t>профілактичної програми зменшення шкоди – 27,4%;</a:t>
            </a: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споживачі </a:t>
            </a:r>
            <a:r>
              <a:rPr lang="uk-UA" sz="1600" dirty="0">
                <a:solidFill>
                  <a:schemeClr val="tx1"/>
                </a:solidFill>
              </a:rPr>
              <a:t>ін’єкційних наркотиків: учасники профілактичної програми – </a:t>
            </a:r>
            <a:r>
              <a:rPr lang="uk-UA" sz="1600" dirty="0" smtClean="0">
                <a:solidFill>
                  <a:schemeClr val="tx1"/>
                </a:solidFill>
              </a:rPr>
              <a:t>25,0%.</a:t>
            </a:r>
            <a:endParaRPr lang="uk-UA" sz="1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uk-UA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2883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7920880" cy="5616624"/>
          </a:xfrm>
        </p:spPr>
        <p:txBody>
          <a:bodyPr>
            <a:noAutofit/>
          </a:bodyPr>
          <a:lstStyle/>
          <a:p>
            <a:pPr lvl="0" algn="just"/>
            <a:r>
              <a:rPr lang="uk-UA" sz="1600" b="1" dirty="0" smtClean="0">
                <a:solidFill>
                  <a:schemeClr val="tx1"/>
                </a:solidFill>
              </a:rPr>
              <a:t>Серед </a:t>
            </a:r>
            <a:r>
              <a:rPr lang="uk-UA" sz="1600" b="1" dirty="0">
                <a:solidFill>
                  <a:schemeClr val="tx1"/>
                </a:solidFill>
              </a:rPr>
              <a:t>тих, хто отримує препарати АРТ/ЗПТ, 31,2</a:t>
            </a:r>
            <a:r>
              <a:rPr lang="uk-UA" sz="1600" b="1" dirty="0" smtClean="0">
                <a:solidFill>
                  <a:schemeClr val="tx1"/>
                </a:solidFill>
              </a:rPr>
              <a:t>% </a:t>
            </a:r>
            <a:r>
              <a:rPr lang="uk-UA" sz="1600" b="1" dirty="0">
                <a:solidFill>
                  <a:schemeClr val="tx1"/>
                </a:solidFill>
              </a:rPr>
              <a:t>за останній </a:t>
            </a:r>
            <a:r>
              <a:rPr lang="uk-UA" sz="1600" b="1" dirty="0" smtClean="0">
                <a:solidFill>
                  <a:schemeClr val="tx1"/>
                </a:solidFill>
              </a:rPr>
              <a:t>рік </a:t>
            </a:r>
            <a:r>
              <a:rPr lang="uk-UA" sz="1600" b="1" dirty="0">
                <a:solidFill>
                  <a:schemeClr val="tx1"/>
                </a:solidFill>
              </a:rPr>
              <a:t>відмовлялися від відвідування центрів задля планового отримання препаратів АРТ/ЗПТ через побоювання бути затриманими представниками ТЦК. </a:t>
            </a:r>
            <a:endParaRPr lang="ru-RU" sz="1600" b="1" dirty="0">
              <a:solidFill>
                <a:schemeClr val="tx1"/>
              </a:solidFill>
            </a:endParaRPr>
          </a:p>
          <a:p>
            <a:pPr algn="just"/>
            <a:r>
              <a:rPr lang="uk-UA" sz="1600" b="1" dirty="0">
                <a:solidFill>
                  <a:schemeClr val="tx1"/>
                </a:solidFill>
              </a:rPr>
              <a:t>Якщо </a:t>
            </a:r>
            <a:r>
              <a:rPr lang="uk-UA" sz="1600" b="1" dirty="0" smtClean="0">
                <a:solidFill>
                  <a:schemeClr val="tx1"/>
                </a:solidFill>
              </a:rPr>
              <a:t>проаналізувати </a:t>
            </a:r>
            <a:r>
              <a:rPr lang="uk-UA" sz="1600" b="1" dirty="0">
                <a:solidFill>
                  <a:schemeClr val="tx1"/>
                </a:solidFill>
              </a:rPr>
              <a:t>в розрізі спільнот, то найбільше відмовлялися </a:t>
            </a:r>
            <a:r>
              <a:rPr lang="uk-UA" sz="1600" b="1" dirty="0" smtClean="0">
                <a:solidFill>
                  <a:schemeClr val="tx1"/>
                </a:solidFill>
              </a:rPr>
              <a:t>від </a:t>
            </a:r>
            <a:r>
              <a:rPr lang="uk-UA" sz="1600" b="1" dirty="0">
                <a:solidFill>
                  <a:schemeClr val="tx1"/>
                </a:solidFill>
              </a:rPr>
              <a:t>відвідування центрів задля планового отримання препаратів АРТ/ЗПТ через побоювання бути затриманими представниками ТЦК</a:t>
            </a:r>
            <a:r>
              <a:rPr lang="ru-RU" sz="1600" b="1" dirty="0">
                <a:solidFill>
                  <a:schemeClr val="tx1"/>
                </a:solidFill>
              </a:rPr>
              <a:t>:</a:t>
            </a:r>
            <a:endParaRPr lang="uk-UA" sz="1600" b="1" dirty="0">
              <a:solidFill>
                <a:schemeClr val="tx1"/>
              </a:solidFill>
            </a:endParaRP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чоловіки, які мають сексуальні стосунки з чоловіками: не є учасниками програми профілактики – 53,8%;</a:t>
            </a: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споживачі </a:t>
            </a:r>
            <a:r>
              <a:rPr lang="uk-UA" sz="1600" dirty="0">
                <a:solidFill>
                  <a:schemeClr val="tx1"/>
                </a:solidFill>
              </a:rPr>
              <a:t>ін’єкційних наркотиків: учасники профілактичної програми – </a:t>
            </a:r>
            <a:r>
              <a:rPr lang="uk-UA" sz="1600" dirty="0" smtClean="0">
                <a:solidFill>
                  <a:schemeClr val="tx1"/>
                </a:solidFill>
              </a:rPr>
              <a:t>49,1%;</a:t>
            </a:r>
            <a:endParaRPr lang="uk-UA" sz="1400" dirty="0">
              <a:solidFill>
                <a:schemeClr val="tx1"/>
              </a:solidFill>
            </a:endParaRP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чоловіки, які мають сексуальні стосунки з чоловіками: учасники профілактичної програми – 42,9%;</a:t>
            </a: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споживачі </a:t>
            </a:r>
            <a:r>
              <a:rPr lang="uk-UA" sz="1600" dirty="0">
                <a:solidFill>
                  <a:schemeClr val="tx1"/>
                </a:solidFill>
              </a:rPr>
              <a:t>ін’єкційних наркотиків: </a:t>
            </a:r>
            <a:r>
              <a:rPr lang="uk-UA" sz="1600" dirty="0" smtClean="0">
                <a:solidFill>
                  <a:schemeClr val="tx1"/>
                </a:solidFill>
              </a:rPr>
              <a:t>учасники </a:t>
            </a:r>
            <a:r>
              <a:rPr lang="uk-UA" sz="1600" dirty="0">
                <a:solidFill>
                  <a:schemeClr val="tx1"/>
                </a:solidFill>
              </a:rPr>
              <a:t>профілактичної програми зменшення шкоди – </a:t>
            </a:r>
            <a:r>
              <a:rPr lang="uk-UA" sz="1600" dirty="0" smtClean="0">
                <a:solidFill>
                  <a:schemeClr val="tx1"/>
                </a:solidFill>
              </a:rPr>
              <a:t>41,8%;</a:t>
            </a:r>
            <a:endParaRPr lang="uk-UA" sz="1600" dirty="0">
              <a:solidFill>
                <a:schemeClr val="tx1"/>
              </a:solidFill>
            </a:endParaRP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звільнені з місць несвободи – 35,5</a:t>
            </a:r>
            <a:r>
              <a:rPr lang="uk-UA" sz="1600" dirty="0" smtClean="0">
                <a:solidFill>
                  <a:schemeClr val="tx1"/>
                </a:solidFill>
              </a:rPr>
              <a:t>%;</a:t>
            </a:r>
            <a:endParaRPr lang="uk-UA" sz="1600" dirty="0">
              <a:solidFill>
                <a:schemeClr val="tx1"/>
              </a:solidFill>
            </a:endParaRP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люди, які живуть з ВІЛ і не перебувають на лікуванні – 33,3%;</a:t>
            </a: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люди, які живуть з ВІЛ: пацієнти на лікуванні </a:t>
            </a:r>
            <a:r>
              <a:rPr lang="uk-UA" sz="1600" dirty="0" err="1">
                <a:solidFill>
                  <a:schemeClr val="tx1"/>
                </a:solidFill>
              </a:rPr>
              <a:t>антиретровірусною</a:t>
            </a:r>
            <a:r>
              <a:rPr lang="uk-UA" sz="1600" dirty="0">
                <a:solidFill>
                  <a:schemeClr val="tx1"/>
                </a:solidFill>
              </a:rPr>
              <a:t> терапією – 29,7%;</a:t>
            </a: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споживачі </a:t>
            </a:r>
            <a:r>
              <a:rPr lang="uk-UA" sz="1600" dirty="0">
                <a:solidFill>
                  <a:schemeClr val="tx1"/>
                </a:solidFill>
              </a:rPr>
              <a:t>ін’єкційних наркотиків: пацієнти програм замісної підтримуючої терапії – </a:t>
            </a:r>
            <a:r>
              <a:rPr lang="uk-UA" sz="1600" dirty="0" smtClean="0">
                <a:solidFill>
                  <a:schemeClr val="tx1"/>
                </a:solidFill>
              </a:rPr>
              <a:t>27,7%.</a:t>
            </a:r>
            <a:endParaRPr lang="uk-UA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uk-UA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288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548680"/>
            <a:ext cx="7920880" cy="5616624"/>
          </a:xfrm>
        </p:spPr>
        <p:txBody>
          <a:bodyPr>
            <a:noAutofit/>
          </a:bodyPr>
          <a:lstStyle/>
          <a:p>
            <a:pPr lvl="0" algn="just"/>
            <a:r>
              <a:rPr lang="uk-UA" sz="1600" b="1" dirty="0" smtClean="0">
                <a:solidFill>
                  <a:schemeClr val="tx1"/>
                </a:solidFill>
              </a:rPr>
              <a:t>Серед </a:t>
            </a:r>
            <a:r>
              <a:rPr lang="uk-UA" sz="1600" b="1" dirty="0">
                <a:solidFill>
                  <a:schemeClr val="tx1"/>
                </a:solidFill>
              </a:rPr>
              <a:t>тих, хто бере участь в профілактичних програмах, 39,3% за останній рік, відмовлялися брати участь у профілактичних програмах через побоювання бути затриманими представниками ТЦК.</a:t>
            </a:r>
            <a:endParaRPr lang="ru-RU" sz="1600" b="1" dirty="0">
              <a:solidFill>
                <a:schemeClr val="tx1"/>
              </a:solidFill>
            </a:endParaRPr>
          </a:p>
          <a:p>
            <a:pPr algn="just"/>
            <a:r>
              <a:rPr lang="uk-UA" sz="1600" b="1" dirty="0">
                <a:solidFill>
                  <a:schemeClr val="tx1"/>
                </a:solidFill>
              </a:rPr>
              <a:t>Якщо </a:t>
            </a:r>
            <a:r>
              <a:rPr lang="uk-UA" sz="1600" b="1" dirty="0" smtClean="0">
                <a:solidFill>
                  <a:schemeClr val="tx1"/>
                </a:solidFill>
              </a:rPr>
              <a:t>проаналізувати </a:t>
            </a:r>
            <a:r>
              <a:rPr lang="uk-UA" sz="1600" b="1" dirty="0">
                <a:solidFill>
                  <a:schemeClr val="tx1"/>
                </a:solidFill>
              </a:rPr>
              <a:t>в розрізі спільнот, то відмовлялися </a:t>
            </a:r>
            <a:r>
              <a:rPr lang="uk-UA" sz="1600" b="1" dirty="0" smtClean="0">
                <a:solidFill>
                  <a:schemeClr val="tx1"/>
                </a:solidFill>
              </a:rPr>
              <a:t>брати </a:t>
            </a:r>
            <a:r>
              <a:rPr lang="uk-UA" sz="1600" b="1" dirty="0">
                <a:solidFill>
                  <a:schemeClr val="tx1"/>
                </a:solidFill>
              </a:rPr>
              <a:t>участь у профілактичних програмах через побоювання бути затриманими представниками ТЦК</a:t>
            </a:r>
            <a:r>
              <a:rPr lang="ru-RU" sz="1600" b="1" dirty="0">
                <a:solidFill>
                  <a:schemeClr val="tx1"/>
                </a:solidFill>
              </a:rPr>
              <a:t>:</a:t>
            </a:r>
            <a:endParaRPr lang="uk-UA" sz="1600" b="1" dirty="0">
              <a:solidFill>
                <a:schemeClr val="tx1"/>
              </a:solidFill>
            </a:endParaRP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чоловіки, які мають сексуальні стосунки з чоловіками: не є учасниками програми профілактики – 60,0%;</a:t>
            </a: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споживачі ін’єкційних наркотиків: учасники профілактичної програми – 59,3%;</a:t>
            </a:r>
            <a:endParaRPr lang="uk-UA" sz="1400" dirty="0" smtClean="0">
              <a:solidFill>
                <a:schemeClr val="tx1"/>
              </a:solidFill>
            </a:endParaRP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споживачі ін’єкційних наркотиків: учасники профілактичної програми зменшення шкоди – 55,7%;</a:t>
            </a: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звільнені з місць несвободи – 50,0%;</a:t>
            </a:r>
          </a:p>
          <a:p>
            <a:pPr algn="just"/>
            <a:r>
              <a:rPr lang="uk-UA" sz="1600" dirty="0">
                <a:solidFill>
                  <a:schemeClr val="tx1"/>
                </a:solidFill>
              </a:rPr>
              <a:t>чоловіки, які мають сексуальні стосунки з чоловіками: учасники профілактичної програми – 46,3%;</a:t>
            </a: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люди, які живуть з ВІЛ і не перебувають на лікуванні – 46,2%;</a:t>
            </a: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люди, які живуть з ВІЛ: пацієнти на лікуванні </a:t>
            </a:r>
            <a:r>
              <a:rPr lang="uk-UA" sz="1600" dirty="0" err="1" smtClean="0">
                <a:solidFill>
                  <a:schemeClr val="tx1"/>
                </a:solidFill>
              </a:rPr>
              <a:t>антиретровірусною</a:t>
            </a:r>
            <a:r>
              <a:rPr lang="uk-UA" sz="1600" dirty="0" smtClean="0">
                <a:solidFill>
                  <a:schemeClr val="tx1"/>
                </a:solidFill>
              </a:rPr>
              <a:t> терапією – 34,7%;</a:t>
            </a:r>
          </a:p>
          <a:p>
            <a:pPr algn="just"/>
            <a:r>
              <a:rPr lang="uk-UA" sz="1600" dirty="0" smtClean="0">
                <a:solidFill>
                  <a:schemeClr val="tx1"/>
                </a:solidFill>
              </a:rPr>
              <a:t>споживачі ін’єкційних наркотиків: пацієнти програм замісної підтримуючої терапії – 32,9%.</a:t>
            </a:r>
          </a:p>
          <a:p>
            <a:pPr algn="just"/>
            <a:endParaRPr lang="uk-UA" sz="1600" dirty="0">
              <a:solidFill>
                <a:schemeClr val="tx1"/>
              </a:solidFill>
            </a:endParaRPr>
          </a:p>
          <a:p>
            <a:pPr algn="just"/>
            <a:r>
              <a:rPr lang="ru-RU" sz="1600" b="1" dirty="0" err="1" smtClean="0"/>
              <a:t>Відповіді</a:t>
            </a:r>
            <a:r>
              <a:rPr lang="ru-RU" sz="1600" b="1" dirty="0"/>
              <a:t> </a:t>
            </a:r>
            <a:r>
              <a:rPr lang="ru-RU" sz="1600" b="1" dirty="0" smtClean="0"/>
              <a:t>на </a:t>
            </a:r>
            <a:r>
              <a:rPr lang="ru-RU" sz="1600" b="1" dirty="0" err="1" smtClean="0"/>
              <a:t>відкрите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питання</a:t>
            </a:r>
            <a:r>
              <a:rPr lang="ru-RU" sz="1600" b="1" dirty="0" smtClean="0"/>
              <a:t>, де </a:t>
            </a:r>
            <a:r>
              <a:rPr lang="ru-RU" sz="1600" b="1" dirty="0" err="1" smtClean="0"/>
              <a:t>зазначали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свої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відповіді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опитані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дадаються</a:t>
            </a:r>
            <a:r>
              <a:rPr lang="ru-RU" sz="1600" b="1" dirty="0" smtClean="0"/>
              <a:t> (</a:t>
            </a:r>
            <a:r>
              <a:rPr lang="ru-RU" sz="1600" b="1" dirty="0" err="1" smtClean="0"/>
              <a:t>Додаток</a:t>
            </a:r>
            <a:r>
              <a:rPr lang="ru-RU" sz="1600" b="1" dirty="0" smtClean="0"/>
              <a:t> 1).</a:t>
            </a:r>
            <a:endParaRPr lang="uk-UA" sz="16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uk-UA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2883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ctr"/>
            <a:r>
              <a:rPr lang="uk-UA" sz="2800" b="1" dirty="0" smtClean="0"/>
              <a:t>Оцінка свого стану здоров'я</a:t>
            </a:r>
            <a:endParaRPr lang="uk-UA" sz="28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196887"/>
              </p:ext>
            </p:extLst>
          </p:nvPr>
        </p:nvGraphicFramePr>
        <p:xfrm>
          <a:off x="755576" y="548680"/>
          <a:ext cx="748883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41619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ctr"/>
            <a:r>
              <a:rPr lang="uk-UA" sz="2800" b="1" dirty="0" smtClean="0"/>
              <a:t>Оцінка свого стану здоров'я</a:t>
            </a:r>
            <a:endParaRPr lang="uk-UA" sz="28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9508536"/>
              </p:ext>
            </p:extLst>
          </p:nvPr>
        </p:nvGraphicFramePr>
        <p:xfrm>
          <a:off x="323528" y="620688"/>
          <a:ext cx="842493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03748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0" y="6309320"/>
            <a:ext cx="9144000" cy="4268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85000" lnSpcReduction="10000"/>
          </a:bodyPr>
          <a:lstStyle/>
          <a:p>
            <a:pPr lvl="0" algn="ctr"/>
            <a:r>
              <a:rPr lang="uk-UA" sz="2400" b="1" dirty="0"/>
              <a:t>Відсоток тих, хто </a:t>
            </a:r>
            <a:r>
              <a:rPr lang="uk-UA" sz="2400" b="1" dirty="0" smtClean="0"/>
              <a:t>має можливість </a:t>
            </a:r>
            <a:r>
              <a:rPr lang="uk-UA" sz="2400" b="1" dirty="0"/>
              <a:t>забезпечення контролю стану </a:t>
            </a:r>
            <a:r>
              <a:rPr lang="uk-UA" sz="2400" b="1" dirty="0" smtClean="0"/>
              <a:t>здоров'я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75886257"/>
              </p:ext>
            </p:extLst>
          </p:nvPr>
        </p:nvGraphicFramePr>
        <p:xfrm>
          <a:off x="762000" y="609600"/>
          <a:ext cx="7482408" cy="541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5129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0" y="6309320"/>
            <a:ext cx="9144000" cy="4268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85000" lnSpcReduction="10000"/>
          </a:bodyPr>
          <a:lstStyle/>
          <a:p>
            <a:pPr lvl="0" algn="ctr"/>
            <a:r>
              <a:rPr lang="uk-UA" sz="2400" b="1" dirty="0"/>
              <a:t>Відсоток тих, хто </a:t>
            </a:r>
            <a:r>
              <a:rPr lang="uk-UA" sz="2400" b="1" dirty="0" smtClean="0"/>
              <a:t>має можливість </a:t>
            </a:r>
            <a:r>
              <a:rPr lang="uk-UA" sz="2400" b="1" dirty="0"/>
              <a:t>забезпечення контролю стану </a:t>
            </a:r>
            <a:r>
              <a:rPr lang="uk-UA" sz="2400" b="1" dirty="0" smtClean="0"/>
              <a:t>здоров'я</a:t>
            </a:r>
            <a:endParaRPr lang="uk-UA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70737446"/>
              </p:ext>
            </p:extLst>
          </p:nvPr>
        </p:nvGraphicFramePr>
        <p:xfrm>
          <a:off x="323528" y="609600"/>
          <a:ext cx="8496944" cy="5483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33731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17819" y="6215082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 lnSpcReduction="20000"/>
          </a:bodyPr>
          <a:lstStyle/>
          <a:p>
            <a:pPr lvl="0" algn="ctr"/>
            <a:r>
              <a:rPr lang="uk-UA" sz="2400" b="1" dirty="0" smtClean="0"/>
              <a:t>Оцінка зміни рівня доступу </a:t>
            </a:r>
            <a:r>
              <a:rPr lang="uk-UA" sz="2400" b="1" dirty="0"/>
              <a:t>до лікувальних і профілактичних </a:t>
            </a:r>
            <a:r>
              <a:rPr lang="uk-UA" sz="2400" b="1" dirty="0" smtClean="0"/>
              <a:t>послуг за </a:t>
            </a:r>
            <a:r>
              <a:rPr lang="uk-UA" sz="2400" b="1" dirty="0"/>
              <a:t>останній рік 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53250684"/>
              </p:ext>
            </p:extLst>
          </p:nvPr>
        </p:nvGraphicFramePr>
        <p:xfrm>
          <a:off x="762000" y="609600"/>
          <a:ext cx="7410400" cy="541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7796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04664"/>
            <a:ext cx="7848872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sz="2100" b="1" dirty="0" smtClean="0"/>
              <a:t>Мета</a:t>
            </a:r>
            <a:endParaRPr lang="uk-UA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uk-UA" sz="1900" dirty="0" smtClean="0"/>
              <a:t>Визначити </a:t>
            </a:r>
            <a:r>
              <a:rPr lang="uk-UA" sz="1900" dirty="0"/>
              <a:t>основні проблеми ключових спільнот в контексті загальної мобілізації, бар’єри, потенційні/фактичні порушення прав до мобілізації / під час мобілізації / під час несення служби: доступ до лікування, доступ до профілактичних програм, стигма </a:t>
            </a:r>
            <a:r>
              <a:rPr lang="uk-UA" sz="1900" dirty="0" smtClean="0"/>
              <a:t>та дискримінація</a:t>
            </a:r>
            <a:r>
              <a:rPr lang="uk-UA" sz="1900" dirty="0"/>
              <a:t>, розкриття статусу тощо</a:t>
            </a:r>
            <a:r>
              <a:rPr lang="uk-UA" sz="1900" dirty="0" smtClean="0"/>
              <a:t>.</a:t>
            </a:r>
          </a:p>
          <a:p>
            <a:pPr marL="0" indent="0">
              <a:buNone/>
            </a:pPr>
            <a:r>
              <a:rPr lang="uk-UA" sz="2100" b="1" dirty="0"/>
              <a:t>Завдання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900" dirty="0" smtClean="0"/>
              <a:t>Визначити, </a:t>
            </a:r>
            <a:r>
              <a:rPr lang="uk-UA" sz="1900" dirty="0"/>
              <a:t>чи є порушення прав у нині діючому законодавчому полі щодо представників ключових спільнот в контексті мобілізації:</a:t>
            </a:r>
          </a:p>
          <a:p>
            <a:pPr marL="614363" lvl="0" indent="-342900" algn="just">
              <a:tabLst>
                <a:tab pos="4838700" algn="l"/>
              </a:tabLst>
            </a:pPr>
            <a:r>
              <a:rPr lang="uk-UA" sz="1900" dirty="0"/>
              <a:t>незаконне затримання;</a:t>
            </a:r>
          </a:p>
          <a:p>
            <a:pPr marL="614363" lvl="0" indent="-342900" algn="just">
              <a:tabLst>
                <a:tab pos="4838700" algn="l"/>
              </a:tabLst>
            </a:pPr>
            <a:r>
              <a:rPr lang="uk-UA" sz="1900" dirty="0"/>
              <a:t>обмеження доступу до лікування; </a:t>
            </a:r>
          </a:p>
          <a:p>
            <a:pPr marL="614363" lvl="0" indent="-342900" algn="just">
              <a:tabLst>
                <a:tab pos="4838700" algn="l"/>
              </a:tabLst>
            </a:pPr>
            <a:r>
              <a:rPr lang="uk-UA" sz="1900" dirty="0"/>
              <a:t>обмеження доступу до профілактичних програм;</a:t>
            </a:r>
          </a:p>
          <a:p>
            <a:pPr marL="614363" lvl="0" indent="-342900" algn="just">
              <a:tabLst>
                <a:tab pos="4838700" algn="l"/>
              </a:tabLst>
            </a:pPr>
            <a:r>
              <a:rPr lang="uk-UA" sz="1900" dirty="0"/>
              <a:t>відмова у наданні медичної допомоги; </a:t>
            </a:r>
          </a:p>
          <a:p>
            <a:pPr marL="614363" lvl="0" indent="-342900" algn="just">
              <a:tabLst>
                <a:tab pos="4838700" algn="l"/>
              </a:tabLst>
            </a:pPr>
            <a:r>
              <a:rPr lang="uk-UA" sz="1900" dirty="0"/>
              <a:t>відмова в наданні документів;</a:t>
            </a:r>
          </a:p>
          <a:p>
            <a:pPr marL="614363" lvl="0" indent="-342900" algn="just">
              <a:tabLst>
                <a:tab pos="4838700" algn="l"/>
              </a:tabLst>
            </a:pPr>
            <a:r>
              <a:rPr lang="uk-UA" sz="1900" dirty="0"/>
              <a:t>жорстоке поводження;</a:t>
            </a:r>
          </a:p>
          <a:p>
            <a:pPr marL="614363" lvl="0" indent="-342900" algn="just">
              <a:tabLst>
                <a:tab pos="4838700" algn="l"/>
              </a:tabLst>
            </a:pPr>
            <a:r>
              <a:rPr lang="uk-UA" sz="1900" dirty="0"/>
              <a:t>розголошення конфіденційної інформації.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900" dirty="0" smtClean="0"/>
              <a:t>Визначити</a:t>
            </a:r>
            <a:r>
              <a:rPr lang="uk-UA" sz="1900" dirty="0"/>
              <a:t>, чи забезпечено доступ до профілактичних програм / отримання ЗПТ / отримання АРТ у представників ключових спільнот.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900" dirty="0"/>
              <a:t>Визначити чинники, які впливають на доступ до профілактичних програм / отримання ЗПТ / отримання АРТ у представників ключових спільнот в контексті мобілізації.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uk-UA" sz="1900" dirty="0"/>
              <a:t>Визначити вплив приналежності до ключових спільнот на ставлення до людини в контексті мобілізації</a:t>
            </a:r>
            <a:r>
              <a:rPr lang="uk-UA" sz="1900" dirty="0" smtClean="0"/>
              <a:t>.</a:t>
            </a:r>
            <a:endParaRPr lang="uk-UA" sz="4800" b="1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6165304"/>
            <a:ext cx="7554416" cy="57606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Мета та завдання</a:t>
            </a:r>
          </a:p>
        </p:txBody>
      </p:sp>
    </p:spTree>
    <p:extLst>
      <p:ext uri="{BB962C8B-B14F-4D97-AF65-F5344CB8AC3E}">
        <p14:creationId xmlns:p14="http://schemas.microsoft.com/office/powerpoint/2010/main" val="30352177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17819" y="6215082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 lnSpcReduction="20000"/>
          </a:bodyPr>
          <a:lstStyle/>
          <a:p>
            <a:pPr lvl="0" algn="ctr"/>
            <a:r>
              <a:rPr lang="uk-UA" sz="2400" b="1" dirty="0" smtClean="0"/>
              <a:t>Оцінка зміни рівня доступу </a:t>
            </a:r>
            <a:r>
              <a:rPr lang="uk-UA" sz="2400" b="1" dirty="0"/>
              <a:t>до лікувальних і профілактичних </a:t>
            </a:r>
            <a:r>
              <a:rPr lang="uk-UA" sz="2400" b="1" dirty="0" smtClean="0"/>
              <a:t>послуг за </a:t>
            </a:r>
            <a:r>
              <a:rPr lang="uk-UA" sz="2400" b="1" dirty="0"/>
              <a:t>останній рік </a:t>
            </a:r>
            <a:endParaRPr lang="uk-UA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17123579"/>
              </p:ext>
            </p:extLst>
          </p:nvPr>
        </p:nvGraphicFramePr>
        <p:xfrm>
          <a:off x="217819" y="609600"/>
          <a:ext cx="8674661" cy="541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26254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17819" y="6215082"/>
            <a:ext cx="8892480" cy="45427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lnSpcReduction="10000"/>
          </a:bodyPr>
          <a:lstStyle/>
          <a:p>
            <a:pPr lvl="0" algn="ctr"/>
            <a:r>
              <a:rPr lang="uk-UA" sz="2400" b="1" dirty="0" smtClean="0"/>
              <a:t>Програми/послуги в </a:t>
            </a:r>
            <a:r>
              <a:rPr lang="uk-UA" sz="2400" b="1" dirty="0"/>
              <a:t>доступі до яких </a:t>
            </a:r>
            <a:r>
              <a:rPr lang="uk-UA" sz="2400" b="1" dirty="0" smtClean="0"/>
              <a:t>є </a:t>
            </a:r>
            <a:r>
              <a:rPr lang="uk-UA" sz="2400" b="1" dirty="0"/>
              <a:t>перешкоди/обмеження</a:t>
            </a:r>
            <a:r>
              <a:rPr lang="uk-UA" sz="2400" b="1" dirty="0" smtClean="0"/>
              <a:t> </a:t>
            </a:r>
            <a:endParaRPr lang="uk-UA" sz="2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43386205"/>
              </p:ext>
            </p:extLst>
          </p:nvPr>
        </p:nvGraphicFramePr>
        <p:xfrm>
          <a:off x="611560" y="332656"/>
          <a:ext cx="813690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54035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17819" y="6215082"/>
            <a:ext cx="8892480" cy="45427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lnSpcReduction="10000"/>
          </a:bodyPr>
          <a:lstStyle/>
          <a:p>
            <a:pPr lvl="0" algn="ctr"/>
            <a:r>
              <a:rPr lang="uk-UA" sz="2400" b="1" dirty="0" smtClean="0"/>
              <a:t>Програми/послуги в </a:t>
            </a:r>
            <a:r>
              <a:rPr lang="uk-UA" sz="2400" b="1" dirty="0"/>
              <a:t>доступі до яких </a:t>
            </a:r>
            <a:r>
              <a:rPr lang="uk-UA" sz="2400" b="1" dirty="0" smtClean="0"/>
              <a:t>є </a:t>
            </a:r>
            <a:r>
              <a:rPr lang="uk-UA" sz="2400" b="1" dirty="0"/>
              <a:t>перешкоди/обмеження</a:t>
            </a:r>
            <a:r>
              <a:rPr lang="uk-UA" sz="2400" b="1" dirty="0" smtClean="0"/>
              <a:t> </a:t>
            </a:r>
            <a:endParaRPr lang="uk-UA" sz="2400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8276625"/>
              </p:ext>
            </p:extLst>
          </p:nvPr>
        </p:nvGraphicFramePr>
        <p:xfrm>
          <a:off x="755576" y="404664"/>
          <a:ext cx="7560839" cy="555642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77257"/>
                <a:gridCol w="568332"/>
                <a:gridCol w="751009"/>
                <a:gridCol w="842348"/>
                <a:gridCol w="852498"/>
                <a:gridCol w="720564"/>
                <a:gridCol w="588629"/>
                <a:gridCol w="761159"/>
                <a:gridCol w="722980"/>
                <a:gridCol w="576063"/>
              </a:tblGrid>
              <a:tr h="11521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err="1">
                          <a:effectLst/>
                        </a:rPr>
                        <a:t>Всі</a:t>
                      </a:r>
                      <a:r>
                        <a:rPr lang="ru-RU" sz="900" b="1" u="none" strike="noStrike" dirty="0">
                          <a:effectLst/>
                        </a:rPr>
                        <a:t> </a:t>
                      </a:r>
                      <a:r>
                        <a:rPr lang="ru-RU" sz="900" b="1" u="none" strike="noStrike" dirty="0" err="1">
                          <a:effectLst/>
                        </a:rPr>
                        <a:t>опитані</a:t>
                      </a:r>
                      <a:r>
                        <a:rPr lang="ru-RU" sz="900" b="1" u="none" strike="noStrike" dirty="0">
                          <a:effectLst/>
                        </a:rPr>
                        <a:t/>
                      </a:r>
                      <a:br>
                        <a:rPr lang="ru-RU" sz="900" b="1" u="none" strike="noStrike" dirty="0">
                          <a:effectLst/>
                        </a:rPr>
                      </a:br>
                      <a:r>
                        <a:rPr lang="ru-RU" sz="900" b="1" u="none" strike="noStrike" dirty="0">
                          <a:effectLst/>
                        </a:rPr>
                        <a:t>(406)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СІН: </a:t>
                      </a:r>
                      <a:r>
                        <a:rPr lang="ru-RU" sz="900" u="none" strike="noStrike" dirty="0" err="1">
                          <a:effectLst/>
                        </a:rPr>
                        <a:t>учасник</a:t>
                      </a:r>
                      <a:r>
                        <a:rPr lang="ru-RU" sz="900" u="none" strike="noStrike" dirty="0">
                          <a:effectLst/>
                        </a:rPr>
                        <a:t>/</a:t>
                      </a:r>
                      <a:r>
                        <a:rPr lang="ru-RU" sz="900" u="none" strike="noStrike" dirty="0" err="1">
                          <a:effectLst/>
                        </a:rPr>
                        <a:t>ця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профілактичної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програми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br>
                        <a:rPr lang="ru-RU" sz="900" u="none" strike="noStrike" dirty="0">
                          <a:effectLst/>
                        </a:rPr>
                      </a:br>
                      <a:r>
                        <a:rPr lang="ru-RU" sz="900" u="none" strike="noStrike" dirty="0">
                          <a:effectLst/>
                        </a:rPr>
                        <a:t>(56)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СІН: </a:t>
                      </a:r>
                      <a:r>
                        <a:rPr lang="ru-RU" sz="900" u="none" strike="noStrike" dirty="0" err="1">
                          <a:effectLst/>
                        </a:rPr>
                        <a:t>учасник</a:t>
                      </a:r>
                      <a:r>
                        <a:rPr lang="ru-RU" sz="900" u="none" strike="noStrike" dirty="0">
                          <a:effectLst/>
                        </a:rPr>
                        <a:t>/</a:t>
                      </a:r>
                      <a:r>
                        <a:rPr lang="ru-RU" sz="900" u="none" strike="noStrike" dirty="0" err="1">
                          <a:effectLst/>
                        </a:rPr>
                        <a:t>ця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профілактичної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програми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зменшення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шкоди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br>
                        <a:rPr lang="ru-RU" sz="900" u="none" strike="noStrike" dirty="0">
                          <a:effectLst/>
                        </a:rPr>
                      </a:br>
                      <a:r>
                        <a:rPr lang="ru-RU" sz="900" u="none" strike="noStrike" dirty="0">
                          <a:effectLst/>
                        </a:rPr>
                        <a:t>(73)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СІН: </a:t>
                      </a:r>
                      <a:r>
                        <a:rPr lang="ru-RU" sz="900" u="none" strike="noStrike" dirty="0" err="1">
                          <a:effectLst/>
                        </a:rPr>
                        <a:t>пацієнт</a:t>
                      </a:r>
                      <a:r>
                        <a:rPr lang="ru-RU" sz="900" u="none" strike="noStrike" dirty="0">
                          <a:effectLst/>
                        </a:rPr>
                        <a:t>/ка </a:t>
                      </a:r>
                      <a:r>
                        <a:rPr lang="ru-RU" sz="900" u="none" strike="noStrike" dirty="0" err="1">
                          <a:effectLst/>
                        </a:rPr>
                        <a:t>програми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замісної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підтримуючої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терапії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br>
                        <a:rPr lang="ru-RU" sz="900" u="none" strike="noStrike" dirty="0">
                          <a:effectLst/>
                        </a:rPr>
                      </a:br>
                      <a:r>
                        <a:rPr lang="ru-RU" sz="900" u="none" strike="noStrike" dirty="0">
                          <a:effectLst/>
                        </a:rPr>
                        <a:t>(177)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ЛЖВ: </a:t>
                      </a:r>
                      <a:r>
                        <a:rPr lang="ru-RU" sz="900" u="none" strike="noStrike" dirty="0" err="1">
                          <a:effectLst/>
                        </a:rPr>
                        <a:t>пацієнт</a:t>
                      </a:r>
                      <a:r>
                        <a:rPr lang="ru-RU" sz="900" u="none" strike="noStrike" dirty="0">
                          <a:effectLst/>
                        </a:rPr>
                        <a:t>/ка на </a:t>
                      </a:r>
                      <a:r>
                        <a:rPr lang="ru-RU" sz="900" u="none" strike="noStrike" dirty="0" err="1">
                          <a:effectLst/>
                        </a:rPr>
                        <a:t>лікуванні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антиретровірусною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терапією</a:t>
                      </a:r>
                      <a:r>
                        <a:rPr lang="ru-RU" sz="900" u="none" strike="noStrike" dirty="0">
                          <a:effectLst/>
                        </a:rPr>
                        <a:t/>
                      </a:r>
                      <a:br>
                        <a:rPr lang="ru-RU" sz="900" u="none" strike="noStrike" dirty="0">
                          <a:effectLst/>
                        </a:rPr>
                      </a:br>
                      <a:r>
                        <a:rPr lang="ru-RU" sz="900" u="none" strike="noStrike" dirty="0">
                          <a:effectLst/>
                        </a:rPr>
                        <a:t>(185)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ЛЖВ і не перебуває на лікуванні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(13)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ЧСЧ: учасник профілактичної програми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(43)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ЧСЧ: не є учасником програми профілактики</a:t>
                      </a:r>
                      <a:br>
                        <a:rPr lang="ru-RU" sz="900" u="none" strike="noStrike">
                          <a:effectLst/>
                        </a:rPr>
                      </a:br>
                      <a:r>
                        <a:rPr lang="ru-RU" sz="900" u="none" strike="noStrike">
                          <a:effectLst/>
                        </a:rPr>
                        <a:t>(36)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</a:rPr>
                        <a:t>Звільнений</a:t>
                      </a:r>
                      <a:r>
                        <a:rPr lang="ru-RU" sz="900" u="none" strike="noStrike" dirty="0">
                          <a:effectLst/>
                        </a:rPr>
                        <a:t>/на з </a:t>
                      </a:r>
                      <a:r>
                        <a:rPr lang="ru-RU" sz="900" u="none" strike="noStrike" dirty="0" err="1">
                          <a:effectLst/>
                        </a:rPr>
                        <a:t>місць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несвободи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br>
                        <a:rPr lang="ru-RU" sz="900" u="none" strike="noStrike" dirty="0">
                          <a:effectLst/>
                        </a:rPr>
                      </a:br>
                      <a:r>
                        <a:rPr lang="ru-RU" sz="900" u="none" strike="noStrike" dirty="0">
                          <a:effectLst/>
                        </a:rPr>
                        <a:t>(38)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  <a:tr h="4144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err="1" smtClean="0">
                          <a:effectLst/>
                        </a:rPr>
                        <a:t>Профілактичні</a:t>
                      </a:r>
                      <a:r>
                        <a:rPr lang="ru-RU" sz="9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програми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</a:rPr>
                        <a:t>для </a:t>
                      </a:r>
                      <a:r>
                        <a:rPr lang="ru-RU" sz="900" u="none" strike="noStrike" dirty="0" err="1">
                          <a:effectLst/>
                        </a:rPr>
                        <a:t>ключових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груп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10,6%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32,1%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27,4%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14,7%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8,6%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15,4%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11,6%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11,1%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26,3%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  <a:tr h="4144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err="1" smtClean="0">
                          <a:effectLst/>
                        </a:rPr>
                        <a:t>Профілактичні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програми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зменшення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шкоди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12,6%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33,9%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26,0%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18,6%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8,1%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38,5%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7,0%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5,6%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31,6%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  <a:tr h="246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Отримання ЗПТ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12,8%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33,9%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26,0%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20,3%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9,2%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30,8%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2,3%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2,8%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36,8%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  <a:tr h="246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err="1">
                          <a:effectLst/>
                        </a:rPr>
                        <a:t>Отримання</a:t>
                      </a:r>
                      <a:r>
                        <a:rPr lang="ru-RU" sz="900" u="none" strike="noStrike" dirty="0">
                          <a:effectLst/>
                        </a:rPr>
                        <a:t> АРТ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7,4%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14,3%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12,3%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9,0%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12,4%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23,1%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2,3%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11,1%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10,5%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  <a:tr h="11727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err="1" smtClean="0">
                          <a:effectLst/>
                        </a:rPr>
                        <a:t>Обов’язкове</a:t>
                      </a:r>
                      <a:r>
                        <a:rPr lang="ru-RU" sz="9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медичне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обстеження</a:t>
                      </a:r>
                      <a:r>
                        <a:rPr lang="ru-RU" sz="900" u="none" strike="noStrike" dirty="0">
                          <a:effectLst/>
                        </a:rPr>
                        <a:t>,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пов’язане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</a:rPr>
                        <a:t>з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лікуванням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</a:rPr>
                        <a:t>АРТ/ЗПТ (</a:t>
                      </a:r>
                      <a:r>
                        <a:rPr lang="ru-RU" sz="900" u="none" strike="noStrike" dirty="0" err="1">
                          <a:effectLst/>
                        </a:rPr>
                        <a:t>зокрема</a:t>
                      </a:r>
                      <a:r>
                        <a:rPr lang="ru-RU" sz="900" u="none" strike="noStrike" dirty="0">
                          <a:effectLst/>
                        </a:rPr>
                        <a:t>,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діагностика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</a:rPr>
                        <a:t>СД-4 та </a:t>
                      </a:r>
                      <a:r>
                        <a:rPr lang="ru-RU" sz="900" u="none" strike="noStrike" dirty="0" err="1">
                          <a:effectLst/>
                        </a:rPr>
                        <a:t>вірусне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навантаження</a:t>
                      </a:r>
                      <a:r>
                        <a:rPr lang="ru-RU" sz="900" u="none" strike="noStrike" dirty="0">
                          <a:effectLst/>
                        </a:rPr>
                        <a:t>, </a:t>
                      </a:r>
                      <a:r>
                        <a:rPr lang="ru-RU" sz="900" u="none" strike="noStrike" dirty="0" err="1">
                          <a:effectLst/>
                        </a:rPr>
                        <a:t>інше</a:t>
                      </a:r>
                      <a:r>
                        <a:rPr lang="ru-RU" sz="900" u="none" strike="noStrike" dirty="0">
                          <a:effectLst/>
                        </a:rPr>
                        <a:t>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11,6%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19,6%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11,0%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12,4%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15,1%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23,1%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9,3%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16,7%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10,5%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  <a:tr h="4144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err="1" smtClean="0">
                          <a:effectLst/>
                        </a:rPr>
                        <a:t>Доконтактна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профілактика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</a:rPr>
                        <a:t>ВІЛ (</a:t>
                      </a:r>
                      <a:r>
                        <a:rPr lang="en-US" sz="900" u="none" strike="noStrike" dirty="0" err="1">
                          <a:effectLst/>
                        </a:rPr>
                        <a:t>PrEP</a:t>
                      </a:r>
                      <a:r>
                        <a:rPr lang="en-US" sz="900" u="none" strike="noStrike" dirty="0">
                          <a:effectLst/>
                        </a:rPr>
                        <a:t>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5,2%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12,5%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12,3%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7,3%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3,2%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7,7%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11,6%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5,6%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15,8%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  <a:tr h="246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err="1" smtClean="0">
                          <a:effectLst/>
                        </a:rPr>
                        <a:t>Програми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лікування</a:t>
                      </a:r>
                      <a:r>
                        <a:rPr lang="ru-RU" sz="900" u="none" strike="noStrike" dirty="0">
                          <a:effectLst/>
                        </a:rPr>
                        <a:t> ТБ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4,4%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16,1%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12,3%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6,8%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3,2%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7,7%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11,6%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7,9%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  <a:tr h="3909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err="1" smtClean="0">
                          <a:effectLst/>
                        </a:rPr>
                        <a:t>Програми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лікування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вірусних</a:t>
                      </a:r>
                      <a:r>
                        <a:rPr lang="ru-RU" sz="900" u="none" strike="noStrike" dirty="0">
                          <a:effectLst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</a:rPr>
                        <a:t>гепатитів</a:t>
                      </a:r>
                      <a:r>
                        <a:rPr lang="ru-RU" sz="900" u="none" strike="noStrike" dirty="0">
                          <a:effectLst/>
                        </a:rPr>
                        <a:t> B і C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23,9%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55,4%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43,8%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36,2%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21,1%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23,1%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5,6%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39,5%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  <a:tr h="5863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Не маю перешкод/обмежень в доступі до програм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57,4%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32,1%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46,6%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45,8%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60,0%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38,5%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76,7%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69,4%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42,1%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  <a:tr h="246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Інше: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3,7%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1,8%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4,1%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5,1%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3,8%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 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7,0%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5,6%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2,6%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946" marR="2946" marT="294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9393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17819" y="6215082"/>
            <a:ext cx="8892480" cy="45427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/>
          </a:bodyPr>
          <a:lstStyle/>
          <a:p>
            <a:pPr lvl="0" algn="ctr"/>
            <a:r>
              <a:rPr lang="uk-UA" sz="2400" b="1" dirty="0" smtClean="0"/>
              <a:t>Інші програми/послуги в </a:t>
            </a:r>
            <a:r>
              <a:rPr lang="uk-UA" sz="2400" b="1" dirty="0"/>
              <a:t>доступі до яких </a:t>
            </a:r>
            <a:r>
              <a:rPr lang="uk-UA" sz="2400" b="1" dirty="0" smtClean="0"/>
              <a:t>є </a:t>
            </a:r>
            <a:r>
              <a:rPr lang="uk-UA" sz="2400" b="1" dirty="0"/>
              <a:t>перешкоди/обмеження</a:t>
            </a:r>
            <a:r>
              <a:rPr lang="uk-UA" sz="2400" b="1" dirty="0" smtClean="0"/>
              <a:t> </a:t>
            </a:r>
            <a:endParaRPr lang="uk-UA" sz="2400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539552" y="476672"/>
            <a:ext cx="7920880" cy="581041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uk-UA" sz="5400" dirty="0"/>
              <a:t>В нашому регіоні немає діагностики СД </a:t>
            </a:r>
            <a:r>
              <a:rPr lang="uk-UA" sz="5400" dirty="0" smtClean="0"/>
              <a:t>4.</a:t>
            </a:r>
            <a:endParaRPr lang="ru-RU" sz="5400" dirty="0"/>
          </a:p>
          <a:p>
            <a:pPr algn="just"/>
            <a:r>
              <a:rPr lang="uk-UA" sz="5400" dirty="0"/>
              <a:t>Маю проблеми з відвідуванням лікаря, але це пов'язано з насиченим робочим графіком. З війною більше роботи </a:t>
            </a:r>
            <a:r>
              <a:rPr lang="uk-UA" sz="5400" dirty="0" smtClean="0"/>
              <a:t>стало.</a:t>
            </a:r>
            <a:endParaRPr lang="ru-RU" sz="5400" dirty="0"/>
          </a:p>
          <a:p>
            <a:pPr algn="just"/>
            <a:r>
              <a:rPr lang="uk-UA" sz="5400" dirty="0"/>
              <a:t>Трофічні </a:t>
            </a:r>
            <a:r>
              <a:rPr lang="uk-UA" sz="5400" dirty="0" smtClean="0"/>
              <a:t>виразки.</a:t>
            </a:r>
            <a:endParaRPr lang="ru-RU" sz="5400" dirty="0"/>
          </a:p>
          <a:p>
            <a:pPr algn="just"/>
            <a:r>
              <a:rPr lang="uk-UA" sz="5400" dirty="0" err="1"/>
              <a:t>Общее</a:t>
            </a:r>
            <a:r>
              <a:rPr lang="uk-UA" sz="5400" dirty="0"/>
              <a:t> </a:t>
            </a:r>
            <a:r>
              <a:rPr lang="uk-UA" sz="5400" dirty="0" err="1" smtClean="0"/>
              <a:t>состояние</a:t>
            </a:r>
            <a:r>
              <a:rPr lang="uk-UA" sz="5400" dirty="0" smtClean="0"/>
              <a:t>.</a:t>
            </a:r>
            <a:endParaRPr lang="ru-RU" sz="5400" dirty="0"/>
          </a:p>
          <a:p>
            <a:pPr algn="just"/>
            <a:r>
              <a:rPr lang="uk-UA" sz="5400" dirty="0"/>
              <a:t>Перешкода в здачі аналізів </a:t>
            </a:r>
            <a:r>
              <a:rPr lang="uk-UA" sz="5400" dirty="0" smtClean="0"/>
              <a:t>розгорнутих, наприклад, на вірусні гепатити, </a:t>
            </a:r>
            <a:r>
              <a:rPr lang="uk-UA" sz="5400" dirty="0"/>
              <a:t>вони не безкоштовні та </a:t>
            </a:r>
            <a:r>
              <a:rPr lang="uk-UA" sz="5400" dirty="0" smtClean="0"/>
              <a:t>дорогі.</a:t>
            </a:r>
            <a:endParaRPr lang="ru-RU" sz="5400" dirty="0"/>
          </a:p>
          <a:p>
            <a:pPr algn="just"/>
            <a:r>
              <a:rPr lang="uk-UA" sz="5400" dirty="0"/>
              <a:t>Недавно </a:t>
            </a:r>
            <a:r>
              <a:rPr lang="uk-UA" sz="5400" dirty="0" smtClean="0"/>
              <a:t>звільнився, </a:t>
            </a:r>
            <a:r>
              <a:rPr lang="uk-UA" sz="5400" dirty="0"/>
              <a:t>не можу стати на програму ЗПТ, вимагають пройти ВЛК, обстеження для початку лікування гепатиту С більше 5 тисяч гривень, а зараз </a:t>
            </a:r>
            <a:r>
              <a:rPr lang="uk-UA" sz="5400" dirty="0" smtClean="0"/>
              <a:t>сказали, </a:t>
            </a:r>
            <a:r>
              <a:rPr lang="uk-UA" sz="5400" dirty="0"/>
              <a:t>що на ЗПТ </a:t>
            </a:r>
            <a:r>
              <a:rPr lang="uk-UA" sz="5400" dirty="0" smtClean="0"/>
              <a:t>до </a:t>
            </a:r>
            <a:r>
              <a:rPr lang="uk-UA" sz="5400" dirty="0"/>
              <a:t>н</a:t>
            </a:r>
            <a:r>
              <a:rPr lang="uk-UA" sz="5400" dirty="0" smtClean="0"/>
              <a:t>ового </a:t>
            </a:r>
            <a:r>
              <a:rPr lang="uk-UA" sz="5400" dirty="0"/>
              <a:t>року навіть з усіма документами не </a:t>
            </a:r>
            <a:r>
              <a:rPr lang="uk-UA" sz="5400" dirty="0" smtClean="0"/>
              <a:t>беремо, </a:t>
            </a:r>
            <a:r>
              <a:rPr lang="uk-UA" sz="5400" dirty="0"/>
              <a:t>приходьте після нового року на гепатит </a:t>
            </a:r>
            <a:r>
              <a:rPr lang="uk-UA" sz="5400" dirty="0" smtClean="0"/>
              <a:t>С.</a:t>
            </a:r>
            <a:endParaRPr lang="ru-RU" sz="5400" dirty="0"/>
          </a:p>
          <a:p>
            <a:pPr algn="just"/>
            <a:r>
              <a:rPr lang="uk-UA" sz="5400" dirty="0"/>
              <a:t>Лікуюсь у психіатра, лягти у лікарню не маю </a:t>
            </a:r>
            <a:r>
              <a:rPr lang="uk-UA" sz="5400" dirty="0" smtClean="0"/>
              <a:t>змоги, </a:t>
            </a:r>
            <a:r>
              <a:rPr lang="uk-UA" sz="5400" dirty="0"/>
              <a:t>бо жінка хвора і потребує постійного </a:t>
            </a:r>
            <a:r>
              <a:rPr lang="uk-UA" sz="5400" dirty="0" smtClean="0"/>
              <a:t>догляду.</a:t>
            </a:r>
            <a:endParaRPr lang="ru-RU" sz="5400" dirty="0"/>
          </a:p>
          <a:p>
            <a:pPr algn="just"/>
            <a:r>
              <a:rPr lang="uk-UA" sz="5400" dirty="0"/>
              <a:t>Доступ до лікарів - дуже ускладнює доступ до лікарів система запису - маю записуватися до кожного лікаря </a:t>
            </a:r>
            <a:r>
              <a:rPr lang="uk-UA" sz="5400" dirty="0" smtClean="0"/>
              <a:t>окремо, </a:t>
            </a:r>
            <a:r>
              <a:rPr lang="uk-UA" sz="5400" dirty="0"/>
              <a:t>маючі направлення від сімейного лікаря, а також наявність платних </a:t>
            </a:r>
            <a:r>
              <a:rPr lang="uk-UA" sz="5400" dirty="0" smtClean="0"/>
              <a:t>обстежень, </a:t>
            </a:r>
            <a:r>
              <a:rPr lang="uk-UA" sz="5400" dirty="0"/>
              <a:t>вартість яких для переселенців дуже </a:t>
            </a:r>
            <a:r>
              <a:rPr lang="uk-UA" sz="5400" dirty="0" smtClean="0"/>
              <a:t>висока, зокрема, </a:t>
            </a:r>
            <a:r>
              <a:rPr lang="uk-UA" sz="5400" dirty="0"/>
              <a:t>маю на увазі комп'ютерну </a:t>
            </a:r>
            <a:r>
              <a:rPr lang="uk-UA" sz="5400" dirty="0" smtClean="0"/>
              <a:t>томографію хребта, </a:t>
            </a:r>
            <a:r>
              <a:rPr lang="uk-UA" sz="5400" dirty="0"/>
              <a:t>яка </a:t>
            </a:r>
            <a:r>
              <a:rPr lang="uk-UA" sz="5400" dirty="0" smtClean="0"/>
              <a:t>необхідна лікарю кожен раз, </a:t>
            </a:r>
            <a:r>
              <a:rPr lang="uk-UA" sz="5400" dirty="0"/>
              <a:t>щоб </a:t>
            </a:r>
            <a:r>
              <a:rPr lang="uk-UA" sz="5400" dirty="0" smtClean="0"/>
              <a:t>бачити, </a:t>
            </a:r>
            <a:r>
              <a:rPr lang="uk-UA" sz="5400" dirty="0"/>
              <a:t>що там коїться - туберкульоз хребта потребує обстеження. Я маю другу групу інвалідності.</a:t>
            </a:r>
            <a:endParaRPr lang="ru-RU" sz="5400" dirty="0"/>
          </a:p>
          <a:p>
            <a:pPr algn="just"/>
            <a:r>
              <a:rPr lang="uk-UA" sz="5400" dirty="0"/>
              <a:t>Значно погіршився доступ до базового лікування </a:t>
            </a:r>
            <a:r>
              <a:rPr lang="uk-UA" sz="5400" dirty="0" smtClean="0"/>
              <a:t>захворювань.</a:t>
            </a:r>
            <a:endParaRPr lang="ru-RU" sz="5400" dirty="0"/>
          </a:p>
          <a:p>
            <a:pPr algn="just"/>
            <a:r>
              <a:rPr lang="uk-UA" sz="5400" dirty="0"/>
              <a:t>Профілактичних програм гепатитів А і </a:t>
            </a:r>
            <a:r>
              <a:rPr lang="uk-UA" sz="5400" dirty="0" smtClean="0"/>
              <a:t>В.</a:t>
            </a:r>
            <a:endParaRPr lang="ru-RU" sz="5400" dirty="0"/>
          </a:p>
          <a:p>
            <a:pPr algn="just"/>
            <a:r>
              <a:rPr lang="uk-UA" sz="5400" dirty="0" err="1"/>
              <a:t>Долго</a:t>
            </a:r>
            <a:r>
              <a:rPr lang="uk-UA" sz="5400" dirty="0"/>
              <a:t> не могли поставить </a:t>
            </a:r>
            <a:r>
              <a:rPr lang="uk-UA" sz="5400" dirty="0" err="1" smtClean="0"/>
              <a:t>диагноз</a:t>
            </a:r>
            <a:r>
              <a:rPr lang="uk-UA" sz="5400" dirty="0" smtClean="0"/>
              <a:t> </a:t>
            </a:r>
            <a:r>
              <a:rPr lang="uk-UA" sz="5400" dirty="0" err="1" smtClean="0"/>
              <a:t>после</a:t>
            </a:r>
            <a:r>
              <a:rPr lang="uk-UA" sz="5400" dirty="0" smtClean="0"/>
              <a:t> </a:t>
            </a:r>
            <a:r>
              <a:rPr lang="uk-UA" sz="5400" dirty="0" err="1" smtClean="0"/>
              <a:t>ковіда</a:t>
            </a:r>
            <a:r>
              <a:rPr lang="uk-UA" sz="5400" dirty="0" smtClean="0"/>
              <a:t>.</a:t>
            </a:r>
            <a:endParaRPr lang="ru-RU" sz="5400" dirty="0"/>
          </a:p>
          <a:p>
            <a:pPr algn="just"/>
            <a:r>
              <a:rPr lang="uk-UA" sz="5400" dirty="0"/>
              <a:t>Остерігаюсь проходити будь-яке обстеження в державній </a:t>
            </a:r>
            <a:r>
              <a:rPr lang="uk-UA" sz="5400" dirty="0" smtClean="0"/>
              <a:t>клініці, у </a:t>
            </a:r>
            <a:r>
              <a:rPr lang="uk-UA" sz="5400" dirty="0" err="1"/>
              <a:t>звʼязку</a:t>
            </a:r>
            <a:r>
              <a:rPr lang="uk-UA" sz="5400" dirty="0"/>
              <a:t> з неодноразовими </a:t>
            </a:r>
            <a:r>
              <a:rPr lang="uk-UA" sz="5400" dirty="0" smtClean="0"/>
              <a:t>випадками, </a:t>
            </a:r>
            <a:r>
              <a:rPr lang="uk-UA" sz="5400" dirty="0" err="1"/>
              <a:t>повʼязаними</a:t>
            </a:r>
            <a:r>
              <a:rPr lang="uk-UA" sz="5400" dirty="0"/>
              <a:t> з ТЦК, і некоректністю діагнозів, які встановлюють лікарі.</a:t>
            </a:r>
            <a:endParaRPr lang="ru-RU" sz="5400" dirty="0"/>
          </a:p>
          <a:p>
            <a:pPr algn="just"/>
            <a:r>
              <a:rPr lang="uk-UA" sz="5400" dirty="0"/>
              <a:t>Не можу пройти лікування трофічних </a:t>
            </a:r>
            <a:r>
              <a:rPr lang="uk-UA" sz="5400" dirty="0" smtClean="0"/>
              <a:t>виразок, </a:t>
            </a:r>
            <a:r>
              <a:rPr lang="uk-UA" sz="5400" dirty="0"/>
              <a:t>мазі і </a:t>
            </a:r>
            <a:r>
              <a:rPr lang="uk-UA" sz="5400" dirty="0" err="1"/>
              <a:t>бінти</a:t>
            </a:r>
            <a:r>
              <a:rPr lang="uk-UA" sz="5400" dirty="0"/>
              <a:t> дають </a:t>
            </a:r>
            <a:r>
              <a:rPr lang="uk-UA" sz="5400" dirty="0" smtClean="0"/>
              <a:t>фонди, але як такого </a:t>
            </a:r>
            <a:r>
              <a:rPr lang="uk-UA" sz="5400" dirty="0"/>
              <a:t>лікування отримати неможливо</a:t>
            </a:r>
            <a:r>
              <a:rPr lang="uk-UA" sz="5400" dirty="0" smtClean="0"/>
              <a:t>, ні </a:t>
            </a:r>
            <a:r>
              <a:rPr lang="uk-UA" sz="5400" dirty="0"/>
              <a:t>одна лікарня не </a:t>
            </a:r>
            <a:r>
              <a:rPr lang="uk-UA" sz="5400" dirty="0" smtClean="0"/>
              <a:t>береться.</a:t>
            </a:r>
            <a:endParaRPr lang="ru-RU" sz="5400" dirty="0"/>
          </a:p>
          <a:p>
            <a:pPr algn="just"/>
            <a:r>
              <a:rPr lang="uk-UA" sz="5400" dirty="0" smtClean="0"/>
              <a:t>Доступ </a:t>
            </a:r>
            <a:r>
              <a:rPr lang="uk-UA" sz="5400" dirty="0"/>
              <a:t>до державних медичних </a:t>
            </a:r>
            <a:r>
              <a:rPr lang="uk-UA" sz="5400" dirty="0" smtClean="0"/>
              <a:t>послуг.</a:t>
            </a:r>
            <a:endParaRPr lang="ru-RU" sz="5400" dirty="0"/>
          </a:p>
          <a:p>
            <a:pPr algn="just"/>
            <a:r>
              <a:rPr lang="uk-UA" sz="5400" dirty="0"/>
              <a:t>Обмежень не маю, але якщо щось </a:t>
            </a:r>
            <a:r>
              <a:rPr lang="uk-UA" sz="5400" dirty="0" smtClean="0"/>
              <a:t>трапиться, буду </a:t>
            </a:r>
            <a:r>
              <a:rPr lang="uk-UA" sz="5400" dirty="0"/>
              <a:t>до </a:t>
            </a:r>
            <a:r>
              <a:rPr lang="uk-UA" sz="5400" dirty="0" smtClean="0"/>
              <a:t>останнього тягнути, </a:t>
            </a:r>
            <a:r>
              <a:rPr lang="uk-UA" sz="5400" dirty="0"/>
              <a:t>щоб не йти зайвий раз до лікарні, </a:t>
            </a:r>
            <a:r>
              <a:rPr lang="uk-UA" sz="5400" dirty="0" smtClean="0"/>
              <a:t>побоюючись неправомірних </a:t>
            </a:r>
            <a:r>
              <a:rPr lang="uk-UA" sz="5400" dirty="0"/>
              <a:t>дій в мій бік. Думаю багато </a:t>
            </a:r>
            <a:r>
              <a:rPr lang="uk-UA" sz="5400" dirty="0" smtClean="0"/>
              <a:t>пацієнтів не їдуть за </a:t>
            </a:r>
            <a:r>
              <a:rPr lang="uk-UA" sz="5400" dirty="0"/>
              <a:t>АРТ по цій причині.</a:t>
            </a:r>
            <a:endParaRPr lang="ru-RU" sz="5400" dirty="0"/>
          </a:p>
          <a:p>
            <a:pPr marL="0" indent="0" algn="r">
              <a:buNone/>
            </a:pPr>
            <a:endParaRPr lang="uk-UA" b="1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uk-UA" sz="5600" b="1" dirty="0" smtClean="0">
                <a:solidFill>
                  <a:schemeClr val="tx1"/>
                </a:solidFill>
              </a:rPr>
              <a:t>* </a:t>
            </a:r>
            <a:r>
              <a:rPr lang="uk-UA" sz="5600" b="1" dirty="0">
                <a:solidFill>
                  <a:schemeClr val="tx1"/>
                </a:solidFill>
              </a:rPr>
              <a:t>- </a:t>
            </a:r>
            <a:r>
              <a:rPr lang="uk-UA" sz="5600" b="1" i="1" dirty="0"/>
              <a:t>Збережена оригінальна лексика респондентів</a:t>
            </a:r>
          </a:p>
          <a:p>
            <a:pPr marL="0" indent="0">
              <a:buNone/>
            </a:pPr>
            <a:endParaRPr lang="ru-RU" sz="5600" dirty="0"/>
          </a:p>
        </p:txBody>
      </p:sp>
    </p:spTree>
    <p:extLst>
      <p:ext uri="{BB962C8B-B14F-4D97-AF65-F5344CB8AC3E}">
        <p14:creationId xmlns:p14="http://schemas.microsoft.com/office/powerpoint/2010/main" val="30396028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215082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2400" b="1" dirty="0" smtClean="0"/>
              <a:t>Відсоток тих, хто стикався </a:t>
            </a:r>
            <a:r>
              <a:rPr lang="uk-UA" sz="2400" b="1" dirty="0"/>
              <a:t>з порушенням прав в контексті мобілізації саме за ознакою </a:t>
            </a:r>
            <a:r>
              <a:rPr lang="uk-UA" sz="2400" b="1" dirty="0" smtClean="0"/>
              <a:t>належності </a:t>
            </a:r>
            <a:r>
              <a:rPr lang="uk-UA" sz="2400" b="1" dirty="0"/>
              <a:t>до ключової групи (ЛЖВ/пацієнт на АРТ, учасник програм ЗПТ та ін</a:t>
            </a:r>
            <a:r>
              <a:rPr lang="uk-UA" sz="2400" b="1" dirty="0" smtClean="0"/>
              <a:t>.)</a:t>
            </a:r>
            <a:endParaRPr kumimoji="0" lang="uk-UA" sz="2800" b="0" i="0" u="none" strike="noStrike" kern="1200" cap="all" spc="0" normalizeH="0" baseline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34841425"/>
              </p:ext>
            </p:extLst>
          </p:nvPr>
        </p:nvGraphicFramePr>
        <p:xfrm>
          <a:off x="762000" y="609600"/>
          <a:ext cx="7554416" cy="5483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67737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215082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2400" b="1" dirty="0" smtClean="0"/>
              <a:t>Відсоток тих, хто стикався </a:t>
            </a:r>
            <a:r>
              <a:rPr lang="uk-UA" sz="2400" b="1" dirty="0"/>
              <a:t>з порушенням прав в контексті мобілізації саме за ознакою </a:t>
            </a:r>
            <a:r>
              <a:rPr lang="uk-UA" sz="2400" b="1" dirty="0" smtClean="0"/>
              <a:t>належності </a:t>
            </a:r>
            <a:r>
              <a:rPr lang="uk-UA" sz="2400" b="1" dirty="0"/>
              <a:t>до ключової групи (ЛЖВ/пацієнт на АРТ, учасник програм ЗПТ та ін</a:t>
            </a:r>
            <a:r>
              <a:rPr lang="uk-UA" sz="2400" b="1" dirty="0" smtClean="0"/>
              <a:t>.)</a:t>
            </a:r>
            <a:endParaRPr kumimoji="0" lang="uk-UA" sz="2800" b="0" i="0" u="none" strike="noStrike" kern="1200" cap="all" spc="0" normalizeH="0" baseline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6852033"/>
              </p:ext>
            </p:extLst>
          </p:nvPr>
        </p:nvGraphicFramePr>
        <p:xfrm>
          <a:off x="107504" y="404664"/>
          <a:ext cx="885698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6853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220845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/>
            <a:r>
              <a:rPr lang="uk-UA" b="1" dirty="0"/>
              <a:t>Відсоток тих, хто стикався з дискримінаційним ставленням зі сторони представників ТЦК </a:t>
            </a:r>
            <a:r>
              <a:rPr lang="uk-UA" b="1" dirty="0" smtClean="0"/>
              <a:t>після </a:t>
            </a:r>
            <a:r>
              <a:rPr lang="uk-UA" b="1" dirty="0"/>
              <a:t>того, як </a:t>
            </a:r>
            <a:r>
              <a:rPr lang="uk-UA" b="1" dirty="0" smtClean="0"/>
              <a:t>повідомили</a:t>
            </a:r>
            <a:r>
              <a:rPr lang="uk-UA" b="1" dirty="0"/>
              <a:t>, що є представником ключової </a:t>
            </a:r>
            <a:r>
              <a:rPr lang="uk-UA" b="1" dirty="0" smtClean="0"/>
              <a:t>групи</a:t>
            </a:r>
            <a:endParaRPr lang="uk-UA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80053414"/>
              </p:ext>
            </p:extLst>
          </p:nvPr>
        </p:nvGraphicFramePr>
        <p:xfrm>
          <a:off x="762000" y="609600"/>
          <a:ext cx="7410400" cy="5195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25988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220845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/>
            <a:r>
              <a:rPr lang="uk-UA" b="1" dirty="0" smtClean="0"/>
              <a:t>Відсоток тих</a:t>
            </a:r>
            <a:r>
              <a:rPr lang="uk-UA" b="1" dirty="0"/>
              <a:t>, хто стикався з дискримінаційним ставленням зі сторони представників ТЦК </a:t>
            </a:r>
            <a:r>
              <a:rPr lang="uk-UA" b="1" dirty="0" smtClean="0"/>
              <a:t>після </a:t>
            </a:r>
            <a:r>
              <a:rPr lang="uk-UA" b="1" dirty="0"/>
              <a:t>того, як </a:t>
            </a:r>
            <a:r>
              <a:rPr lang="uk-UA" b="1" dirty="0" smtClean="0"/>
              <a:t>повідомили</a:t>
            </a:r>
            <a:r>
              <a:rPr lang="uk-UA" b="1" dirty="0"/>
              <a:t>, що є представником ключової </a:t>
            </a:r>
            <a:r>
              <a:rPr lang="uk-UA" b="1" dirty="0" smtClean="0"/>
              <a:t>групи</a:t>
            </a:r>
            <a:endParaRPr lang="uk-UA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69595864"/>
              </p:ext>
            </p:extLst>
          </p:nvPr>
        </p:nvGraphicFramePr>
        <p:xfrm>
          <a:off x="179512" y="404663"/>
          <a:ext cx="8856984" cy="5816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45388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125760" y="6212378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2400" b="1" dirty="0" smtClean="0"/>
              <a:t>Відсоток тих, хто знає, </a:t>
            </a:r>
            <a:r>
              <a:rPr lang="uk-UA" sz="2400" b="1" dirty="0"/>
              <a:t>куди потрібно </a:t>
            </a:r>
            <a:r>
              <a:rPr lang="uk-UA" sz="2400" b="1" dirty="0" smtClean="0"/>
              <a:t>звертатися, </a:t>
            </a:r>
            <a:r>
              <a:rPr lang="uk-UA" sz="2400" b="1" dirty="0"/>
              <a:t>у разі порушення </a:t>
            </a:r>
            <a:r>
              <a:rPr lang="uk-UA" sz="2400" b="1" dirty="0" smtClean="0"/>
              <a:t>прав </a:t>
            </a:r>
            <a:r>
              <a:rPr lang="uk-UA" sz="2400" b="1" dirty="0"/>
              <a:t>з боку представників </a:t>
            </a:r>
            <a:r>
              <a:rPr lang="uk-UA" sz="2400" b="1" dirty="0" smtClean="0"/>
              <a:t>ТЦК</a:t>
            </a:r>
            <a:endParaRPr kumimoji="0" lang="uk-UA" sz="2800" b="0" i="0" u="none" strike="noStrike" kern="1200" cap="all" spc="0" normalizeH="0" baseline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13456611"/>
              </p:ext>
            </p:extLst>
          </p:nvPr>
        </p:nvGraphicFramePr>
        <p:xfrm>
          <a:off x="762000" y="609600"/>
          <a:ext cx="7554416" cy="5267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59116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125760" y="6212378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2400" b="1" dirty="0" smtClean="0"/>
              <a:t>Відсоток тих, хто знає, </a:t>
            </a:r>
            <a:r>
              <a:rPr lang="uk-UA" sz="2400" b="1" dirty="0"/>
              <a:t>куди потрібно </a:t>
            </a:r>
            <a:r>
              <a:rPr lang="uk-UA" sz="2400" b="1" dirty="0" smtClean="0"/>
              <a:t>звертатися, </a:t>
            </a:r>
            <a:r>
              <a:rPr lang="uk-UA" sz="2400" b="1" dirty="0"/>
              <a:t>у разі порушення </a:t>
            </a:r>
            <a:r>
              <a:rPr lang="uk-UA" sz="2400" b="1" dirty="0" smtClean="0"/>
              <a:t>прав </a:t>
            </a:r>
            <a:r>
              <a:rPr lang="uk-UA" sz="2400" b="1" dirty="0"/>
              <a:t>з боку </a:t>
            </a:r>
            <a:r>
              <a:rPr lang="uk-UA" sz="2400" b="1" dirty="0" smtClean="0"/>
              <a:t>представників ТЦК</a:t>
            </a:r>
            <a:endParaRPr kumimoji="0" lang="uk-UA" sz="2800" b="0" i="0" u="none" strike="noStrike" kern="1200" cap="all" spc="0" normalizeH="0" baseline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7710859"/>
              </p:ext>
            </p:extLst>
          </p:nvPr>
        </p:nvGraphicFramePr>
        <p:xfrm>
          <a:off x="125760" y="404664"/>
          <a:ext cx="8838728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5856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ctr"/>
            <a:r>
              <a:rPr lang="uk-UA" sz="2800" b="1" dirty="0"/>
              <a:t>Об</a:t>
            </a:r>
            <a:r>
              <a:rPr lang="en-US" sz="2800" b="1" dirty="0"/>
              <a:t>’</a:t>
            </a:r>
            <a:r>
              <a:rPr lang="uk-UA" sz="2800" b="1" dirty="0" err="1"/>
              <a:t>єкт</a:t>
            </a:r>
            <a:endParaRPr lang="uk-UA" sz="2800" b="1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812540" y="404665"/>
            <a:ext cx="7575884" cy="10081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600" b="1" dirty="0" smtClean="0"/>
              <a:t>Об’єкт</a:t>
            </a:r>
            <a:r>
              <a:rPr lang="uk-UA" sz="1600" b="1" dirty="0"/>
              <a:t> </a:t>
            </a:r>
            <a:r>
              <a:rPr lang="uk-UA" sz="1600" b="1" dirty="0" smtClean="0"/>
              <a:t>дослідження:</a:t>
            </a:r>
            <a:endParaRPr lang="uk-UA" sz="1600" dirty="0" smtClean="0"/>
          </a:p>
          <a:p>
            <a:pPr algn="just"/>
            <a:r>
              <a:rPr lang="uk-UA" sz="1600" dirty="0" smtClean="0"/>
              <a:t>Військовозобов’язані </a:t>
            </a:r>
            <a:r>
              <a:rPr lang="uk-UA" sz="1800" dirty="0" smtClean="0"/>
              <a:t>представники </a:t>
            </a:r>
            <a:r>
              <a:rPr lang="uk-UA" sz="1800" dirty="0"/>
              <a:t>ключових </a:t>
            </a:r>
            <a:r>
              <a:rPr lang="uk-UA" sz="1800" dirty="0" smtClean="0"/>
              <a:t>спільнот. </a:t>
            </a:r>
            <a:endParaRPr lang="uk-UA" sz="16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880159"/>
              </p:ext>
            </p:extLst>
          </p:nvPr>
        </p:nvGraphicFramePr>
        <p:xfrm>
          <a:off x="845332" y="1556792"/>
          <a:ext cx="7704856" cy="45724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52059"/>
                <a:gridCol w="3852797"/>
              </a:tblGrid>
              <a:tr h="2880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</a:rPr>
                        <a:t>Не мобілізовані</a:t>
                      </a:r>
                      <a:endParaRPr lang="uk-UA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77" marR="6617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</a:rPr>
                        <a:t>Мобілізовані</a:t>
                      </a:r>
                      <a:endParaRPr lang="uk-UA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77" marR="66177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17124">
                <a:tc>
                  <a:txBody>
                    <a:bodyPr/>
                    <a:lstStyle/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1. Споживач/</a:t>
                      </a:r>
                      <a:r>
                        <a:rPr lang="uk-UA" sz="1400" b="1" dirty="0" err="1">
                          <a:effectLst/>
                        </a:rPr>
                        <a:t>ка</a:t>
                      </a:r>
                      <a:r>
                        <a:rPr lang="uk-UA" sz="1400" b="1" dirty="0">
                          <a:effectLst/>
                        </a:rPr>
                        <a:t> ін’єкційних наркотиків: 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1.1.Учасник/ця </a:t>
                      </a:r>
                      <a:r>
                        <a:rPr lang="uk-UA" sz="1400" dirty="0">
                          <a:effectLst/>
                        </a:rPr>
                        <a:t>профілактичної програми 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1.2.У</a:t>
                      </a:r>
                      <a:r>
                        <a:rPr lang="ru-RU" sz="1400" dirty="0" err="1" smtClean="0">
                          <a:effectLst/>
                        </a:rPr>
                        <a:t>часник</a:t>
                      </a:r>
                      <a:r>
                        <a:rPr lang="ru-RU" sz="1400" dirty="0" smtClean="0">
                          <a:effectLst/>
                        </a:rPr>
                        <a:t>/</a:t>
                      </a:r>
                      <a:r>
                        <a:rPr lang="ru-RU" sz="1400" dirty="0" err="1" smtClean="0">
                          <a:effectLst/>
                        </a:rPr>
                        <a:t>ця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профілактичної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програми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зменшення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шкоди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1.3.</a:t>
                      </a:r>
                      <a:r>
                        <a:rPr lang="uk-UA" sz="1400" dirty="0" smtClean="0">
                          <a:effectLst/>
                        </a:rPr>
                        <a:t>Пацієнт/</a:t>
                      </a:r>
                      <a:r>
                        <a:rPr lang="uk-UA" sz="1400" dirty="0" err="1" smtClean="0">
                          <a:effectLst/>
                        </a:rPr>
                        <a:t>ка</a:t>
                      </a:r>
                      <a:r>
                        <a:rPr lang="uk-UA" sz="1400" dirty="0" smtClean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програми замісної підтримуючої </a:t>
                      </a:r>
                      <a:r>
                        <a:rPr lang="uk-UA" sz="1400" dirty="0" smtClean="0">
                          <a:effectLst/>
                        </a:rPr>
                        <a:t>терапії</a:t>
                      </a:r>
                      <a:endParaRPr lang="uk-UA" sz="1400" b="0" dirty="0">
                        <a:effectLst/>
                      </a:endParaRPr>
                    </a:p>
                  </a:txBody>
                  <a:tcPr marL="66177" marR="66177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</a:rPr>
                        <a:t>1. Споживач/</a:t>
                      </a:r>
                      <a:r>
                        <a:rPr lang="uk-UA" sz="1400" b="1" dirty="0" err="1" smtClean="0">
                          <a:effectLst/>
                        </a:rPr>
                        <a:t>ка</a:t>
                      </a:r>
                      <a:r>
                        <a:rPr lang="uk-UA" sz="1400" b="1" dirty="0" smtClean="0">
                          <a:effectLst/>
                        </a:rPr>
                        <a:t> ін’єкційних наркотиків: 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1.1.Учасник/ця профілактичної програми 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1.2.У</a:t>
                      </a:r>
                      <a:r>
                        <a:rPr lang="ru-RU" sz="1400" dirty="0" err="1" smtClean="0">
                          <a:effectLst/>
                        </a:rPr>
                        <a:t>часник</a:t>
                      </a:r>
                      <a:r>
                        <a:rPr lang="ru-RU" sz="1400" dirty="0" smtClean="0">
                          <a:effectLst/>
                        </a:rPr>
                        <a:t>/</a:t>
                      </a:r>
                      <a:r>
                        <a:rPr lang="ru-RU" sz="1400" dirty="0" err="1" smtClean="0">
                          <a:effectLst/>
                        </a:rPr>
                        <a:t>ця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профілактичної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програми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зменшення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шкоди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1.3.</a:t>
                      </a:r>
                      <a:r>
                        <a:rPr lang="uk-UA" sz="1400" dirty="0" smtClean="0">
                          <a:effectLst/>
                        </a:rPr>
                        <a:t>Пацієнт/</a:t>
                      </a:r>
                      <a:r>
                        <a:rPr lang="uk-UA" sz="1400" dirty="0" err="1" smtClean="0">
                          <a:effectLst/>
                        </a:rPr>
                        <a:t>ка</a:t>
                      </a:r>
                      <a:r>
                        <a:rPr lang="uk-UA" sz="1400" dirty="0" smtClean="0">
                          <a:effectLst/>
                        </a:rPr>
                        <a:t> програми замісної підтримуючої терапії</a:t>
                      </a:r>
                      <a:endParaRPr lang="uk-UA" sz="1400" b="0" dirty="0">
                        <a:effectLst/>
                      </a:endParaRPr>
                    </a:p>
                  </a:txBody>
                  <a:tcPr marL="66177" marR="66177" marT="0" marB="0"/>
                </a:tc>
              </a:tr>
              <a:tr h="1218983">
                <a:tc>
                  <a:txBody>
                    <a:bodyPr/>
                    <a:lstStyle/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</a:rPr>
                        <a:t>2. Людина, яка живе з ВІЛ: 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2.1. Пацієнт на лікуванні </a:t>
                      </a:r>
                      <a:r>
                        <a:rPr lang="uk-UA" sz="1400" dirty="0" err="1" smtClean="0">
                          <a:effectLst/>
                        </a:rPr>
                        <a:t>антиретровірусною</a:t>
                      </a:r>
                      <a:r>
                        <a:rPr lang="uk-UA" sz="1400" dirty="0" smtClean="0">
                          <a:effectLst/>
                        </a:rPr>
                        <a:t> терапією 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2.2. Людина, яка живе з ВІЛ і не перебуває на лікуванні</a:t>
                      </a:r>
                      <a:endParaRPr lang="uk-UA" sz="1400" b="0" dirty="0" smtClean="0">
                        <a:effectLst/>
                      </a:endParaRPr>
                    </a:p>
                  </a:txBody>
                  <a:tcPr marL="66177" marR="66177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</a:rPr>
                        <a:t>2. Людина, яка живе з ВІЛ: 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2.1. Пацієнт на лікуванні </a:t>
                      </a:r>
                      <a:r>
                        <a:rPr lang="uk-UA" sz="1400" dirty="0" err="1" smtClean="0">
                          <a:effectLst/>
                        </a:rPr>
                        <a:t>антиретровірусною</a:t>
                      </a:r>
                      <a:r>
                        <a:rPr lang="uk-UA" sz="1400" dirty="0" smtClean="0">
                          <a:effectLst/>
                        </a:rPr>
                        <a:t> терапією 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2.2. Людина, яка живе з ВІЛ і не перебуває на лікуванні</a:t>
                      </a:r>
                      <a:endParaRPr lang="uk-UA" sz="1400" b="0" dirty="0" smtClean="0">
                        <a:effectLst/>
                      </a:endParaRPr>
                    </a:p>
                  </a:txBody>
                  <a:tcPr marL="66177" marR="66177" marT="0" marB="0"/>
                </a:tc>
              </a:tr>
              <a:tr h="1218983">
                <a:tc>
                  <a:txBody>
                    <a:bodyPr/>
                    <a:lstStyle/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3. Чоловік, який має сексуальні стосунки з чоловіками: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3.1. Учасник профілактичної програми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3.2. Не є учасником програми профілактики </a:t>
                      </a:r>
                      <a:endParaRPr lang="uk-UA" sz="1400" b="0" dirty="0">
                        <a:effectLst/>
                      </a:endParaRPr>
                    </a:p>
                  </a:txBody>
                  <a:tcPr marL="66177" marR="66177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3. Чоловік, який має сексуальні стосунки з чоловіками</a:t>
                      </a:r>
                      <a:r>
                        <a:rPr lang="uk-UA" sz="1400" b="1" dirty="0" smtClean="0">
                          <a:effectLst/>
                        </a:rPr>
                        <a:t>: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3.1</a:t>
                      </a:r>
                      <a:r>
                        <a:rPr lang="uk-UA" sz="1400" dirty="0">
                          <a:effectLst/>
                        </a:rPr>
                        <a:t>. Учасник профілактичної програми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3.2. Не є учасником програми профілактики </a:t>
                      </a:r>
                      <a:endParaRPr lang="uk-UA" sz="1400" b="0" dirty="0">
                        <a:effectLst/>
                      </a:endParaRPr>
                    </a:p>
                  </a:txBody>
                  <a:tcPr marL="66177" marR="66177" marT="0" marB="0"/>
                </a:tc>
              </a:tr>
              <a:tr h="471270">
                <a:tc>
                  <a:txBody>
                    <a:bodyPr/>
                    <a:lstStyle/>
                    <a:p>
                      <a:pPr marL="9017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dirty="0" smtClean="0">
                          <a:effectLst/>
                        </a:rPr>
                        <a:t>4. Звільнений/на з місць несвободи</a:t>
                      </a:r>
                    </a:p>
                  </a:txBody>
                  <a:tcPr marL="66177" marR="66177" marT="0" marB="0"/>
                </a:tc>
                <a:tc>
                  <a:txBody>
                    <a:bodyPr/>
                    <a:lstStyle/>
                    <a:p>
                      <a:pPr marL="9017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b="1" dirty="0" smtClean="0">
                          <a:effectLst/>
                        </a:rPr>
                        <a:t>4. Звільнений/на з місць несвободи</a:t>
                      </a:r>
                    </a:p>
                  </a:txBody>
                  <a:tcPr marL="66177" marR="6617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3086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b="1" dirty="0"/>
              <a:t>Відсоток тих, хто відмовлявся від відвідування центрів задля планового отримання препаратів АРТ/ЗПТ через побоювання бути затриманими представниками ТЦК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3788029"/>
              </p:ext>
            </p:extLst>
          </p:nvPr>
        </p:nvGraphicFramePr>
        <p:xfrm>
          <a:off x="899592" y="548680"/>
          <a:ext cx="379816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25942028"/>
              </p:ext>
            </p:extLst>
          </p:nvPr>
        </p:nvGraphicFramePr>
        <p:xfrm>
          <a:off x="4678150" y="476672"/>
          <a:ext cx="381642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64134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b="1" dirty="0"/>
              <a:t>Відсоток тих, хто відмовлявся від відвідування центрів задля планового отримання препаратів АРТ/ЗПТ через побоювання бути затриманими представниками ТЦК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77876094"/>
              </p:ext>
            </p:extLst>
          </p:nvPr>
        </p:nvGraphicFramePr>
        <p:xfrm>
          <a:off x="107504" y="404664"/>
          <a:ext cx="878497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7379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b="1" dirty="0"/>
              <a:t>Відсоток тих, хто відмовлявся від відвідування центрів задля планового отримання препаратів АРТ/ЗПТ через побоювання бути затриманими представниками ТЦК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4301670"/>
              </p:ext>
            </p:extLst>
          </p:nvPr>
        </p:nvGraphicFramePr>
        <p:xfrm>
          <a:off x="0" y="404664"/>
          <a:ext cx="914400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02816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b="1" dirty="0"/>
              <a:t>Відсоток тих, хто відмовлявся брати участь </a:t>
            </a:r>
            <a:r>
              <a:rPr lang="uk-UA" b="1" u="sng" dirty="0"/>
              <a:t>у профілактичних програмах</a:t>
            </a:r>
            <a:r>
              <a:rPr lang="uk-UA" b="1" dirty="0"/>
              <a:t> через побоювання бути затриманими представниками ТЦК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2280279"/>
              </p:ext>
            </p:extLst>
          </p:nvPr>
        </p:nvGraphicFramePr>
        <p:xfrm>
          <a:off x="755576" y="476672"/>
          <a:ext cx="381642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3721238"/>
              </p:ext>
            </p:extLst>
          </p:nvPr>
        </p:nvGraphicFramePr>
        <p:xfrm>
          <a:off x="4697760" y="476672"/>
          <a:ext cx="365415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933159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b="1" dirty="0"/>
              <a:t>Відсоток тих, хто відмовлявся брати участь </a:t>
            </a:r>
            <a:r>
              <a:rPr lang="uk-UA" b="1" u="sng" dirty="0"/>
              <a:t>у профілактичних програмах</a:t>
            </a:r>
            <a:r>
              <a:rPr lang="uk-UA" b="1" dirty="0"/>
              <a:t> через побоювання бути затриманими представниками ТЦК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4926238"/>
              </p:ext>
            </p:extLst>
          </p:nvPr>
        </p:nvGraphicFramePr>
        <p:xfrm>
          <a:off x="179512" y="548680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25396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b="1" dirty="0"/>
              <a:t>Відсоток тих, хто відмовлявся брати участь </a:t>
            </a:r>
            <a:r>
              <a:rPr lang="uk-UA" b="1" u="sng" dirty="0"/>
              <a:t>у профілактичних програмах</a:t>
            </a:r>
            <a:r>
              <a:rPr lang="uk-UA" b="1" dirty="0"/>
              <a:t> через побоювання бути затриманими представниками ТЦК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972576"/>
              </p:ext>
            </p:extLst>
          </p:nvPr>
        </p:nvGraphicFramePr>
        <p:xfrm>
          <a:off x="1" y="404664"/>
          <a:ext cx="9036496" cy="5688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22425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800100" y="980728"/>
            <a:ext cx="7543800" cy="15240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Мобілізовані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12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7992888" cy="5616624"/>
          </a:xfrm>
        </p:spPr>
        <p:txBody>
          <a:bodyPr>
            <a:noAutofit/>
          </a:bodyPr>
          <a:lstStyle/>
          <a:p>
            <a:pPr algn="just"/>
            <a:r>
              <a:rPr lang="uk-UA" sz="1450" dirty="0">
                <a:solidFill>
                  <a:schemeClr val="tx1"/>
                </a:solidFill>
              </a:rPr>
              <a:t>Серед опитаних </a:t>
            </a:r>
            <a:r>
              <a:rPr lang="uk-UA" sz="1450" dirty="0" smtClean="0">
                <a:solidFill>
                  <a:schemeClr val="tx1"/>
                </a:solidFill>
              </a:rPr>
              <a:t>мобілізованих представників ключових спільнот 39,1% були добровільно мобілізовані, 23,9% </a:t>
            </a:r>
            <a:r>
              <a:rPr lang="uk-UA" sz="1400" dirty="0">
                <a:solidFill>
                  <a:schemeClr val="tx1"/>
                </a:solidFill>
              </a:rPr>
              <a:t>–</a:t>
            </a:r>
            <a:r>
              <a:rPr lang="uk-UA" sz="1450" dirty="0" smtClean="0">
                <a:solidFill>
                  <a:schemeClr val="tx1"/>
                </a:solidFill>
              </a:rPr>
              <a:t> за повісткою, майже кожен третій (32,6%) були затримані </a:t>
            </a:r>
            <a:r>
              <a:rPr lang="ru-RU" sz="1450" dirty="0">
                <a:solidFill>
                  <a:schemeClr val="tx1"/>
                </a:solidFill>
              </a:rPr>
              <a:t>ТЦК та </a:t>
            </a:r>
            <a:r>
              <a:rPr lang="ru-RU" sz="1450" dirty="0" err="1" smtClean="0">
                <a:solidFill>
                  <a:schemeClr val="tx1"/>
                </a:solidFill>
              </a:rPr>
              <a:t>направлені</a:t>
            </a:r>
            <a:r>
              <a:rPr lang="ru-RU" sz="1450" dirty="0" smtClean="0">
                <a:solidFill>
                  <a:schemeClr val="tx1"/>
                </a:solidFill>
              </a:rPr>
              <a:t> </a:t>
            </a:r>
            <a:r>
              <a:rPr lang="ru-RU" sz="1450" dirty="0">
                <a:solidFill>
                  <a:schemeClr val="tx1"/>
                </a:solidFill>
              </a:rPr>
              <a:t>на </a:t>
            </a:r>
            <a:r>
              <a:rPr lang="ru-RU" sz="1450" dirty="0" smtClean="0">
                <a:solidFill>
                  <a:schemeClr val="tx1"/>
                </a:solidFill>
              </a:rPr>
              <a:t>ВЛК та 4,3% </a:t>
            </a:r>
            <a:r>
              <a:rPr lang="ru-RU" sz="1450" dirty="0" err="1" smtClean="0">
                <a:solidFill>
                  <a:schemeClr val="tx1"/>
                </a:solidFill>
              </a:rPr>
              <a:t>були</a:t>
            </a:r>
            <a:r>
              <a:rPr lang="ru-RU" sz="1450" dirty="0" smtClean="0">
                <a:solidFill>
                  <a:schemeClr val="tx1"/>
                </a:solidFill>
              </a:rPr>
              <a:t> </a:t>
            </a:r>
            <a:r>
              <a:rPr lang="ru-RU" sz="1450" dirty="0" err="1" smtClean="0">
                <a:solidFill>
                  <a:schemeClr val="tx1"/>
                </a:solidFill>
              </a:rPr>
              <a:t>мобілізовані</a:t>
            </a:r>
            <a:r>
              <a:rPr lang="ru-RU" sz="1450" dirty="0">
                <a:solidFill>
                  <a:schemeClr val="tx1"/>
                </a:solidFill>
              </a:rPr>
              <a:t> </a:t>
            </a:r>
            <a:r>
              <a:rPr lang="ru-RU" sz="1450" dirty="0" err="1" smtClean="0">
                <a:solidFill>
                  <a:schemeClr val="tx1"/>
                </a:solidFill>
              </a:rPr>
              <a:t>після</a:t>
            </a:r>
            <a:r>
              <a:rPr lang="ru-RU" sz="1450" dirty="0" smtClean="0">
                <a:solidFill>
                  <a:schemeClr val="tx1"/>
                </a:solidFill>
              </a:rPr>
              <a:t> </a:t>
            </a:r>
            <a:r>
              <a:rPr lang="ru-RU" sz="1450" dirty="0" err="1">
                <a:solidFill>
                  <a:schemeClr val="tx1"/>
                </a:solidFill>
              </a:rPr>
              <a:t>звільнення</a:t>
            </a:r>
            <a:r>
              <a:rPr lang="ru-RU" sz="1450" dirty="0">
                <a:solidFill>
                  <a:schemeClr val="tx1"/>
                </a:solidFill>
              </a:rPr>
              <a:t> з </a:t>
            </a:r>
            <a:r>
              <a:rPr lang="ru-RU" sz="1450" dirty="0" err="1">
                <a:solidFill>
                  <a:schemeClr val="tx1"/>
                </a:solidFill>
              </a:rPr>
              <a:t>місць</a:t>
            </a:r>
            <a:r>
              <a:rPr lang="ru-RU" sz="1450" dirty="0">
                <a:solidFill>
                  <a:schemeClr val="tx1"/>
                </a:solidFill>
              </a:rPr>
              <a:t> </a:t>
            </a:r>
            <a:r>
              <a:rPr lang="ru-RU" sz="1450" dirty="0" err="1" smtClean="0">
                <a:solidFill>
                  <a:schemeClr val="tx1"/>
                </a:solidFill>
              </a:rPr>
              <a:t>несвободи</a:t>
            </a:r>
            <a:r>
              <a:rPr lang="uk-UA" sz="145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1450" dirty="0">
                <a:solidFill>
                  <a:schemeClr val="tx1"/>
                </a:solidFill>
              </a:rPr>
              <a:t>Серед опитаних мобілізованих представників ключових </a:t>
            </a:r>
            <a:r>
              <a:rPr lang="uk-UA" sz="1450" dirty="0" smtClean="0">
                <a:solidFill>
                  <a:schemeClr val="tx1"/>
                </a:solidFill>
              </a:rPr>
              <a:t>спільнот 26,1% служать в тилу, 67,4% </a:t>
            </a:r>
            <a:r>
              <a:rPr lang="uk-UA" sz="1400" dirty="0">
                <a:solidFill>
                  <a:schemeClr val="tx1"/>
                </a:solidFill>
              </a:rPr>
              <a:t>–</a:t>
            </a:r>
            <a:r>
              <a:rPr lang="uk-UA" sz="1450" dirty="0" smtClean="0">
                <a:solidFill>
                  <a:schemeClr val="tx1"/>
                </a:solidFill>
              </a:rPr>
              <a:t> не в тилу та 6,5% зазначили інше.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Згідно </a:t>
            </a:r>
            <a:r>
              <a:rPr lang="uk-UA" sz="1450" dirty="0">
                <a:solidFill>
                  <a:schemeClr val="tx1"/>
                </a:solidFill>
              </a:rPr>
              <a:t>результатів опитування, щодо оцінки стану свого здоров</a:t>
            </a:r>
            <a:r>
              <a:rPr lang="en-US" sz="1450" dirty="0">
                <a:solidFill>
                  <a:schemeClr val="tx1"/>
                </a:solidFill>
              </a:rPr>
              <a:t>’</a:t>
            </a:r>
            <a:r>
              <a:rPr lang="uk-UA" sz="1450" dirty="0">
                <a:solidFill>
                  <a:schemeClr val="tx1"/>
                </a:solidFill>
              </a:rPr>
              <a:t>я, </a:t>
            </a:r>
            <a:r>
              <a:rPr lang="uk-UA" sz="1450" dirty="0" smtClean="0">
                <a:solidFill>
                  <a:schemeClr val="tx1"/>
                </a:solidFill>
              </a:rPr>
              <a:t>то лише 17,4% відчувають </a:t>
            </a:r>
            <a:r>
              <a:rPr lang="uk-UA" sz="1450" dirty="0">
                <a:solidFill>
                  <a:schemeClr val="tx1"/>
                </a:solidFill>
              </a:rPr>
              <a:t>себе в тій чи іншій мірі здоровими (сума повністю здоровий/здорова та здоровий/здорова), </a:t>
            </a:r>
            <a:r>
              <a:rPr lang="uk-UA" sz="1450" dirty="0" smtClean="0">
                <a:solidFill>
                  <a:schemeClr val="tx1"/>
                </a:solidFill>
              </a:rPr>
              <a:t>28,3% </a:t>
            </a:r>
            <a:r>
              <a:rPr lang="uk-UA" sz="1400" dirty="0">
                <a:solidFill>
                  <a:schemeClr val="tx1"/>
                </a:solidFill>
              </a:rPr>
              <a:t>–</a:t>
            </a:r>
            <a:r>
              <a:rPr lang="uk-UA" sz="1450" dirty="0" smtClean="0">
                <a:solidFill>
                  <a:schemeClr val="tx1"/>
                </a:solidFill>
              </a:rPr>
              <a:t> </a:t>
            </a:r>
            <a:r>
              <a:rPr lang="uk-UA" sz="1450" dirty="0">
                <a:solidFill>
                  <a:schemeClr val="tx1"/>
                </a:solidFill>
              </a:rPr>
              <a:t>певною мірою здоровий/здорова та </a:t>
            </a:r>
            <a:r>
              <a:rPr lang="uk-UA" sz="1450" dirty="0" smtClean="0">
                <a:solidFill>
                  <a:schemeClr val="tx1"/>
                </a:solidFill>
              </a:rPr>
              <a:t>більше половини (54,3%) </a:t>
            </a:r>
            <a:r>
              <a:rPr lang="uk-UA" sz="1450" dirty="0">
                <a:solidFill>
                  <a:schemeClr val="tx1"/>
                </a:solidFill>
              </a:rPr>
              <a:t>відчувають себе в тій чи іншій мірі нездоровими (сума нездоровий/нездорова та повністю нездоровий/нездорова).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Переважна </a:t>
            </a:r>
            <a:r>
              <a:rPr lang="uk-UA" sz="1450" dirty="0">
                <a:solidFill>
                  <a:schemeClr val="tx1"/>
                </a:solidFill>
              </a:rPr>
              <a:t>більшість </a:t>
            </a:r>
            <a:r>
              <a:rPr lang="uk-UA" sz="1450" dirty="0" smtClean="0">
                <a:solidFill>
                  <a:schemeClr val="tx1"/>
                </a:solidFill>
              </a:rPr>
              <a:t>опитаних мобілізованих </a:t>
            </a:r>
            <a:r>
              <a:rPr lang="uk-UA" sz="1450" dirty="0">
                <a:solidFill>
                  <a:schemeClr val="tx1"/>
                </a:solidFill>
              </a:rPr>
              <a:t>(60,9%) не має можливості забезпечення контролю стану здоров</a:t>
            </a:r>
            <a:r>
              <a:rPr lang="en-US" sz="1450" dirty="0">
                <a:solidFill>
                  <a:schemeClr val="tx1"/>
                </a:solidFill>
              </a:rPr>
              <a:t>’</a:t>
            </a:r>
            <a:r>
              <a:rPr lang="uk-UA" sz="1450" dirty="0">
                <a:solidFill>
                  <a:schemeClr val="tx1"/>
                </a:solidFill>
              </a:rPr>
              <a:t>я </a:t>
            </a:r>
            <a:r>
              <a:rPr lang="ru-RU" sz="1450" dirty="0">
                <a:solidFill>
                  <a:schemeClr val="tx1"/>
                </a:solidFill>
              </a:rPr>
              <a:t>в </a:t>
            </a:r>
            <a:r>
              <a:rPr lang="ru-RU" sz="1450" dirty="0" err="1">
                <a:solidFill>
                  <a:schemeClr val="tx1"/>
                </a:solidFill>
              </a:rPr>
              <a:t>умовах</a:t>
            </a:r>
            <a:r>
              <a:rPr lang="ru-RU" sz="1450" dirty="0">
                <a:solidFill>
                  <a:schemeClr val="tx1"/>
                </a:solidFill>
              </a:rPr>
              <a:t> </a:t>
            </a:r>
            <a:r>
              <a:rPr lang="ru-RU" sz="1450" dirty="0" err="1">
                <a:solidFill>
                  <a:schemeClr val="tx1"/>
                </a:solidFill>
              </a:rPr>
              <a:t>несення</a:t>
            </a:r>
            <a:r>
              <a:rPr lang="ru-RU" sz="1450" dirty="0">
                <a:solidFill>
                  <a:schemeClr val="tx1"/>
                </a:solidFill>
              </a:rPr>
              <a:t> </a:t>
            </a:r>
            <a:r>
              <a:rPr lang="ru-RU" sz="1450" dirty="0" err="1">
                <a:solidFill>
                  <a:schemeClr val="tx1"/>
                </a:solidFill>
              </a:rPr>
              <a:t>військової</a:t>
            </a:r>
            <a:r>
              <a:rPr lang="ru-RU" sz="1450" dirty="0">
                <a:solidFill>
                  <a:schemeClr val="tx1"/>
                </a:solidFill>
              </a:rPr>
              <a:t> </a:t>
            </a:r>
            <a:r>
              <a:rPr lang="ru-RU" sz="1450" dirty="0" err="1" smtClean="0">
                <a:solidFill>
                  <a:schemeClr val="tx1"/>
                </a:solidFill>
              </a:rPr>
              <a:t>служби</a:t>
            </a:r>
            <a:r>
              <a:rPr lang="uk-UA" sz="1450" dirty="0">
                <a:solidFill>
                  <a:schemeClr val="tx1"/>
                </a:solidFill>
              </a:rPr>
              <a:t> </a:t>
            </a:r>
            <a:r>
              <a:rPr lang="uk-UA" sz="1450" dirty="0" smtClean="0">
                <a:solidFill>
                  <a:schemeClr val="tx1"/>
                </a:solidFill>
              </a:rPr>
              <a:t>та 39,1% має </a:t>
            </a:r>
            <a:r>
              <a:rPr lang="uk-UA" sz="1450" dirty="0">
                <a:solidFill>
                  <a:schemeClr val="tx1"/>
                </a:solidFill>
              </a:rPr>
              <a:t>можливість забезпечення контролю стану здоров</a:t>
            </a:r>
            <a:r>
              <a:rPr lang="en-US" sz="1450" dirty="0">
                <a:solidFill>
                  <a:schemeClr val="tx1"/>
                </a:solidFill>
              </a:rPr>
              <a:t>’</a:t>
            </a:r>
            <a:r>
              <a:rPr lang="uk-UA" sz="1450" dirty="0">
                <a:solidFill>
                  <a:schemeClr val="tx1"/>
                </a:solidFill>
              </a:rPr>
              <a:t>я </a:t>
            </a:r>
            <a:r>
              <a:rPr lang="ru-RU" sz="1450" dirty="0">
                <a:solidFill>
                  <a:schemeClr val="tx1"/>
                </a:solidFill>
              </a:rPr>
              <a:t>в </a:t>
            </a:r>
            <a:r>
              <a:rPr lang="ru-RU" sz="1450" dirty="0" err="1">
                <a:solidFill>
                  <a:schemeClr val="tx1"/>
                </a:solidFill>
              </a:rPr>
              <a:t>умовах</a:t>
            </a:r>
            <a:r>
              <a:rPr lang="ru-RU" sz="1450" dirty="0">
                <a:solidFill>
                  <a:schemeClr val="tx1"/>
                </a:solidFill>
              </a:rPr>
              <a:t> </a:t>
            </a:r>
            <a:r>
              <a:rPr lang="ru-RU" sz="1450" dirty="0" err="1">
                <a:solidFill>
                  <a:schemeClr val="tx1"/>
                </a:solidFill>
              </a:rPr>
              <a:t>несення</a:t>
            </a:r>
            <a:r>
              <a:rPr lang="ru-RU" sz="1450" dirty="0">
                <a:solidFill>
                  <a:schemeClr val="tx1"/>
                </a:solidFill>
              </a:rPr>
              <a:t> </a:t>
            </a:r>
            <a:r>
              <a:rPr lang="ru-RU" sz="1450" dirty="0" err="1">
                <a:solidFill>
                  <a:schemeClr val="tx1"/>
                </a:solidFill>
              </a:rPr>
              <a:t>військової</a:t>
            </a:r>
            <a:r>
              <a:rPr lang="ru-RU" sz="1450" dirty="0">
                <a:solidFill>
                  <a:schemeClr val="tx1"/>
                </a:solidFill>
              </a:rPr>
              <a:t> </a:t>
            </a:r>
            <a:r>
              <a:rPr lang="ru-RU" sz="1450" dirty="0" err="1" smtClean="0">
                <a:solidFill>
                  <a:schemeClr val="tx1"/>
                </a:solidFill>
              </a:rPr>
              <a:t>служби</a:t>
            </a:r>
            <a:r>
              <a:rPr lang="ru-RU" sz="145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Щодо </a:t>
            </a:r>
            <a:r>
              <a:rPr lang="uk-UA" sz="1450" dirty="0">
                <a:solidFill>
                  <a:schemeClr val="tx1"/>
                </a:solidFill>
              </a:rPr>
              <a:t>рівня доступу до лікувальних та профілактичних послуг, для </a:t>
            </a:r>
            <a:r>
              <a:rPr lang="uk-UA" sz="1450" dirty="0" smtClean="0">
                <a:solidFill>
                  <a:schemeClr val="tx1"/>
                </a:solidFill>
              </a:rPr>
              <a:t>19,6% </a:t>
            </a:r>
            <a:r>
              <a:rPr lang="uk-UA" sz="1450" dirty="0">
                <a:solidFill>
                  <a:schemeClr val="tx1"/>
                </a:solidFill>
              </a:rPr>
              <a:t>опитаних він в тій чи іншій мірі погіршився (сума значно погіршився та незначно погіршився), для </a:t>
            </a:r>
            <a:r>
              <a:rPr lang="uk-UA" sz="1450" dirty="0" smtClean="0">
                <a:solidFill>
                  <a:schemeClr val="tx1"/>
                </a:solidFill>
              </a:rPr>
              <a:t>більше половини опитаних (54,3%) </a:t>
            </a:r>
            <a:r>
              <a:rPr lang="uk-UA" sz="1400" dirty="0">
                <a:solidFill>
                  <a:schemeClr val="tx1"/>
                </a:solidFill>
              </a:rPr>
              <a:t>–</a:t>
            </a:r>
            <a:r>
              <a:rPr lang="uk-UA" sz="1450" dirty="0" smtClean="0">
                <a:solidFill>
                  <a:schemeClr val="tx1"/>
                </a:solidFill>
              </a:rPr>
              <a:t> </a:t>
            </a:r>
            <a:r>
              <a:rPr lang="uk-UA" sz="1450" dirty="0">
                <a:solidFill>
                  <a:schemeClr val="tx1"/>
                </a:solidFill>
              </a:rPr>
              <a:t>не змінився та для </a:t>
            </a:r>
            <a:r>
              <a:rPr lang="uk-UA" sz="1450" dirty="0" smtClean="0">
                <a:solidFill>
                  <a:schemeClr val="tx1"/>
                </a:solidFill>
              </a:rPr>
              <a:t>26,1% </a:t>
            </a:r>
            <a:r>
              <a:rPr lang="uk-UA" sz="1450" dirty="0">
                <a:solidFill>
                  <a:schemeClr val="tx1"/>
                </a:solidFill>
              </a:rPr>
              <a:t>в тій чи іншій мірі покращився (сума значно покращився та незначно покращився).</a:t>
            </a:r>
          </a:p>
          <a:p>
            <a:pPr algn="just"/>
            <a:r>
              <a:rPr lang="uk-UA" sz="1450" dirty="0" smtClean="0">
                <a:solidFill>
                  <a:schemeClr val="tx1"/>
                </a:solidFill>
              </a:rPr>
              <a:t>Щодо </a:t>
            </a:r>
            <a:r>
              <a:rPr lang="uk-UA" sz="1450" dirty="0">
                <a:solidFill>
                  <a:schemeClr val="tx1"/>
                </a:solidFill>
              </a:rPr>
              <a:t>доступу до програм/послуг в доступі до яких є перешкоди/обмеження, </a:t>
            </a:r>
            <a:r>
              <a:rPr lang="uk-UA" sz="1450" dirty="0" smtClean="0">
                <a:solidFill>
                  <a:schemeClr val="tx1"/>
                </a:solidFill>
              </a:rPr>
              <a:t>то кожен третій опитаний (32,6%) не мають </a:t>
            </a:r>
            <a:r>
              <a:rPr lang="uk-UA" sz="1450" dirty="0">
                <a:solidFill>
                  <a:schemeClr val="tx1"/>
                </a:solidFill>
              </a:rPr>
              <a:t>перешкод/обмежень. </a:t>
            </a:r>
            <a:r>
              <a:rPr lang="uk-UA" sz="1450" dirty="0" smtClean="0">
                <a:solidFill>
                  <a:schemeClr val="tx1"/>
                </a:solidFill>
              </a:rPr>
              <a:t>45,7% не мають доступу </a:t>
            </a:r>
            <a:r>
              <a:rPr lang="ru-RU" sz="1450" dirty="0">
                <a:solidFill>
                  <a:schemeClr val="tx1"/>
                </a:solidFill>
              </a:rPr>
              <a:t>до </a:t>
            </a:r>
            <a:r>
              <a:rPr lang="ru-RU" sz="1450" dirty="0" err="1">
                <a:solidFill>
                  <a:schemeClr val="tx1"/>
                </a:solidFill>
              </a:rPr>
              <a:t>обов’язкового</a:t>
            </a:r>
            <a:r>
              <a:rPr lang="ru-RU" sz="1450" dirty="0">
                <a:solidFill>
                  <a:schemeClr val="tx1"/>
                </a:solidFill>
              </a:rPr>
              <a:t> </a:t>
            </a:r>
            <a:r>
              <a:rPr lang="ru-RU" sz="1450" dirty="0" err="1">
                <a:solidFill>
                  <a:schemeClr val="tx1"/>
                </a:solidFill>
              </a:rPr>
              <a:t>медичного</a:t>
            </a:r>
            <a:r>
              <a:rPr lang="ru-RU" sz="1450" dirty="0">
                <a:solidFill>
                  <a:schemeClr val="tx1"/>
                </a:solidFill>
              </a:rPr>
              <a:t> </a:t>
            </a:r>
            <a:r>
              <a:rPr lang="ru-RU" sz="1450" dirty="0" err="1">
                <a:solidFill>
                  <a:schemeClr val="tx1"/>
                </a:solidFill>
              </a:rPr>
              <a:t>обстеження</a:t>
            </a:r>
            <a:r>
              <a:rPr lang="ru-RU" sz="1450" dirty="0">
                <a:solidFill>
                  <a:schemeClr val="tx1"/>
                </a:solidFill>
              </a:rPr>
              <a:t>, </a:t>
            </a:r>
            <a:r>
              <a:rPr lang="ru-RU" sz="1450" dirty="0" err="1">
                <a:solidFill>
                  <a:schemeClr val="tx1"/>
                </a:solidFill>
              </a:rPr>
              <a:t>пов’язаного</a:t>
            </a:r>
            <a:r>
              <a:rPr lang="ru-RU" sz="1450" dirty="0">
                <a:solidFill>
                  <a:schemeClr val="tx1"/>
                </a:solidFill>
              </a:rPr>
              <a:t> з </a:t>
            </a:r>
            <a:r>
              <a:rPr lang="ru-RU" sz="1450" dirty="0" err="1" smtClean="0">
                <a:solidFill>
                  <a:schemeClr val="tx1"/>
                </a:solidFill>
              </a:rPr>
              <a:t>лікуванням</a:t>
            </a:r>
            <a:r>
              <a:rPr lang="ru-RU" sz="1450" dirty="0" smtClean="0">
                <a:solidFill>
                  <a:schemeClr val="tx1"/>
                </a:solidFill>
              </a:rPr>
              <a:t> </a:t>
            </a:r>
            <a:r>
              <a:rPr lang="ru-RU" sz="1450" dirty="0">
                <a:solidFill>
                  <a:schemeClr val="tx1"/>
                </a:solidFill>
              </a:rPr>
              <a:t>АРТ/ЗПТ (</a:t>
            </a:r>
            <a:r>
              <a:rPr lang="ru-RU" sz="1450" dirty="0" err="1">
                <a:solidFill>
                  <a:schemeClr val="tx1"/>
                </a:solidFill>
              </a:rPr>
              <a:t>зокрема</a:t>
            </a:r>
            <a:r>
              <a:rPr lang="ru-RU" sz="1450" dirty="0">
                <a:solidFill>
                  <a:schemeClr val="tx1"/>
                </a:solidFill>
              </a:rPr>
              <a:t>, </a:t>
            </a:r>
            <a:r>
              <a:rPr lang="ru-RU" sz="1450" dirty="0" err="1">
                <a:solidFill>
                  <a:schemeClr val="tx1"/>
                </a:solidFill>
              </a:rPr>
              <a:t>діагностики</a:t>
            </a:r>
            <a:r>
              <a:rPr lang="ru-RU" sz="1450" dirty="0">
                <a:solidFill>
                  <a:schemeClr val="tx1"/>
                </a:solidFill>
              </a:rPr>
              <a:t> СД-4 та </a:t>
            </a:r>
            <a:r>
              <a:rPr lang="ru-RU" sz="1450" dirty="0" err="1">
                <a:solidFill>
                  <a:schemeClr val="tx1"/>
                </a:solidFill>
              </a:rPr>
              <a:t>вірусне</a:t>
            </a:r>
            <a:r>
              <a:rPr lang="ru-RU" sz="1450" dirty="0">
                <a:solidFill>
                  <a:schemeClr val="tx1"/>
                </a:solidFill>
              </a:rPr>
              <a:t> </a:t>
            </a:r>
            <a:r>
              <a:rPr lang="ru-RU" sz="1450" dirty="0" err="1">
                <a:solidFill>
                  <a:schemeClr val="tx1"/>
                </a:solidFill>
              </a:rPr>
              <a:t>навантаження</a:t>
            </a:r>
            <a:r>
              <a:rPr lang="ru-RU" sz="1450" dirty="0">
                <a:solidFill>
                  <a:schemeClr val="tx1"/>
                </a:solidFill>
              </a:rPr>
              <a:t>, </a:t>
            </a:r>
            <a:r>
              <a:rPr lang="ru-RU" sz="1450" dirty="0" err="1">
                <a:solidFill>
                  <a:schemeClr val="tx1"/>
                </a:solidFill>
              </a:rPr>
              <a:t>інше</a:t>
            </a:r>
            <a:r>
              <a:rPr lang="ru-RU" sz="1450" dirty="0">
                <a:solidFill>
                  <a:schemeClr val="tx1"/>
                </a:solidFill>
              </a:rPr>
              <a:t>), </a:t>
            </a:r>
            <a:r>
              <a:rPr lang="uk-UA" sz="1450" dirty="0" smtClean="0">
                <a:solidFill>
                  <a:schemeClr val="tx1"/>
                </a:solidFill>
              </a:rPr>
              <a:t>39,1% </a:t>
            </a:r>
            <a:r>
              <a:rPr lang="uk-UA" sz="1400" dirty="0">
                <a:solidFill>
                  <a:schemeClr val="tx1"/>
                </a:solidFill>
              </a:rPr>
              <a:t>–</a:t>
            </a:r>
            <a:r>
              <a:rPr lang="uk-UA" sz="1450" dirty="0" smtClean="0">
                <a:solidFill>
                  <a:schemeClr val="tx1"/>
                </a:solidFill>
              </a:rPr>
              <a:t> </a:t>
            </a:r>
            <a:r>
              <a:rPr lang="uk-UA" sz="1450" dirty="0">
                <a:solidFill>
                  <a:schemeClr val="tx1"/>
                </a:solidFill>
              </a:rPr>
              <a:t>отримання </a:t>
            </a:r>
            <a:r>
              <a:rPr lang="uk-UA" sz="1450" dirty="0" smtClean="0">
                <a:solidFill>
                  <a:schemeClr val="tx1"/>
                </a:solidFill>
              </a:rPr>
              <a:t>ЗПТ та 39,1% не мають доступу до  </a:t>
            </a:r>
            <a:r>
              <a:rPr lang="ru-RU" sz="1450" dirty="0" err="1" smtClean="0">
                <a:solidFill>
                  <a:schemeClr val="tx1"/>
                </a:solidFill>
              </a:rPr>
              <a:t>програм</a:t>
            </a:r>
            <a:r>
              <a:rPr lang="ru-RU" sz="1450" dirty="0" smtClean="0">
                <a:solidFill>
                  <a:schemeClr val="tx1"/>
                </a:solidFill>
              </a:rPr>
              <a:t> </a:t>
            </a:r>
            <a:r>
              <a:rPr lang="ru-RU" sz="1450" dirty="0" err="1">
                <a:solidFill>
                  <a:schemeClr val="tx1"/>
                </a:solidFill>
              </a:rPr>
              <a:t>лікування</a:t>
            </a:r>
            <a:r>
              <a:rPr lang="ru-RU" sz="1450" dirty="0">
                <a:solidFill>
                  <a:schemeClr val="tx1"/>
                </a:solidFill>
              </a:rPr>
              <a:t> </a:t>
            </a:r>
            <a:r>
              <a:rPr lang="ru-RU" sz="1450" dirty="0" err="1">
                <a:solidFill>
                  <a:schemeClr val="tx1"/>
                </a:solidFill>
              </a:rPr>
              <a:t>вірусних</a:t>
            </a:r>
            <a:r>
              <a:rPr lang="ru-RU" sz="1450" dirty="0">
                <a:solidFill>
                  <a:schemeClr val="tx1"/>
                </a:solidFill>
              </a:rPr>
              <a:t> </a:t>
            </a:r>
            <a:r>
              <a:rPr lang="ru-RU" sz="1450" dirty="0" err="1">
                <a:solidFill>
                  <a:schemeClr val="tx1"/>
                </a:solidFill>
              </a:rPr>
              <a:t>гепатитів</a:t>
            </a:r>
            <a:r>
              <a:rPr lang="ru-RU" sz="1450" dirty="0">
                <a:solidFill>
                  <a:schemeClr val="tx1"/>
                </a:solidFill>
              </a:rPr>
              <a:t> B і </a:t>
            </a:r>
            <a:r>
              <a:rPr lang="ru-RU" sz="1450" dirty="0" smtClean="0">
                <a:solidFill>
                  <a:schemeClr val="tx1"/>
                </a:solidFill>
              </a:rPr>
              <a:t>C</a:t>
            </a:r>
            <a:r>
              <a:rPr lang="uk-UA" sz="1450" dirty="0" smtClean="0">
                <a:solidFill>
                  <a:schemeClr val="tx1"/>
                </a:solidFill>
              </a:rPr>
              <a:t>, </a:t>
            </a:r>
            <a:r>
              <a:rPr lang="ru-RU" sz="1450" dirty="0" smtClean="0">
                <a:solidFill>
                  <a:schemeClr val="tx1"/>
                </a:solidFill>
              </a:rPr>
              <a:t>32,6% </a:t>
            </a:r>
            <a:r>
              <a:rPr lang="uk-UA" sz="1400" dirty="0">
                <a:solidFill>
                  <a:schemeClr val="tx1"/>
                </a:solidFill>
              </a:rPr>
              <a:t>–</a:t>
            </a:r>
            <a:r>
              <a:rPr lang="ru-RU" sz="1450" dirty="0" smtClean="0">
                <a:solidFill>
                  <a:schemeClr val="tx1"/>
                </a:solidFill>
              </a:rPr>
              <a:t> до </a:t>
            </a:r>
            <a:r>
              <a:rPr lang="ru-RU" sz="1450" dirty="0" err="1" smtClean="0">
                <a:solidFill>
                  <a:schemeClr val="tx1"/>
                </a:solidFill>
              </a:rPr>
              <a:t>профілактичних</a:t>
            </a:r>
            <a:r>
              <a:rPr lang="ru-RU" sz="1450" dirty="0" smtClean="0">
                <a:solidFill>
                  <a:schemeClr val="tx1"/>
                </a:solidFill>
              </a:rPr>
              <a:t> </a:t>
            </a:r>
            <a:r>
              <a:rPr lang="ru-RU" sz="1450" dirty="0" err="1">
                <a:solidFill>
                  <a:schemeClr val="tx1"/>
                </a:solidFill>
              </a:rPr>
              <a:t>програм</a:t>
            </a:r>
            <a:r>
              <a:rPr lang="ru-RU" sz="1450" dirty="0">
                <a:solidFill>
                  <a:schemeClr val="tx1"/>
                </a:solidFill>
              </a:rPr>
              <a:t> для </a:t>
            </a:r>
            <a:r>
              <a:rPr lang="ru-RU" sz="1450" dirty="0" err="1">
                <a:solidFill>
                  <a:schemeClr val="tx1"/>
                </a:solidFill>
              </a:rPr>
              <a:t>ключових</a:t>
            </a:r>
            <a:r>
              <a:rPr lang="ru-RU" sz="1450" dirty="0">
                <a:solidFill>
                  <a:schemeClr val="tx1"/>
                </a:solidFill>
              </a:rPr>
              <a:t> </a:t>
            </a:r>
            <a:r>
              <a:rPr lang="ru-RU" sz="1450" dirty="0" err="1" smtClean="0">
                <a:solidFill>
                  <a:schemeClr val="tx1"/>
                </a:solidFill>
              </a:rPr>
              <a:t>груп</a:t>
            </a:r>
            <a:r>
              <a:rPr lang="ru-RU" sz="1450" dirty="0" smtClean="0">
                <a:solidFill>
                  <a:schemeClr val="tx1"/>
                </a:solidFill>
              </a:rPr>
              <a:t>, </a:t>
            </a:r>
            <a:r>
              <a:rPr lang="uk-UA" sz="1450" dirty="0" smtClean="0">
                <a:solidFill>
                  <a:schemeClr val="tx1"/>
                </a:solidFill>
              </a:rPr>
              <a:t>28,3% </a:t>
            </a:r>
            <a:r>
              <a:rPr lang="uk-UA" sz="1450" dirty="0">
                <a:solidFill>
                  <a:schemeClr val="tx1"/>
                </a:solidFill>
              </a:rPr>
              <a:t>до профілактичних програм зменшення шкоди, </a:t>
            </a:r>
            <a:r>
              <a:rPr lang="ru-RU" sz="1450" dirty="0" smtClean="0">
                <a:solidFill>
                  <a:schemeClr val="tx1"/>
                </a:solidFill>
              </a:rPr>
              <a:t>26,1% </a:t>
            </a:r>
            <a:r>
              <a:rPr lang="uk-UA" sz="1400" dirty="0">
                <a:solidFill>
                  <a:schemeClr val="tx1"/>
                </a:solidFill>
              </a:rPr>
              <a:t>–</a:t>
            </a:r>
            <a:r>
              <a:rPr lang="ru-RU" sz="1450" dirty="0" smtClean="0">
                <a:solidFill>
                  <a:schemeClr val="tx1"/>
                </a:solidFill>
              </a:rPr>
              <a:t> до </a:t>
            </a:r>
            <a:r>
              <a:rPr lang="ru-RU" sz="1450" dirty="0" err="1" smtClean="0">
                <a:solidFill>
                  <a:schemeClr val="tx1"/>
                </a:solidFill>
              </a:rPr>
              <a:t>отримання</a:t>
            </a:r>
            <a:r>
              <a:rPr lang="ru-RU" sz="1450" dirty="0">
                <a:solidFill>
                  <a:schemeClr val="tx1"/>
                </a:solidFill>
              </a:rPr>
              <a:t> АРТ, </a:t>
            </a:r>
            <a:r>
              <a:rPr lang="ru-RU" sz="1450" dirty="0" smtClean="0">
                <a:solidFill>
                  <a:schemeClr val="tx1"/>
                </a:solidFill>
              </a:rPr>
              <a:t>23,9% </a:t>
            </a:r>
            <a:r>
              <a:rPr lang="uk-UA" sz="1400" dirty="0">
                <a:solidFill>
                  <a:schemeClr val="tx1"/>
                </a:solidFill>
              </a:rPr>
              <a:t>–</a:t>
            </a:r>
            <a:r>
              <a:rPr lang="ru-RU" sz="1450" dirty="0" smtClean="0">
                <a:solidFill>
                  <a:schemeClr val="tx1"/>
                </a:solidFill>
              </a:rPr>
              <a:t> </a:t>
            </a:r>
            <a:r>
              <a:rPr lang="ru-RU" sz="1450" dirty="0">
                <a:solidFill>
                  <a:schemeClr val="tx1"/>
                </a:solidFill>
              </a:rPr>
              <a:t>до </a:t>
            </a:r>
            <a:r>
              <a:rPr lang="ru-RU" sz="1450" dirty="0" err="1" smtClean="0">
                <a:solidFill>
                  <a:schemeClr val="tx1"/>
                </a:solidFill>
              </a:rPr>
              <a:t>доконтактної</a:t>
            </a:r>
            <a:r>
              <a:rPr lang="ru-RU" sz="1450" dirty="0" smtClean="0">
                <a:solidFill>
                  <a:schemeClr val="tx1"/>
                </a:solidFill>
              </a:rPr>
              <a:t> </a:t>
            </a:r>
            <a:r>
              <a:rPr lang="ru-RU" sz="1450" dirty="0" err="1">
                <a:solidFill>
                  <a:schemeClr val="tx1"/>
                </a:solidFill>
              </a:rPr>
              <a:t>профілактики</a:t>
            </a:r>
            <a:r>
              <a:rPr lang="ru-RU" sz="1450" dirty="0">
                <a:solidFill>
                  <a:schemeClr val="tx1"/>
                </a:solidFill>
              </a:rPr>
              <a:t> ВІЛ (</a:t>
            </a:r>
            <a:r>
              <a:rPr lang="en-US" sz="1450" dirty="0" err="1">
                <a:solidFill>
                  <a:schemeClr val="tx1"/>
                </a:solidFill>
              </a:rPr>
              <a:t>PrEP</a:t>
            </a:r>
            <a:r>
              <a:rPr lang="en-US" sz="1450" dirty="0" smtClean="0">
                <a:solidFill>
                  <a:schemeClr val="tx1"/>
                </a:solidFill>
              </a:rPr>
              <a:t>)</a:t>
            </a:r>
            <a:r>
              <a:rPr lang="uk-UA" sz="1450" dirty="0">
                <a:solidFill>
                  <a:schemeClr val="tx1"/>
                </a:solidFill>
              </a:rPr>
              <a:t>, </a:t>
            </a:r>
            <a:r>
              <a:rPr lang="uk-UA" sz="1450" dirty="0" smtClean="0">
                <a:solidFill>
                  <a:schemeClr val="tx1"/>
                </a:solidFill>
              </a:rPr>
              <a:t>19,6% </a:t>
            </a:r>
            <a:r>
              <a:rPr lang="uk-UA" sz="1400" dirty="0">
                <a:solidFill>
                  <a:schemeClr val="tx1"/>
                </a:solidFill>
              </a:rPr>
              <a:t>–</a:t>
            </a:r>
            <a:r>
              <a:rPr lang="uk-UA" sz="1450" dirty="0" smtClean="0">
                <a:solidFill>
                  <a:schemeClr val="tx1"/>
                </a:solidFill>
              </a:rPr>
              <a:t> </a:t>
            </a:r>
            <a:r>
              <a:rPr lang="uk-UA" sz="1450" dirty="0">
                <a:solidFill>
                  <a:schemeClr val="tx1"/>
                </a:solidFill>
              </a:rPr>
              <a:t>до </a:t>
            </a:r>
            <a:r>
              <a:rPr lang="uk-UA" sz="1450" dirty="0" smtClean="0">
                <a:solidFill>
                  <a:schemeClr val="tx1"/>
                </a:solidFill>
              </a:rPr>
              <a:t>програм </a:t>
            </a:r>
            <a:r>
              <a:rPr lang="uk-UA" sz="1450" dirty="0">
                <a:solidFill>
                  <a:schemeClr val="tx1"/>
                </a:solidFill>
              </a:rPr>
              <a:t>лікування </a:t>
            </a:r>
            <a:r>
              <a:rPr lang="uk-UA" sz="1450" dirty="0" smtClean="0">
                <a:solidFill>
                  <a:schemeClr val="tx1"/>
                </a:solidFill>
              </a:rPr>
              <a:t>ТБ.</a:t>
            </a:r>
            <a:endParaRPr lang="uk-UA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2860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143644"/>
            <a:ext cx="8784976" cy="597724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Результати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476672"/>
            <a:ext cx="7920880" cy="5616624"/>
          </a:xfrm>
        </p:spPr>
        <p:txBody>
          <a:bodyPr>
            <a:noAutofit/>
          </a:bodyPr>
          <a:lstStyle/>
          <a:p>
            <a:pPr algn="just"/>
            <a:r>
              <a:rPr lang="uk-UA" sz="1800" dirty="0">
                <a:solidFill>
                  <a:schemeClr val="tx1"/>
                </a:solidFill>
              </a:rPr>
              <a:t>Половина опитаних (50,0%) </a:t>
            </a:r>
            <a:r>
              <a:rPr lang="uk-UA" sz="1800" dirty="0" smtClean="0">
                <a:solidFill>
                  <a:schemeClr val="tx1"/>
                </a:solidFill>
              </a:rPr>
              <a:t>стикалися зі </a:t>
            </a:r>
            <a:r>
              <a:rPr lang="uk-UA" sz="1800" dirty="0">
                <a:solidFill>
                  <a:schemeClr val="tx1"/>
                </a:solidFill>
              </a:rPr>
              <a:t>стигмою та дискримінацією за </a:t>
            </a:r>
            <a:r>
              <a:rPr lang="uk-UA" sz="1800" dirty="0" smtClean="0">
                <a:solidFill>
                  <a:schemeClr val="tx1"/>
                </a:solidFill>
              </a:rPr>
              <a:t>ознакою належності </a:t>
            </a:r>
            <a:r>
              <a:rPr lang="uk-UA" sz="1800" dirty="0">
                <a:solidFill>
                  <a:schemeClr val="tx1"/>
                </a:solidFill>
              </a:rPr>
              <a:t>до ключової групи (ЛЖВ/пацієнт на АРТ, учасник програм ЗПТ та ін.) з боку представників ТЦК, медичних працівників при проходженні ВЛК.</a:t>
            </a: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Половина </a:t>
            </a:r>
            <a:r>
              <a:rPr lang="uk-UA" sz="1800" dirty="0">
                <a:solidFill>
                  <a:schemeClr val="tx1"/>
                </a:solidFill>
              </a:rPr>
              <a:t>опитаних (50,0%) стикалися з перешкодами у доступі до важливих документів, що ускладнювало можливість захищати свої </a:t>
            </a:r>
            <a:r>
              <a:rPr lang="uk-UA" sz="1800" dirty="0" smtClean="0">
                <a:solidFill>
                  <a:schemeClr val="tx1"/>
                </a:solidFill>
              </a:rPr>
              <a:t>права.</a:t>
            </a:r>
            <a:endParaRPr lang="uk-UA" sz="1800" dirty="0">
              <a:solidFill>
                <a:schemeClr val="tx1"/>
              </a:solidFill>
            </a:endParaRPr>
          </a:p>
          <a:p>
            <a:pPr algn="just"/>
            <a:r>
              <a:rPr lang="uk-UA" sz="1800" dirty="0">
                <a:solidFill>
                  <a:schemeClr val="tx1"/>
                </a:solidFill>
              </a:rPr>
              <a:t>37,0% стикалися з ситуацією розголошення конфіденційної інформації (діагнозів) під час знаходження в ТЦК, проходженні ВЛК.</a:t>
            </a:r>
          </a:p>
          <a:p>
            <a:pPr algn="just"/>
            <a:r>
              <a:rPr lang="uk-UA" sz="1800" dirty="0">
                <a:solidFill>
                  <a:schemeClr val="tx1"/>
                </a:solidFill>
              </a:rPr>
              <a:t>45,7% стикалися з ситуацією розголошення конфіденційної інформації (діагнозів) під час військової </a:t>
            </a:r>
            <a:r>
              <a:rPr lang="uk-UA" sz="1800" dirty="0" smtClean="0">
                <a:solidFill>
                  <a:schemeClr val="tx1"/>
                </a:solidFill>
              </a:rPr>
              <a:t>служби.</a:t>
            </a:r>
            <a:endParaRPr lang="uk-UA" sz="1800" dirty="0">
              <a:solidFill>
                <a:schemeClr val="tx1"/>
              </a:solidFill>
            </a:endParaRPr>
          </a:p>
          <a:p>
            <a:pPr algn="just"/>
            <a:r>
              <a:rPr lang="uk-UA" sz="1800" dirty="0">
                <a:solidFill>
                  <a:schemeClr val="tx1"/>
                </a:solidFill>
              </a:rPr>
              <a:t>41,3% стикалися зі стигмою з боку бойових побратимів під час військової служби (відмова контактувати через острах інфікуватися ВІЛ, гепатитом тощо</a:t>
            </a:r>
            <a:r>
              <a:rPr lang="uk-UA" sz="1800" dirty="0" smtClean="0">
                <a:solidFill>
                  <a:schemeClr val="tx1"/>
                </a:solidFill>
              </a:rPr>
              <a:t>).</a:t>
            </a:r>
            <a:endParaRPr lang="uk-UA" sz="1800" dirty="0">
              <a:solidFill>
                <a:schemeClr val="tx1"/>
              </a:solidFill>
            </a:endParaRPr>
          </a:p>
          <a:p>
            <a:pPr lvl="0" algn="just"/>
            <a:r>
              <a:rPr lang="uk-UA" sz="1800" dirty="0">
                <a:solidFill>
                  <a:schemeClr val="tx1"/>
                </a:solidFill>
              </a:rPr>
              <a:t>Серед тих, хто отримує препарати АРТ/ЗПТ, лише 2,4%, відмовлялися/відмовилися від приймання препаратів АРТ/ЗПТ через побоювання стигми з боку побратимів. </a:t>
            </a:r>
            <a:endParaRPr lang="ru-RU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uk-UA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3906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ctr"/>
            <a:r>
              <a:rPr lang="uk-UA" sz="2800" b="1" dirty="0"/>
              <a:t>Яким чином </a:t>
            </a:r>
            <a:r>
              <a:rPr lang="uk-UA" sz="2800" b="1" dirty="0" smtClean="0"/>
              <a:t>були </a:t>
            </a:r>
            <a:r>
              <a:rPr lang="uk-UA" sz="2800" b="1" dirty="0"/>
              <a:t>мобілізовані</a:t>
            </a:r>
            <a:endParaRPr lang="uk-UA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21511078"/>
              </p:ext>
            </p:extLst>
          </p:nvPr>
        </p:nvGraphicFramePr>
        <p:xfrm>
          <a:off x="762000" y="609600"/>
          <a:ext cx="7266384" cy="541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9981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0605" y="6309320"/>
            <a:ext cx="6984776" cy="424646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Стать</a:t>
            </a:r>
            <a:endParaRPr lang="uk-UA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211514"/>
              </p:ext>
            </p:extLst>
          </p:nvPr>
        </p:nvGraphicFramePr>
        <p:xfrm>
          <a:off x="899592" y="548678"/>
          <a:ext cx="7488832" cy="307623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76264"/>
                <a:gridCol w="1753940"/>
                <a:gridCol w="1679314"/>
                <a:gridCol w="1679314"/>
              </a:tblGrid>
              <a:tr h="10801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1" u="none" strike="noStrike" dirty="0" smtClean="0">
                          <a:effectLst/>
                        </a:rPr>
                        <a:t>Всі опитані (%)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1" u="none" strike="noStrike" dirty="0" smtClean="0">
                          <a:effectLst/>
                        </a:rPr>
                        <a:t>Не мобілізовані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u="none" strike="noStrike" dirty="0" smtClean="0">
                          <a:effectLst/>
                        </a:rPr>
                        <a:t>(%)</a:t>
                      </a:r>
                      <a:endParaRPr lang="ru-RU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u="none" strike="noStrike" dirty="0" smtClean="0">
                          <a:effectLst/>
                        </a:rPr>
                        <a:t>Мобілізовані (%)</a:t>
                      </a:r>
                      <a:endParaRPr lang="ru-RU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653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Чоловіча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90,3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effectLst/>
                        </a:rPr>
                        <a:t>89,4</a:t>
                      </a:r>
                      <a:endParaRPr lang="ru-RU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effectLst/>
                        </a:rPr>
                        <a:t>97,8</a:t>
                      </a:r>
                      <a:endParaRPr lang="ru-RU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6653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Жіноча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9,7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effectLst/>
                        </a:rPr>
                        <a:t>10,6</a:t>
                      </a:r>
                      <a:endParaRPr lang="ru-RU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u="none" strike="noStrike" kern="1200" dirty="0">
                          <a:effectLst/>
                        </a:rPr>
                        <a:t>2,2</a:t>
                      </a:r>
                      <a:endParaRPr lang="ru-RU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6653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 err="1" smtClean="0">
                          <a:effectLst/>
                        </a:rPr>
                        <a:t>Всього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100,0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100,0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100,0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241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ctr"/>
            <a:r>
              <a:rPr lang="uk-UA" sz="2800" b="1" dirty="0" smtClean="0"/>
              <a:t>Місце служби</a:t>
            </a:r>
            <a:endParaRPr lang="uk-UA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19965843"/>
              </p:ext>
            </p:extLst>
          </p:nvPr>
        </p:nvGraphicFramePr>
        <p:xfrm>
          <a:off x="762000" y="609600"/>
          <a:ext cx="7554416" cy="5267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99816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ctr"/>
            <a:r>
              <a:rPr lang="uk-UA" sz="2800" b="1" dirty="0" smtClean="0"/>
              <a:t>Оцінка свого стану здоров'я</a:t>
            </a:r>
            <a:endParaRPr lang="uk-UA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81162811"/>
              </p:ext>
            </p:extLst>
          </p:nvPr>
        </p:nvGraphicFramePr>
        <p:xfrm>
          <a:off x="762000" y="609600"/>
          <a:ext cx="7410400" cy="5267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54440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0" y="6309320"/>
            <a:ext cx="9144000" cy="4268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85000" lnSpcReduction="10000"/>
          </a:bodyPr>
          <a:lstStyle/>
          <a:p>
            <a:pPr lvl="0" algn="ctr"/>
            <a:r>
              <a:rPr lang="uk-UA" sz="2400" b="1" dirty="0"/>
              <a:t>Відсоток тих, хто </a:t>
            </a:r>
            <a:r>
              <a:rPr lang="uk-UA" sz="2400" b="1" dirty="0" smtClean="0"/>
              <a:t>має можливість </a:t>
            </a:r>
            <a:r>
              <a:rPr lang="uk-UA" sz="2400" b="1" dirty="0"/>
              <a:t>забезпечення контролю стану </a:t>
            </a:r>
            <a:r>
              <a:rPr lang="uk-UA" sz="2400" b="1" dirty="0" smtClean="0"/>
              <a:t>здоров'я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88304820"/>
              </p:ext>
            </p:extLst>
          </p:nvPr>
        </p:nvGraphicFramePr>
        <p:xfrm>
          <a:off x="762000" y="609600"/>
          <a:ext cx="7482408" cy="5339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66997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17819" y="6215082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 lnSpcReduction="20000"/>
          </a:bodyPr>
          <a:lstStyle/>
          <a:p>
            <a:pPr lvl="0" algn="ctr"/>
            <a:r>
              <a:rPr lang="uk-UA" sz="2400" b="1" dirty="0" smtClean="0"/>
              <a:t>Оцінка зміни рівня доступу </a:t>
            </a:r>
            <a:r>
              <a:rPr lang="uk-UA" sz="2400" b="1" dirty="0"/>
              <a:t>до лікувальних і профілактичних </a:t>
            </a:r>
            <a:r>
              <a:rPr lang="uk-UA" sz="2400" b="1" dirty="0" smtClean="0"/>
              <a:t>послуг за </a:t>
            </a:r>
            <a:r>
              <a:rPr lang="uk-UA" sz="2400" b="1" dirty="0"/>
              <a:t>останній рік 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62523976"/>
              </p:ext>
            </p:extLst>
          </p:nvPr>
        </p:nvGraphicFramePr>
        <p:xfrm>
          <a:off x="762000" y="609600"/>
          <a:ext cx="7554416" cy="5339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21648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17819" y="6215082"/>
            <a:ext cx="8892480" cy="45427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lnSpcReduction="10000"/>
          </a:bodyPr>
          <a:lstStyle/>
          <a:p>
            <a:pPr lvl="0" algn="ctr"/>
            <a:r>
              <a:rPr lang="uk-UA" sz="2400" b="1" dirty="0" smtClean="0"/>
              <a:t>Програми/послуги в </a:t>
            </a:r>
            <a:r>
              <a:rPr lang="uk-UA" sz="2400" b="1" dirty="0"/>
              <a:t>доступі до яких </a:t>
            </a:r>
            <a:r>
              <a:rPr lang="uk-UA" sz="2400" b="1" dirty="0" smtClean="0"/>
              <a:t>є </a:t>
            </a:r>
            <a:r>
              <a:rPr lang="uk-UA" sz="2400" b="1" dirty="0"/>
              <a:t>перешкоди/обмеження</a:t>
            </a:r>
            <a:r>
              <a:rPr lang="uk-UA" sz="2400" b="1" dirty="0" smtClean="0"/>
              <a:t> </a:t>
            </a:r>
            <a:endParaRPr lang="uk-UA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06513863"/>
              </p:ext>
            </p:extLst>
          </p:nvPr>
        </p:nvGraphicFramePr>
        <p:xfrm>
          <a:off x="762000" y="609600"/>
          <a:ext cx="7554416" cy="5483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528830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215082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1600" b="1" dirty="0"/>
              <a:t>Відсоток тих, хто стикався зі стигмою та дискримінацією за ознакою належності до ключової групи з боку представників ТЦК, медичних працівників при проходженні ВЛК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95027161"/>
              </p:ext>
            </p:extLst>
          </p:nvPr>
        </p:nvGraphicFramePr>
        <p:xfrm>
          <a:off x="762000" y="609600"/>
          <a:ext cx="7626424" cy="5267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03127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220845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/>
            <a:r>
              <a:rPr lang="uk-UA" b="1" dirty="0"/>
              <a:t>Відсоток тих, хто стикався під час військової служби зі стигмою та дискримінацією за </a:t>
            </a:r>
            <a:r>
              <a:rPr lang="uk-UA" b="1" dirty="0" smtClean="0"/>
              <a:t>ознакою належності </a:t>
            </a:r>
            <a:r>
              <a:rPr lang="uk-UA" b="1" dirty="0"/>
              <a:t>до ключової групи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30133227"/>
              </p:ext>
            </p:extLst>
          </p:nvPr>
        </p:nvGraphicFramePr>
        <p:xfrm>
          <a:off x="762000" y="609600"/>
          <a:ext cx="7482408" cy="5339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90304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125760" y="6212378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2400" b="1" dirty="0" smtClean="0"/>
              <a:t>Відсоток тих, хто стикався </a:t>
            </a:r>
            <a:r>
              <a:rPr lang="uk-UA" sz="2400" b="1" dirty="0"/>
              <a:t>з </a:t>
            </a:r>
            <a:r>
              <a:rPr lang="uk-UA" sz="2400" b="1" dirty="0" smtClean="0"/>
              <a:t>перешкодами </a:t>
            </a:r>
            <a:r>
              <a:rPr lang="uk-UA" sz="2400" b="1" dirty="0"/>
              <a:t>у доступі до важливих документів, що ускладнювало можливість захищати свої права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21385117"/>
              </p:ext>
            </p:extLst>
          </p:nvPr>
        </p:nvGraphicFramePr>
        <p:xfrm>
          <a:off x="762000" y="609600"/>
          <a:ext cx="7482408" cy="5339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66897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125760" y="6212378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2400" b="1" dirty="0" smtClean="0"/>
              <a:t>Відсоток тих, хто стикався з </a:t>
            </a:r>
            <a:r>
              <a:rPr lang="uk-UA" sz="2400" b="1" dirty="0"/>
              <a:t>ситуацією розголошення конфіденційної інформації (діагнозів) під час знаходження в ТЦК, проходженні ВЛК</a:t>
            </a:r>
            <a:endParaRPr kumimoji="0" lang="uk-UA" sz="2800" b="0" i="0" u="none" strike="noStrike" kern="1200" cap="all" spc="0" normalizeH="0" baseline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29916741"/>
              </p:ext>
            </p:extLst>
          </p:nvPr>
        </p:nvGraphicFramePr>
        <p:xfrm>
          <a:off x="762000" y="609600"/>
          <a:ext cx="7554416" cy="5267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574946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183987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b="1" dirty="0"/>
              <a:t>Відсоток тих, хто </a:t>
            </a:r>
            <a:r>
              <a:rPr lang="uk-UA" b="1" dirty="0" smtClean="0"/>
              <a:t>стикався </a:t>
            </a:r>
            <a:r>
              <a:rPr lang="uk-UA" b="1" dirty="0"/>
              <a:t>з ситуацією розголошення конфіденційної інформації (діагнозів) під час військової служби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6613279"/>
              </p:ext>
            </p:extLst>
          </p:nvPr>
        </p:nvGraphicFramePr>
        <p:xfrm>
          <a:off x="755650" y="620713"/>
          <a:ext cx="7416750" cy="5328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2399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0605" y="6309320"/>
            <a:ext cx="6984776" cy="424646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Розподіл </a:t>
            </a:r>
            <a:r>
              <a:rPr lang="uk-UA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опитаних за </a:t>
            </a:r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регіонами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546216"/>
              </p:ext>
            </p:extLst>
          </p:nvPr>
        </p:nvGraphicFramePr>
        <p:xfrm>
          <a:off x="827584" y="476672"/>
          <a:ext cx="7488832" cy="569301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82221"/>
                <a:gridCol w="2202597"/>
                <a:gridCol w="1601888"/>
                <a:gridCol w="1802126"/>
              </a:tblGrid>
              <a:tr h="1295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u="none" strike="noStrike" dirty="0">
                          <a:effectLst/>
                        </a:rPr>
                        <a:t> 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u="none" strike="noStrike" dirty="0" err="1">
                          <a:effectLst/>
                        </a:rPr>
                        <a:t>Всі</a:t>
                      </a:r>
                      <a:r>
                        <a:rPr lang="ru-RU" sz="700" b="1" u="none" strike="noStrike" dirty="0">
                          <a:effectLst/>
                        </a:rPr>
                        <a:t> </a:t>
                      </a:r>
                      <a:r>
                        <a:rPr lang="ru-RU" sz="700" b="1" u="none" strike="noStrike" dirty="0" err="1" smtClean="0">
                          <a:effectLst/>
                        </a:rPr>
                        <a:t>опитані</a:t>
                      </a:r>
                      <a:r>
                        <a:rPr lang="ru-RU" sz="700" b="1" u="none" strike="noStrike" dirty="0" smtClean="0">
                          <a:effectLst/>
                        </a:rPr>
                        <a:t> </a:t>
                      </a:r>
                      <a:r>
                        <a:rPr lang="uk-UA" sz="800" b="1" u="none" strike="noStrike" dirty="0" smtClean="0">
                          <a:effectLst/>
                        </a:rPr>
                        <a:t>(%)</a:t>
                      </a:r>
                      <a:endParaRPr lang="ru-RU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u="none" strike="noStrike" dirty="0">
                          <a:effectLst/>
                        </a:rPr>
                        <a:t>Не </a:t>
                      </a:r>
                      <a:r>
                        <a:rPr lang="ru-RU" sz="800" b="1" u="none" strike="noStrike" dirty="0" err="1" smtClean="0">
                          <a:effectLst/>
                        </a:rPr>
                        <a:t>мобілізовані</a:t>
                      </a:r>
                      <a:r>
                        <a:rPr lang="ru-RU" sz="800" b="1" u="none" strike="noStrike" dirty="0" smtClean="0">
                          <a:effectLst/>
                        </a:rPr>
                        <a:t> </a:t>
                      </a:r>
                      <a:r>
                        <a:rPr lang="uk-UA" sz="800" b="1" u="none" strike="noStrike" dirty="0" smtClean="0">
                          <a:effectLst/>
                        </a:rPr>
                        <a:t>(%)</a:t>
                      </a:r>
                      <a:endParaRPr lang="ru-RU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u="none" strike="noStrike" dirty="0" err="1" smtClean="0">
                          <a:effectLst/>
                        </a:rPr>
                        <a:t>Мобілізовані</a:t>
                      </a:r>
                      <a:r>
                        <a:rPr lang="ru-RU" sz="800" b="1" u="none" strike="noStrike" dirty="0" smtClean="0">
                          <a:effectLst/>
                        </a:rPr>
                        <a:t> </a:t>
                      </a:r>
                      <a:r>
                        <a:rPr lang="uk-UA" sz="800" b="1" u="none" strike="noStrike" dirty="0" smtClean="0">
                          <a:effectLst/>
                        </a:rPr>
                        <a:t>(%)</a:t>
                      </a:r>
                      <a:endParaRPr lang="ru-RU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Вінницька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2,2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2,5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Волинська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5,4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5,8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2,3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Дніпропетровська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9,6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9,1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14,0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Донецька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,7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,8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r>
                        <a:rPr lang="ru-RU" sz="800" b="1" u="none" strike="noStrike" dirty="0" smtClean="0">
                          <a:effectLst/>
                        </a:rPr>
                        <a:t>-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Житомирська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3,2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3,6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r>
                        <a:rPr lang="ru-RU" sz="800" b="1" u="none" strike="noStrike" dirty="0" smtClean="0">
                          <a:effectLst/>
                        </a:rPr>
                        <a:t>-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Закарпатська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2,7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2,8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2,3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Запорізька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9,9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10,8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2,3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>
                          <a:effectLst/>
                        </a:rPr>
                        <a:t>Івано-Франківська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4,7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5,2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Київська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2,7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2,8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2,3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>
                          <a:effectLst/>
                        </a:rPr>
                        <a:t>м. Київ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17,3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18,0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11,6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Кіровоградська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2,5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2,8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r>
                        <a:rPr lang="ru-RU" sz="800" b="1" u="none" strike="noStrike" dirty="0" smtClean="0">
                          <a:effectLst/>
                        </a:rPr>
                        <a:t>-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>
                          <a:effectLst/>
                        </a:rPr>
                        <a:t>Луганська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 </a:t>
                      </a:r>
                      <a:r>
                        <a:rPr lang="ru-RU" sz="700" b="1" u="none" strike="noStrike" dirty="0" smtClean="0">
                          <a:effectLst/>
                        </a:rPr>
                        <a:t>-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r>
                        <a:rPr lang="ru-RU" sz="800" b="1" u="none" strike="noStrike" dirty="0" smtClean="0">
                          <a:effectLst/>
                        </a:rPr>
                        <a:t>-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r>
                        <a:rPr lang="ru-RU" sz="800" b="1" u="none" strike="noStrike" dirty="0" smtClean="0">
                          <a:effectLst/>
                        </a:rPr>
                        <a:t>-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>
                          <a:effectLst/>
                        </a:rPr>
                        <a:t>Львівська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6,7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7,2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2,3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Миколаївська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,5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</a:rPr>
                        <a:t>-</a:t>
                      </a:r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4,7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Одеська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3,5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3,9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r>
                        <a:rPr lang="ru-RU" sz="800" b="1" u="none" strike="noStrike" dirty="0" smtClean="0">
                          <a:effectLst/>
                        </a:rPr>
                        <a:t>-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Полтавська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5,7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4,7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14,0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Рівненська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1,2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1,4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r>
                        <a:rPr lang="ru-RU" sz="800" b="1" u="none" strike="noStrike" dirty="0" smtClean="0">
                          <a:effectLst/>
                        </a:rPr>
                        <a:t>-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Сумська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3,0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3,0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2,3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Тернопільська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7,2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5,0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25,6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Харківська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2,5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2,5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2,3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Херсонська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 </a:t>
                      </a:r>
                      <a:r>
                        <a:rPr lang="ru-RU" sz="700" b="1" u="none" strike="noStrike" dirty="0" smtClean="0">
                          <a:effectLst/>
                        </a:rPr>
                        <a:t>-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r>
                        <a:rPr lang="ru-RU" sz="800" b="1" u="none" strike="noStrike" dirty="0" smtClean="0">
                          <a:effectLst/>
                        </a:rPr>
                        <a:t>-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</a:rPr>
                        <a:t>-</a:t>
                      </a:r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Хмельницька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,5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,3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2,3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Черкаська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1,2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1,1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2,3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Чернівецька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2,0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1,9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2,3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211418">
                <a:tc>
                  <a:txBody>
                    <a:bodyPr/>
                    <a:lstStyle/>
                    <a:p>
                      <a:pPr algn="l" fontAlgn="ctr"/>
                      <a:endParaRPr lang="ru-RU" sz="700" b="1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Чернігівська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5,2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5,0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7,0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  <a:tr h="1295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u="none" strike="noStrike" dirty="0" err="1">
                          <a:effectLst/>
                        </a:rPr>
                        <a:t>Всього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100,0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>
                          <a:effectLst/>
                        </a:rPr>
                        <a:t>100,0</a:t>
                      </a:r>
                      <a:endParaRPr lang="ru-RU" sz="7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100,0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994" marR="3994" marT="399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28076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141757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b="1" dirty="0"/>
              <a:t>Відсоток тих, хто </a:t>
            </a:r>
            <a:r>
              <a:rPr lang="uk-UA" b="1" dirty="0" smtClean="0"/>
              <a:t>стикався зі </a:t>
            </a:r>
            <a:r>
              <a:rPr lang="uk-UA" b="1" dirty="0"/>
              <a:t>стигмою з боку бойових побратимів під час військової служби (відмова контактувати через острах інфікуватися ВІЛ, гепатитом тощо)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7258379"/>
              </p:ext>
            </p:extLst>
          </p:nvPr>
        </p:nvGraphicFramePr>
        <p:xfrm>
          <a:off x="755650" y="620713"/>
          <a:ext cx="7488758" cy="5472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38075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186984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b="1" dirty="0"/>
              <a:t>Відсоток тих, хто </a:t>
            </a:r>
            <a:r>
              <a:rPr lang="uk-UA" b="1" dirty="0" smtClean="0"/>
              <a:t>відмовлявся від </a:t>
            </a:r>
            <a:r>
              <a:rPr lang="uk-UA" b="1" dirty="0"/>
              <a:t>приймання препаратів АРТ/ЗПТ через побоювання стигми з боку </a:t>
            </a:r>
            <a:r>
              <a:rPr lang="uk-UA" b="1" dirty="0" smtClean="0"/>
              <a:t>побратимів</a:t>
            </a:r>
            <a:endParaRPr lang="uk-UA" b="1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5210480"/>
              </p:ext>
            </p:extLst>
          </p:nvPr>
        </p:nvGraphicFramePr>
        <p:xfrm>
          <a:off x="755577" y="548680"/>
          <a:ext cx="39421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67826"/>
              </p:ext>
            </p:extLst>
          </p:nvPr>
        </p:nvGraphicFramePr>
        <p:xfrm>
          <a:off x="4697760" y="476672"/>
          <a:ext cx="358214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456906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237312"/>
            <a:ext cx="8892480" cy="49890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2000" b="1" dirty="0" smtClean="0"/>
              <a:t>Додаткова відповідь щодо нерозглянутих проблем</a:t>
            </a:r>
            <a:endParaRPr lang="uk-UA" sz="3200" cap="all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395536" y="260648"/>
            <a:ext cx="7992888" cy="5688632"/>
          </a:xfrm>
        </p:spPr>
        <p:txBody>
          <a:bodyPr>
            <a:noAutofit/>
          </a:bodyPr>
          <a:lstStyle/>
          <a:p>
            <a:pPr algn="just"/>
            <a:endParaRPr lang="ru-RU" sz="1800" dirty="0" smtClean="0">
              <a:solidFill>
                <a:schemeClr val="tx1"/>
              </a:solidFill>
            </a:endParaRPr>
          </a:p>
          <a:p>
            <a:pPr algn="just"/>
            <a:endParaRPr lang="ru-RU" sz="1800" dirty="0">
              <a:solidFill>
                <a:schemeClr val="tx1"/>
              </a:solidFill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Я </a:t>
            </a:r>
            <a:r>
              <a:rPr lang="ru-RU" sz="1800" dirty="0">
                <a:solidFill>
                  <a:schemeClr val="tx1"/>
                </a:solidFill>
              </a:rPr>
              <a:t>у </a:t>
            </a:r>
            <a:r>
              <a:rPr lang="ru-RU" sz="1800" dirty="0" err="1">
                <a:solidFill>
                  <a:schemeClr val="tx1"/>
                </a:solidFill>
              </a:rPr>
              <a:t>війську</a:t>
            </a:r>
            <a:r>
              <a:rPr lang="ru-RU" sz="1800" dirty="0">
                <a:solidFill>
                  <a:schemeClr val="tx1"/>
                </a:solidFill>
              </a:rPr>
              <a:t>, на жаль, </a:t>
            </a:r>
            <a:r>
              <a:rPr lang="ru-RU" sz="1800" dirty="0" err="1">
                <a:solidFill>
                  <a:schemeClr val="tx1"/>
                </a:solidFill>
              </a:rPr>
              <a:t>мені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ніхто</a:t>
            </a:r>
            <a:r>
              <a:rPr lang="ru-RU" sz="1800" dirty="0">
                <a:solidFill>
                  <a:schemeClr val="tx1"/>
                </a:solidFill>
              </a:rPr>
              <a:t> не </a:t>
            </a:r>
            <a:r>
              <a:rPr lang="ru-RU" sz="1800" dirty="0" err="1">
                <a:solidFill>
                  <a:schemeClr val="tx1"/>
                </a:solidFill>
              </a:rPr>
              <a:t>зміг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допомогти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залишитись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вдома</a:t>
            </a:r>
            <a:r>
              <a:rPr lang="ru-RU" sz="1800" dirty="0">
                <a:solidFill>
                  <a:schemeClr val="tx1"/>
                </a:solidFill>
              </a:rPr>
              <a:t>, ЗПТ </a:t>
            </a:r>
            <a:r>
              <a:rPr lang="ru-RU" sz="1800" dirty="0" err="1">
                <a:solidFill>
                  <a:schemeClr val="tx1"/>
                </a:solidFill>
              </a:rPr>
              <a:t>отримую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від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рідних</a:t>
            </a:r>
            <a:r>
              <a:rPr lang="ru-RU" sz="1800" dirty="0">
                <a:solidFill>
                  <a:schemeClr val="tx1"/>
                </a:solidFill>
              </a:rPr>
              <a:t>, але </a:t>
            </a:r>
            <a:r>
              <a:rPr lang="ru-RU" sz="1800" dirty="0" err="1">
                <a:solidFill>
                  <a:schemeClr val="tx1"/>
                </a:solidFill>
              </a:rPr>
              <a:t>це</a:t>
            </a:r>
            <a:r>
              <a:rPr lang="ru-RU" sz="1800" dirty="0">
                <a:solidFill>
                  <a:schemeClr val="tx1"/>
                </a:solidFill>
              </a:rPr>
              <a:t> незаконно, АРТ </a:t>
            </a:r>
            <a:r>
              <a:rPr lang="ru-RU" sz="1800" dirty="0" err="1">
                <a:solidFill>
                  <a:schemeClr val="tx1"/>
                </a:solidFill>
              </a:rPr>
              <a:t>присилає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поштою</a:t>
            </a:r>
            <a:r>
              <a:rPr lang="ru-RU" sz="1800" dirty="0">
                <a:solidFill>
                  <a:schemeClr val="tx1"/>
                </a:solidFill>
              </a:rPr>
              <a:t> соц. </a:t>
            </a:r>
            <a:r>
              <a:rPr lang="ru-RU" sz="1800" dirty="0" err="1">
                <a:solidFill>
                  <a:schemeClr val="tx1"/>
                </a:solidFill>
              </a:rPr>
              <a:t>працівник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Заповнив </a:t>
            </a:r>
            <a:r>
              <a:rPr lang="ru-RU" sz="1800" dirty="0">
                <a:solidFill>
                  <a:schemeClr val="tx1"/>
                </a:solidFill>
              </a:rPr>
              <a:t>анкету </a:t>
            </a:r>
            <a:r>
              <a:rPr lang="ru-RU" sz="1800" dirty="0" err="1">
                <a:solidFill>
                  <a:schemeClr val="tx1"/>
                </a:solidFill>
              </a:rPr>
              <a:t>зі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слів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мобілізованої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людини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>
                <a:solidFill>
                  <a:schemeClr val="tx1"/>
                </a:solidFill>
              </a:rPr>
              <a:t>яка зараз </a:t>
            </a:r>
            <a:r>
              <a:rPr lang="ru-RU" sz="1800" dirty="0" err="1">
                <a:solidFill>
                  <a:schemeClr val="tx1"/>
                </a:solidFill>
              </a:rPr>
              <a:t>несе</a:t>
            </a:r>
            <a:r>
              <a:rPr lang="ru-RU" sz="1800" dirty="0">
                <a:solidFill>
                  <a:schemeClr val="tx1"/>
                </a:solidFill>
              </a:rPr>
              <a:t> службу у </a:t>
            </a:r>
            <a:r>
              <a:rPr lang="ru-RU" sz="1800" dirty="0" err="1">
                <a:solidFill>
                  <a:schemeClr val="tx1"/>
                </a:solidFill>
              </a:rPr>
              <a:t>війську</a:t>
            </a:r>
            <a:r>
              <a:rPr lang="ru-RU" sz="1800" dirty="0">
                <a:solidFill>
                  <a:schemeClr val="tx1"/>
                </a:solidFill>
              </a:rPr>
              <a:t> на </a:t>
            </a:r>
            <a:r>
              <a:rPr lang="ru-RU" sz="1800" dirty="0" err="1">
                <a:solidFill>
                  <a:schemeClr val="tx1"/>
                </a:solidFill>
              </a:rPr>
              <a:t>Курщіні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r>
              <a:rPr lang="ru-RU" sz="1800" dirty="0" err="1" smtClean="0">
                <a:solidFill>
                  <a:schemeClr val="tx1"/>
                </a:solidFill>
              </a:rPr>
              <a:t>Зрозуміло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що</a:t>
            </a:r>
            <a:r>
              <a:rPr lang="ru-RU" sz="1800" dirty="0">
                <a:solidFill>
                  <a:schemeClr val="tx1"/>
                </a:solidFill>
              </a:rPr>
              <a:t> доступу до ЗПТ там </a:t>
            </a:r>
            <a:r>
              <a:rPr lang="ru-RU" sz="1800" dirty="0" err="1" smtClean="0">
                <a:solidFill>
                  <a:schemeClr val="tx1"/>
                </a:solidFill>
              </a:rPr>
              <a:t>немає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</a:rPr>
              <a:t>останній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раз </a:t>
            </a:r>
            <a:r>
              <a:rPr lang="ru-RU" sz="1800" dirty="0" err="1">
                <a:solidFill>
                  <a:schemeClr val="tx1"/>
                </a:solidFill>
              </a:rPr>
              <a:t>збирали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ліки</a:t>
            </a:r>
            <a:r>
              <a:rPr lang="ru-RU" sz="1800" dirty="0">
                <a:solidFill>
                  <a:schemeClr val="tx1"/>
                </a:solidFill>
              </a:rPr>
              <a:t> для </a:t>
            </a:r>
            <a:r>
              <a:rPr lang="ru-RU" sz="1800" dirty="0" err="1">
                <a:solidFill>
                  <a:schemeClr val="tx1"/>
                </a:solidFill>
              </a:rPr>
              <a:t>нього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всім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сайтом, </a:t>
            </a:r>
            <a:r>
              <a:rPr lang="ru-RU" sz="1800" dirty="0" err="1">
                <a:solidFill>
                  <a:schemeClr val="tx1"/>
                </a:solidFill>
              </a:rPr>
              <a:t>це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було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місяц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тому. </a:t>
            </a:r>
            <a:r>
              <a:rPr lang="ru-RU" sz="1800" dirty="0" err="1">
                <a:solidFill>
                  <a:schemeClr val="tx1"/>
                </a:solidFill>
              </a:rPr>
              <a:t>Поряд</a:t>
            </a:r>
            <a:r>
              <a:rPr lang="ru-RU" sz="1800" dirty="0">
                <a:solidFill>
                  <a:schemeClr val="tx1"/>
                </a:solidFill>
              </a:rPr>
              <a:t> з ним є </a:t>
            </a:r>
            <a:r>
              <a:rPr lang="ru-RU" sz="1800" dirty="0" err="1">
                <a:solidFill>
                  <a:schemeClr val="tx1"/>
                </a:solidFill>
              </a:rPr>
              <a:t>щ</a:t>
            </a:r>
            <a:r>
              <a:rPr lang="ru-RU" sz="1800" dirty="0" err="1" smtClean="0">
                <a:solidFill>
                  <a:schemeClr val="tx1"/>
                </a:solidFill>
              </a:rPr>
              <a:t>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декілько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учасників</a:t>
            </a:r>
            <a:r>
              <a:rPr lang="ru-RU" sz="1800" dirty="0">
                <a:solidFill>
                  <a:schemeClr val="tx1"/>
                </a:solidFill>
              </a:rPr>
              <a:t> ЗПТ. </a:t>
            </a:r>
            <a:r>
              <a:rPr lang="ru-RU" sz="1800" dirty="0" err="1">
                <a:solidFill>
                  <a:schemeClr val="tx1"/>
                </a:solidFill>
              </a:rPr>
              <a:t>Мають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постійно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звертатись</a:t>
            </a:r>
            <a:r>
              <a:rPr lang="ru-RU" sz="1800" dirty="0">
                <a:solidFill>
                  <a:schemeClr val="tx1"/>
                </a:solidFill>
              </a:rPr>
              <a:t> до </a:t>
            </a:r>
            <a:r>
              <a:rPr lang="ru-RU" sz="1800" dirty="0" err="1">
                <a:solidFill>
                  <a:schemeClr val="tx1"/>
                </a:solidFill>
              </a:rPr>
              <a:t>друзів</a:t>
            </a:r>
            <a:r>
              <a:rPr lang="ru-RU" sz="1800" dirty="0">
                <a:solidFill>
                  <a:schemeClr val="tx1"/>
                </a:solidFill>
              </a:rPr>
              <a:t> та </a:t>
            </a:r>
            <a:r>
              <a:rPr lang="ru-RU" sz="1800" dirty="0" err="1" smtClean="0">
                <a:solidFill>
                  <a:schemeClr val="tx1"/>
                </a:solidFill>
              </a:rPr>
              <a:t>родичів</a:t>
            </a:r>
            <a:r>
              <a:rPr lang="ru-RU" sz="1800" dirty="0" smtClean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щоб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всіма</a:t>
            </a:r>
            <a:r>
              <a:rPr lang="ru-RU" sz="1800" dirty="0">
                <a:solidFill>
                  <a:schemeClr val="tx1"/>
                </a:solidFill>
              </a:rPr>
              <a:t> правами та неправдами </a:t>
            </a:r>
            <a:r>
              <a:rPr lang="ru-RU" sz="1800" dirty="0" err="1">
                <a:solidFill>
                  <a:schemeClr val="tx1"/>
                </a:solidFill>
              </a:rPr>
              <a:t>отримати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ліки</a:t>
            </a:r>
            <a:r>
              <a:rPr lang="ru-RU" sz="1800" dirty="0">
                <a:solidFill>
                  <a:schemeClr val="tx1"/>
                </a:solidFill>
              </a:rPr>
              <a:t> ЗПТ.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Просто </a:t>
            </a:r>
            <a:r>
              <a:rPr lang="ru-RU" sz="1800" dirty="0">
                <a:solidFill>
                  <a:schemeClr val="tx1"/>
                </a:solidFill>
              </a:rPr>
              <a:t>есть </a:t>
            </a:r>
            <a:r>
              <a:rPr lang="ru-RU" sz="1800" dirty="0" smtClean="0">
                <a:solidFill>
                  <a:schemeClr val="tx1"/>
                </a:solidFill>
              </a:rPr>
              <a:t>люди, которые закончили медицину </a:t>
            </a:r>
            <a:r>
              <a:rPr lang="ru-RU" sz="1800" dirty="0">
                <a:solidFill>
                  <a:schemeClr val="tx1"/>
                </a:solidFill>
              </a:rPr>
              <a:t>в </a:t>
            </a:r>
            <a:r>
              <a:rPr lang="ru-RU" sz="1800" dirty="0" smtClean="0">
                <a:solidFill>
                  <a:schemeClr val="tx1"/>
                </a:solidFill>
              </a:rPr>
              <a:t>80-х</a:t>
            </a:r>
            <a:r>
              <a:rPr lang="ru-RU" sz="1800" dirty="0">
                <a:solidFill>
                  <a:schemeClr val="tx1"/>
                </a:solidFill>
              </a:rPr>
              <a:t>, и </a:t>
            </a:r>
            <a:r>
              <a:rPr lang="ru-RU" sz="1800" dirty="0" err="1">
                <a:solidFill>
                  <a:schemeClr val="tx1"/>
                </a:solidFill>
              </a:rPr>
              <a:t>кошмарят</a:t>
            </a:r>
            <a:r>
              <a:rPr lang="ru-RU" sz="1800" dirty="0">
                <a:solidFill>
                  <a:schemeClr val="tx1"/>
                </a:solidFill>
              </a:rPr>
              <a:t> всех побратимов, не зная </a:t>
            </a:r>
            <a:r>
              <a:rPr lang="ru-RU" sz="1800" dirty="0" smtClean="0">
                <a:solidFill>
                  <a:schemeClr val="tx1"/>
                </a:solidFill>
              </a:rPr>
              <a:t>что технология </a:t>
            </a:r>
            <a:r>
              <a:rPr lang="ru-RU" sz="1800" dirty="0">
                <a:solidFill>
                  <a:schemeClr val="tx1"/>
                </a:solidFill>
              </a:rPr>
              <a:t>пошла дальше. </a:t>
            </a:r>
            <a:r>
              <a:rPr lang="ru-RU" sz="1800" dirty="0" smtClean="0">
                <a:solidFill>
                  <a:schemeClr val="tx1"/>
                </a:solidFill>
              </a:rPr>
              <a:t>Из-за </a:t>
            </a:r>
            <a:r>
              <a:rPr lang="ru-RU" sz="1800" dirty="0">
                <a:solidFill>
                  <a:schemeClr val="tx1"/>
                </a:solidFill>
              </a:rPr>
              <a:t>таких динозавров люди </a:t>
            </a:r>
            <a:r>
              <a:rPr lang="ru-RU" sz="1800" dirty="0" smtClean="0">
                <a:solidFill>
                  <a:schemeClr val="tx1"/>
                </a:solidFill>
              </a:rPr>
              <a:t>боятся </a:t>
            </a:r>
            <a:r>
              <a:rPr lang="ru-RU" sz="1800" dirty="0">
                <a:solidFill>
                  <a:schemeClr val="tx1"/>
                </a:solidFill>
              </a:rPr>
              <a:t>спасать </a:t>
            </a:r>
            <a:r>
              <a:rPr lang="ru-RU" sz="1800" dirty="0" smtClean="0">
                <a:solidFill>
                  <a:schemeClr val="tx1"/>
                </a:solidFill>
              </a:rPr>
              <a:t>побратимов. </a:t>
            </a:r>
            <a:r>
              <a:rPr lang="ru-RU" sz="1800" dirty="0">
                <a:solidFill>
                  <a:schemeClr val="tx1"/>
                </a:solidFill>
              </a:rPr>
              <a:t>Я </a:t>
            </a:r>
            <a:r>
              <a:rPr lang="ru-RU" sz="1800" dirty="0" smtClean="0">
                <a:solidFill>
                  <a:schemeClr val="tx1"/>
                </a:solidFill>
              </a:rPr>
              <a:t>из-за </a:t>
            </a:r>
            <a:r>
              <a:rPr lang="ru-RU" sz="1800" dirty="0">
                <a:solidFill>
                  <a:schemeClr val="tx1"/>
                </a:solidFill>
              </a:rPr>
              <a:t>этого пошёл в </a:t>
            </a:r>
            <a:r>
              <a:rPr lang="ru-RU" sz="1800" dirty="0" smtClean="0">
                <a:solidFill>
                  <a:schemeClr val="tx1"/>
                </a:solidFill>
              </a:rPr>
              <a:t>СЗЧ, </a:t>
            </a:r>
            <a:r>
              <a:rPr lang="ru-RU" sz="1800" dirty="0">
                <a:solidFill>
                  <a:schemeClr val="tx1"/>
                </a:solidFill>
              </a:rPr>
              <a:t>потому что </a:t>
            </a:r>
            <a:r>
              <a:rPr lang="ru-RU" sz="1800" dirty="0" smtClean="0">
                <a:solidFill>
                  <a:schemeClr val="tx1"/>
                </a:solidFill>
              </a:rPr>
              <a:t>сказали, </a:t>
            </a:r>
            <a:r>
              <a:rPr lang="ru-RU" sz="1800" dirty="0">
                <a:solidFill>
                  <a:schemeClr val="tx1"/>
                </a:solidFill>
              </a:rPr>
              <a:t>что спасать меня никто не будет.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Хочу </a:t>
            </a:r>
            <a:r>
              <a:rPr lang="ru-RU" sz="1800" dirty="0" err="1">
                <a:solidFill>
                  <a:schemeClr val="tx1"/>
                </a:solidFill>
              </a:rPr>
              <a:t>закінчення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війни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  <a:endParaRPr lang="ru-RU" sz="1800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</a:rPr>
              <a:t>У </a:t>
            </a:r>
            <a:r>
              <a:rPr lang="ru-RU" sz="1800" dirty="0" err="1">
                <a:solidFill>
                  <a:schemeClr val="tx1"/>
                </a:solidFill>
              </a:rPr>
              <a:t>законодавстві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немає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пільгової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видачі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медпрепаратів</a:t>
            </a:r>
            <a:r>
              <a:rPr lang="ru-RU" sz="1800" dirty="0">
                <a:solidFill>
                  <a:schemeClr val="tx1"/>
                </a:solidFill>
              </a:rPr>
              <a:t> для </a:t>
            </a:r>
            <a:r>
              <a:rPr lang="ru-RU" sz="1800" dirty="0" err="1">
                <a:solidFill>
                  <a:schemeClr val="tx1"/>
                </a:solidFill>
              </a:rPr>
              <a:t>учасників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бойових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дій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  <a:endParaRPr lang="ru-RU" sz="1800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</a:rPr>
              <a:t>Дуже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багацько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незаконних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дій</a:t>
            </a:r>
            <a:r>
              <a:rPr lang="ru-RU" sz="1800" dirty="0">
                <a:solidFill>
                  <a:schemeClr val="tx1"/>
                </a:solidFill>
              </a:rPr>
              <a:t> з боку </a:t>
            </a:r>
            <a:r>
              <a:rPr lang="ru-RU" sz="1800" dirty="0" err="1">
                <a:solidFill>
                  <a:schemeClr val="tx1"/>
                </a:solidFill>
              </a:rPr>
              <a:t>медиків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брешуть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що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усі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здорові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бо</a:t>
            </a:r>
            <a:r>
              <a:rPr lang="ru-RU" sz="1800" dirty="0">
                <a:solidFill>
                  <a:schemeClr val="tx1"/>
                </a:solidFill>
              </a:rPr>
              <a:t> так треба.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</a:rPr>
              <a:t>При </a:t>
            </a:r>
            <a:r>
              <a:rPr lang="ru-RU" sz="1800" dirty="0" err="1">
                <a:solidFill>
                  <a:schemeClr val="tx1"/>
                </a:solidFill>
              </a:rPr>
              <a:t>мобілізації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мої</a:t>
            </a:r>
            <a:r>
              <a:rPr lang="ru-RU" sz="1800" dirty="0">
                <a:solidFill>
                  <a:schemeClr val="tx1"/>
                </a:solidFill>
              </a:rPr>
              <a:t> потреби як </a:t>
            </a:r>
            <a:r>
              <a:rPr lang="ru-RU" sz="1800" dirty="0" err="1">
                <a:solidFill>
                  <a:schemeClr val="tx1"/>
                </a:solidFill>
              </a:rPr>
              <a:t>наркозалежного</a:t>
            </a:r>
            <a:r>
              <a:rPr lang="ru-RU" sz="1800" dirty="0">
                <a:solidFill>
                  <a:schemeClr val="tx1"/>
                </a:solidFill>
              </a:rPr>
              <a:t> не </a:t>
            </a:r>
            <a:r>
              <a:rPr lang="ru-RU" sz="1800" dirty="0" err="1">
                <a:solidFill>
                  <a:schemeClr val="tx1"/>
                </a:solidFill>
              </a:rPr>
              <a:t>враховуються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зовсім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pPr marL="0" indent="0" algn="r">
              <a:buNone/>
            </a:pPr>
            <a:endParaRPr lang="uk-UA" sz="1050" b="1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uk-UA" sz="1800" b="1" dirty="0" smtClean="0">
                <a:solidFill>
                  <a:schemeClr val="tx1"/>
                </a:solidFill>
              </a:rPr>
              <a:t>* </a:t>
            </a:r>
            <a:r>
              <a:rPr lang="uk-UA" sz="1800" b="1" dirty="0">
                <a:solidFill>
                  <a:schemeClr val="tx1"/>
                </a:solidFill>
              </a:rPr>
              <a:t>- </a:t>
            </a:r>
            <a:r>
              <a:rPr lang="uk-UA" sz="1800" b="1" i="1" dirty="0"/>
              <a:t>Збережена оригінальна лексика респондентів</a:t>
            </a:r>
          </a:p>
          <a:p>
            <a:pPr marL="0" indent="0" algn="r">
              <a:buNone/>
            </a:pP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4443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237312"/>
            <a:ext cx="8892480" cy="49890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endParaRPr lang="uk-UA" sz="3200" cap="all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395536" y="764704"/>
            <a:ext cx="7992888" cy="51845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800" dirty="0" smtClean="0">
                <a:solidFill>
                  <a:schemeClr val="tx1"/>
                </a:solidFill>
              </a:rPr>
              <a:t>Оцінку </a:t>
            </a:r>
            <a:r>
              <a:rPr lang="uk-UA" sz="1800" dirty="0">
                <a:solidFill>
                  <a:schemeClr val="tx1"/>
                </a:solidFill>
              </a:rPr>
              <a:t>бар'єрів у спроможності захисту своїх прав ключовими щодо ВІЛ групами в контексті загальної </a:t>
            </a:r>
            <a:r>
              <a:rPr lang="uk-UA" sz="1800" dirty="0" smtClean="0">
                <a:solidFill>
                  <a:schemeClr val="tx1"/>
                </a:solidFill>
              </a:rPr>
              <a:t>мобілізації проведено БО «100 ВІДСОТКІВ ЖИТТЯ». Розробка методології та реалізація оцінки відбувалась за активного залучення національних організацій ключових щодо ВІЛ груп та </a:t>
            </a:r>
            <a:r>
              <a:rPr lang="uk-UA" sz="1800" dirty="0" err="1" smtClean="0">
                <a:solidFill>
                  <a:schemeClr val="tx1"/>
                </a:solidFill>
              </a:rPr>
              <a:t>пацієнтських</a:t>
            </a:r>
            <a:r>
              <a:rPr lang="uk-UA" sz="1800" dirty="0" smtClean="0">
                <a:solidFill>
                  <a:schemeClr val="tx1"/>
                </a:solidFill>
              </a:rPr>
              <a:t> </a:t>
            </a:r>
            <a:r>
              <a:rPr lang="uk-UA" sz="1800" dirty="0">
                <a:solidFill>
                  <a:schemeClr val="tx1"/>
                </a:solidFill>
              </a:rPr>
              <a:t>спільнот (БО «ВОЛНА», ГО «</a:t>
            </a:r>
            <a:r>
              <a:rPr lang="uk-UA" sz="1800" dirty="0" err="1">
                <a:solidFill>
                  <a:schemeClr val="tx1"/>
                </a:solidFill>
              </a:rPr>
              <a:t>Альянс.Глобал</a:t>
            </a:r>
            <a:r>
              <a:rPr lang="uk-UA" sz="1800" dirty="0">
                <a:solidFill>
                  <a:schemeClr val="tx1"/>
                </a:solidFill>
              </a:rPr>
              <a:t>», БО "</a:t>
            </a:r>
            <a:r>
              <a:rPr lang="en-AU" sz="1800" dirty="0">
                <a:solidFill>
                  <a:schemeClr val="tx1"/>
                </a:solidFill>
              </a:rPr>
              <a:t>FREE ZONE", </a:t>
            </a:r>
            <a:r>
              <a:rPr lang="uk-UA" sz="1800" dirty="0">
                <a:solidFill>
                  <a:schemeClr val="tx1"/>
                </a:solidFill>
              </a:rPr>
              <a:t>організацій спільнот людей, які живуть з </a:t>
            </a:r>
            <a:r>
              <a:rPr lang="uk-UA" sz="1800" dirty="0" smtClean="0">
                <a:solidFill>
                  <a:schemeClr val="tx1"/>
                </a:solidFill>
              </a:rPr>
              <a:t>ВІЛ, ГО «Когорта»). 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39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2500"/>
          </a:bodyPr>
          <a:lstStyle/>
          <a:p>
            <a:pPr lvl="0" algn="ctr"/>
            <a:r>
              <a:rPr lang="uk-UA" sz="2800" b="1" dirty="0" smtClean="0"/>
              <a:t>Відповіді</a:t>
            </a:r>
            <a:r>
              <a:rPr lang="uk-UA" sz="2800" b="1" dirty="0" smtClean="0">
                <a:solidFill>
                  <a:srgbClr val="4339C7"/>
                </a:solidFill>
              </a:rPr>
              <a:t> </a:t>
            </a:r>
            <a:r>
              <a:rPr lang="uk-UA" sz="2800" b="1" dirty="0">
                <a:solidFill>
                  <a:srgbClr val="4339C7"/>
                </a:solidFill>
              </a:rPr>
              <a:t>н</a:t>
            </a:r>
            <a:r>
              <a:rPr lang="uk-UA" sz="2800" b="1" dirty="0" smtClean="0">
                <a:solidFill>
                  <a:srgbClr val="4339C7"/>
                </a:solidFill>
              </a:rPr>
              <a:t>е мобілізованих </a:t>
            </a:r>
            <a:r>
              <a:rPr lang="uk-UA" sz="2800" b="1" dirty="0" smtClean="0"/>
              <a:t>щодо належності </a:t>
            </a:r>
            <a:r>
              <a:rPr lang="uk-UA" sz="2800" b="1" dirty="0"/>
              <a:t>до спільнот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89242316"/>
              </p:ext>
            </p:extLst>
          </p:nvPr>
        </p:nvGraphicFramePr>
        <p:xfrm>
          <a:off x="755575" y="476672"/>
          <a:ext cx="7560840" cy="554461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112569"/>
                <a:gridCol w="1113010"/>
                <a:gridCol w="1335261"/>
              </a:tblGrid>
              <a:tr h="6145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1" u="none" strike="noStrike" dirty="0" smtClean="0">
                          <a:effectLst/>
                        </a:rPr>
                        <a:t>Кількість відповідей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1" u="none" strike="noStrike" noProof="0" dirty="0" smtClean="0">
                          <a:effectLst/>
                        </a:rPr>
                        <a:t>Відсоток до опитаних</a:t>
                      </a:r>
                      <a:endParaRPr lang="uk-UA" sz="16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1458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 smtClean="0">
                          <a:effectLst/>
                        </a:rPr>
                        <a:t>Споживач/</a:t>
                      </a:r>
                      <a:r>
                        <a:rPr lang="uk-UA" sz="1600" u="none" strike="noStrike" noProof="0" dirty="0" err="1" smtClean="0">
                          <a:effectLst/>
                        </a:rPr>
                        <a:t>ка</a:t>
                      </a:r>
                      <a:r>
                        <a:rPr lang="uk-UA" sz="1600" u="none" strike="noStrike" noProof="0" dirty="0" smtClean="0">
                          <a:effectLst/>
                        </a:rPr>
                        <a:t> ін’єкційних наркотиків: учасник/ця профілактичної програми</a:t>
                      </a:r>
                      <a:endParaRPr lang="uk-UA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13,8%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61458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 smtClean="0">
                          <a:effectLst/>
                        </a:rPr>
                        <a:t>Споживач/</a:t>
                      </a:r>
                      <a:r>
                        <a:rPr lang="uk-UA" sz="1600" u="none" strike="noStrike" noProof="0" dirty="0" err="1" smtClean="0">
                          <a:effectLst/>
                        </a:rPr>
                        <a:t>ка</a:t>
                      </a:r>
                      <a:r>
                        <a:rPr lang="uk-UA" sz="1600" u="none" strike="noStrike" noProof="0" dirty="0" smtClean="0">
                          <a:effectLst/>
                        </a:rPr>
                        <a:t> ін’єкційних наркотиків: учасник/ця профілактичної програми зменшення шкоди</a:t>
                      </a:r>
                      <a:endParaRPr lang="uk-UA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73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18,0%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6152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Споживач</a:t>
                      </a:r>
                      <a:r>
                        <a:rPr lang="ru-RU" sz="1600" u="none" strike="noStrike" dirty="0">
                          <a:effectLst/>
                        </a:rPr>
                        <a:t>/ка </a:t>
                      </a:r>
                      <a:r>
                        <a:rPr lang="ru-RU" sz="1600" u="none" strike="noStrike" dirty="0" err="1">
                          <a:effectLst/>
                        </a:rPr>
                        <a:t>ін’єкційних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наркотиків</a:t>
                      </a:r>
                      <a:r>
                        <a:rPr lang="ru-RU" sz="1600" u="none" strike="noStrike" dirty="0">
                          <a:effectLst/>
                        </a:rPr>
                        <a:t>: </a:t>
                      </a:r>
                      <a:r>
                        <a:rPr lang="ru-RU" sz="1600" u="none" strike="noStrike" dirty="0" err="1">
                          <a:effectLst/>
                        </a:rPr>
                        <a:t>пацієнт</a:t>
                      </a:r>
                      <a:r>
                        <a:rPr lang="ru-RU" sz="1600" u="none" strike="noStrike" dirty="0">
                          <a:effectLst/>
                        </a:rPr>
                        <a:t>/ка </a:t>
                      </a:r>
                      <a:r>
                        <a:rPr lang="ru-RU" sz="1600" u="none" strike="noStrike" dirty="0" err="1">
                          <a:effectLst/>
                        </a:rPr>
                        <a:t>програми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замісної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підтримуючої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терапії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177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43,6%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61458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 smtClean="0">
                          <a:effectLst/>
                        </a:rPr>
                        <a:t>Людина, яка живе з ВІЛ: пацієнт/</a:t>
                      </a:r>
                      <a:r>
                        <a:rPr lang="uk-UA" sz="1600" u="none" strike="noStrike" noProof="0" dirty="0" err="1" smtClean="0">
                          <a:effectLst/>
                        </a:rPr>
                        <a:t>ка</a:t>
                      </a:r>
                      <a:r>
                        <a:rPr lang="uk-UA" sz="1600" u="none" strike="noStrike" noProof="0" dirty="0" smtClean="0">
                          <a:effectLst/>
                        </a:rPr>
                        <a:t> на лікуванні </a:t>
                      </a:r>
                      <a:r>
                        <a:rPr lang="uk-UA" sz="1600" u="none" strike="noStrike" noProof="0" dirty="0" err="1" smtClean="0">
                          <a:effectLst/>
                        </a:rPr>
                        <a:t>антиретровірусною</a:t>
                      </a:r>
                      <a:r>
                        <a:rPr lang="uk-UA" sz="1600" u="none" strike="noStrike" noProof="0" dirty="0" smtClean="0">
                          <a:effectLst/>
                        </a:rPr>
                        <a:t> терапією</a:t>
                      </a:r>
                      <a:endParaRPr lang="uk-UA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185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45,6%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4268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Людина, яка </a:t>
                      </a:r>
                      <a:r>
                        <a:rPr lang="ru-RU" sz="1600" u="none" strike="noStrike" dirty="0" err="1">
                          <a:effectLst/>
                        </a:rPr>
                        <a:t>живе</a:t>
                      </a:r>
                      <a:r>
                        <a:rPr lang="ru-RU" sz="1600" u="none" strike="noStrike" dirty="0">
                          <a:effectLst/>
                        </a:rPr>
                        <a:t> з ВІЛ і не </a:t>
                      </a:r>
                      <a:r>
                        <a:rPr lang="ru-RU" sz="1600" u="none" strike="noStrike" dirty="0" err="1">
                          <a:effectLst/>
                        </a:rPr>
                        <a:t>перебуває</a:t>
                      </a:r>
                      <a:r>
                        <a:rPr lang="ru-RU" sz="1600" u="none" strike="noStrike" dirty="0">
                          <a:effectLst/>
                        </a:rPr>
                        <a:t> на </a:t>
                      </a:r>
                      <a:r>
                        <a:rPr lang="ru-RU" sz="1600" u="none" strike="noStrike" dirty="0" err="1">
                          <a:effectLst/>
                        </a:rPr>
                        <a:t>лікуванні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3,2%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614586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u="none" strike="noStrike" noProof="0" dirty="0" smtClean="0">
                          <a:effectLst/>
                        </a:rPr>
                        <a:t>Чоловік, який має сексуальні стосунки з чоловіками: учасник профілактичної програми</a:t>
                      </a:r>
                      <a:endParaRPr lang="uk-UA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10,6%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719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Чоловік</a:t>
                      </a:r>
                      <a:r>
                        <a:rPr lang="ru-RU" sz="1600" u="none" strike="noStrike" dirty="0">
                          <a:effectLst/>
                        </a:rPr>
                        <a:t>, </a:t>
                      </a:r>
                      <a:r>
                        <a:rPr lang="ru-RU" sz="1600" u="none" strike="noStrike" dirty="0" err="1">
                          <a:effectLst/>
                        </a:rPr>
                        <a:t>який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має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сексуальні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стосунки</a:t>
                      </a:r>
                      <a:r>
                        <a:rPr lang="ru-RU" sz="1600" u="none" strike="noStrike" dirty="0">
                          <a:effectLst/>
                        </a:rPr>
                        <a:t> з </a:t>
                      </a:r>
                      <a:r>
                        <a:rPr lang="ru-RU" sz="1600" u="none" strike="noStrike" dirty="0" err="1">
                          <a:effectLst/>
                        </a:rPr>
                        <a:t>чоловіками</a:t>
                      </a:r>
                      <a:r>
                        <a:rPr lang="ru-RU" sz="1600" u="none" strike="noStrike" dirty="0">
                          <a:effectLst/>
                        </a:rPr>
                        <a:t>: не є </a:t>
                      </a:r>
                      <a:r>
                        <a:rPr lang="ru-RU" sz="1600" u="none" strike="noStrike" dirty="0" err="1">
                          <a:effectLst/>
                        </a:rPr>
                        <a:t>учасником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програми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профілактики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8,9%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4002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Звільнений</a:t>
                      </a:r>
                      <a:r>
                        <a:rPr lang="ru-RU" sz="1600" u="none" strike="noStrike" dirty="0">
                          <a:effectLst/>
                        </a:rPr>
                        <a:t>/на з </a:t>
                      </a:r>
                      <a:r>
                        <a:rPr lang="ru-RU" sz="1600" u="none" strike="noStrike" dirty="0" err="1">
                          <a:effectLst/>
                        </a:rPr>
                        <a:t>місць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несвободи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38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9,4%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310165">
                <a:tc>
                  <a:txBody>
                    <a:bodyPr/>
                    <a:lstStyle/>
                    <a:p>
                      <a:pPr algn="l" fontAlgn="ctr"/>
                      <a:r>
                        <a:rPr lang="uk-UA" sz="1600" b="1" u="none" strike="noStrike" noProof="0" dirty="0" smtClean="0">
                          <a:effectLst/>
                        </a:rPr>
                        <a:t>Всього</a:t>
                      </a:r>
                      <a:endParaRPr lang="uk-UA" sz="16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621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770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251520" y="6093296"/>
            <a:ext cx="8892480" cy="64291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ctr"/>
            <a:r>
              <a:rPr lang="uk-UA" sz="2800" b="1" dirty="0"/>
              <a:t>Відповіді</a:t>
            </a:r>
            <a:r>
              <a:rPr lang="uk-UA" sz="2800" b="1" dirty="0">
                <a:solidFill>
                  <a:srgbClr val="4339C7"/>
                </a:solidFill>
              </a:rPr>
              <a:t> </a:t>
            </a:r>
            <a:r>
              <a:rPr lang="uk-UA" sz="2800" b="1" dirty="0" smtClean="0">
                <a:solidFill>
                  <a:srgbClr val="4339C7"/>
                </a:solidFill>
              </a:rPr>
              <a:t>мобілізованих </a:t>
            </a:r>
            <a:r>
              <a:rPr lang="uk-UA" sz="2800" b="1" dirty="0"/>
              <a:t>щодо </a:t>
            </a:r>
            <a:r>
              <a:rPr lang="uk-UA" sz="2800" b="1" dirty="0" smtClean="0"/>
              <a:t>належності </a:t>
            </a:r>
            <a:r>
              <a:rPr lang="uk-UA" sz="2800" b="1" dirty="0"/>
              <a:t>до спільнот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00476883"/>
              </p:ext>
            </p:extLst>
          </p:nvPr>
        </p:nvGraphicFramePr>
        <p:xfrm>
          <a:off x="755576" y="404663"/>
          <a:ext cx="7560840" cy="568863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816135"/>
                <a:gridCol w="1335262"/>
                <a:gridCol w="1409443"/>
              </a:tblGrid>
              <a:tr h="6176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1" u="none" strike="noStrike" dirty="0" smtClean="0">
                          <a:effectLst/>
                        </a:rPr>
                        <a:t>Кількість відповідей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1" u="none" strike="noStrike" noProof="0" dirty="0" smtClean="0">
                          <a:effectLst/>
                        </a:rPr>
                        <a:t>Відсоток до опитаних</a:t>
                      </a:r>
                      <a:endParaRPr lang="uk-UA" sz="1600" b="1" i="0" u="none" strike="noStrike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472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Споживач</a:t>
                      </a:r>
                      <a:r>
                        <a:rPr lang="ru-RU" sz="1600" u="none" strike="noStrike" dirty="0">
                          <a:effectLst/>
                        </a:rPr>
                        <a:t>/ка </a:t>
                      </a:r>
                      <a:r>
                        <a:rPr lang="ru-RU" sz="1600" u="none" strike="noStrike" dirty="0" err="1">
                          <a:effectLst/>
                        </a:rPr>
                        <a:t>ін’єкційних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наркотиків</a:t>
                      </a:r>
                      <a:r>
                        <a:rPr lang="ru-RU" sz="1600" u="none" strike="noStrike" dirty="0">
                          <a:effectLst/>
                        </a:rPr>
                        <a:t>: </a:t>
                      </a:r>
                      <a:r>
                        <a:rPr lang="ru-RU" sz="1600" u="none" strike="noStrike" dirty="0" err="1">
                          <a:effectLst/>
                        </a:rPr>
                        <a:t>учасник</a:t>
                      </a:r>
                      <a:r>
                        <a:rPr lang="ru-RU" sz="1600" u="none" strike="noStrike" dirty="0">
                          <a:effectLst/>
                        </a:rPr>
                        <a:t>/</a:t>
                      </a:r>
                      <a:r>
                        <a:rPr lang="ru-RU" sz="1600" u="none" strike="noStrike" dirty="0" err="1">
                          <a:effectLst/>
                        </a:rPr>
                        <a:t>ця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профілактичної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програми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15,2%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7228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Споживач</a:t>
                      </a:r>
                      <a:r>
                        <a:rPr lang="ru-RU" sz="1600" u="none" strike="noStrike" dirty="0">
                          <a:effectLst/>
                        </a:rPr>
                        <a:t>/ка </a:t>
                      </a:r>
                      <a:r>
                        <a:rPr lang="ru-RU" sz="1600" u="none" strike="noStrike" dirty="0" err="1">
                          <a:effectLst/>
                        </a:rPr>
                        <a:t>ін’єкційних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наркотиків</a:t>
                      </a:r>
                      <a:r>
                        <a:rPr lang="ru-RU" sz="1600" u="none" strike="noStrike" dirty="0">
                          <a:effectLst/>
                        </a:rPr>
                        <a:t>: </a:t>
                      </a:r>
                      <a:r>
                        <a:rPr lang="ru-RU" sz="1600" u="none" strike="noStrike" dirty="0" err="1">
                          <a:effectLst/>
                        </a:rPr>
                        <a:t>учасник</a:t>
                      </a:r>
                      <a:r>
                        <a:rPr lang="ru-RU" sz="1600" u="none" strike="noStrike" dirty="0">
                          <a:effectLst/>
                        </a:rPr>
                        <a:t>/</a:t>
                      </a:r>
                      <a:r>
                        <a:rPr lang="ru-RU" sz="1600" u="none" strike="noStrike" dirty="0" err="1">
                          <a:effectLst/>
                        </a:rPr>
                        <a:t>ця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профілактичної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програми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зменшення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шкоди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17,4%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6324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effectLst/>
                        </a:rPr>
                        <a:t>Споживач</a:t>
                      </a:r>
                      <a:r>
                        <a:rPr lang="ru-RU" sz="1600" u="none" strike="noStrike" dirty="0">
                          <a:effectLst/>
                        </a:rPr>
                        <a:t>/ка </a:t>
                      </a:r>
                      <a:r>
                        <a:rPr lang="ru-RU" sz="1600" u="none" strike="noStrike" dirty="0" err="1">
                          <a:effectLst/>
                        </a:rPr>
                        <a:t>ін’єкційних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наркотиків</a:t>
                      </a:r>
                      <a:r>
                        <a:rPr lang="ru-RU" sz="1600" u="none" strike="noStrike" dirty="0">
                          <a:effectLst/>
                        </a:rPr>
                        <a:t>: </a:t>
                      </a:r>
                      <a:r>
                        <a:rPr lang="ru-RU" sz="1600" u="none" strike="noStrike" dirty="0" err="1">
                          <a:effectLst/>
                        </a:rPr>
                        <a:t>пацієнт</a:t>
                      </a:r>
                      <a:r>
                        <a:rPr lang="ru-RU" sz="1600" u="none" strike="noStrike" dirty="0">
                          <a:effectLst/>
                        </a:rPr>
                        <a:t>/ка </a:t>
                      </a:r>
                      <a:r>
                        <a:rPr lang="ru-RU" sz="1600" u="none" strike="noStrike" dirty="0" err="1">
                          <a:effectLst/>
                        </a:rPr>
                        <a:t>програми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замісної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підтримуючої</a:t>
                      </a:r>
                      <a:r>
                        <a:rPr lang="ru-RU" sz="1600" u="none" strike="noStrike" dirty="0">
                          <a:effectLst/>
                        </a:rPr>
                        <a:t> </a:t>
                      </a:r>
                      <a:r>
                        <a:rPr lang="ru-RU" sz="1600" u="none" strike="noStrike" dirty="0" err="1">
                          <a:effectLst/>
                        </a:rPr>
                        <a:t>терапії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10,9%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6324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Людина, яка живе з ВІЛ: пацієнт/ка на лікуванні антиретровірусною терапією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23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50,0%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4517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Людина, яка живе з ВІЛ і не перебуває на лікуванні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8,7%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617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Чоловік, який має сексуальні стосунки з чоловіками: учасник профілактичної програми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8,7%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647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Чоловік, який має сексуальні стосунки з чоловіками: не є учасником програми профілактики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10,9%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407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Звільнений/на з місць несвободи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13,0%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  <a:tr h="3117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err="1">
                          <a:effectLst/>
                        </a:rPr>
                        <a:t>Всього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62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600" marR="4600" marT="46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30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20688"/>
            <a:ext cx="7488832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1600" dirty="0"/>
          </a:p>
          <a:p>
            <a:pPr marL="0" indent="0" algn="ctr">
              <a:buNone/>
            </a:pPr>
            <a:r>
              <a:rPr lang="uk-UA" b="1" dirty="0" smtClean="0">
                <a:solidFill>
                  <a:schemeClr val="tx1"/>
                </a:solidFill>
              </a:rPr>
              <a:t>Не </a:t>
            </a:r>
            <a:r>
              <a:rPr lang="uk-UA" b="1" dirty="0">
                <a:solidFill>
                  <a:schemeClr val="tx1"/>
                </a:solidFill>
              </a:rPr>
              <a:t>мобілізовані</a:t>
            </a:r>
            <a:r>
              <a:rPr lang="uk-UA" b="1" dirty="0" smtClean="0">
                <a:solidFill>
                  <a:schemeClr val="tx1"/>
                </a:solidFill>
              </a:rPr>
              <a:t>:</a:t>
            </a:r>
          </a:p>
          <a:p>
            <a:pPr marL="0" indent="0" algn="ctr">
              <a:buNone/>
            </a:pPr>
            <a:endParaRPr lang="uk-UA" dirty="0"/>
          </a:p>
          <a:p>
            <a:pPr lvl="0" algn="just"/>
            <a:r>
              <a:rPr lang="uk-UA" sz="1800" dirty="0">
                <a:solidFill>
                  <a:schemeClr val="tx1"/>
                </a:solidFill>
              </a:rPr>
              <a:t>пацієнти програми ЗПТ чи ЛЖВ, які перебувають на АРТ, припинили лікування, не проходять необхідні обстеження через страх мобілізації;</a:t>
            </a:r>
          </a:p>
          <a:p>
            <a:pPr lvl="0" algn="just"/>
            <a:r>
              <a:rPr lang="uk-UA" sz="1800" dirty="0">
                <a:solidFill>
                  <a:schemeClr val="tx1"/>
                </a:solidFill>
              </a:rPr>
              <a:t>люди, які вживають наркотики, чоловіки, які мають секс з чоловіками або люди, які живуть з ВІЛ припинили участь у профілактичних програмах чи відвідування медичних закладів через страх мобілізації;</a:t>
            </a:r>
          </a:p>
          <a:p>
            <a:pPr lvl="0" algn="just"/>
            <a:r>
              <a:rPr lang="uk-UA" sz="1800" dirty="0">
                <a:solidFill>
                  <a:schemeClr val="tx1"/>
                </a:solidFill>
              </a:rPr>
              <a:t>відмова людей, які живуть з ВІЛ, від лікування </a:t>
            </a:r>
            <a:r>
              <a:rPr lang="uk-UA" sz="1800" dirty="0" err="1">
                <a:solidFill>
                  <a:schemeClr val="tx1"/>
                </a:solidFill>
              </a:rPr>
              <a:t>антиретровірусною</a:t>
            </a:r>
            <a:r>
              <a:rPr lang="uk-UA" sz="1800" dirty="0">
                <a:solidFill>
                  <a:schemeClr val="tx1"/>
                </a:solidFill>
              </a:rPr>
              <a:t> терапією, з метою погіршення здоров'я та отримання статусу «непридатний» або не явка за ліками чи на діагностику через острах отримання повістки;</a:t>
            </a:r>
          </a:p>
          <a:p>
            <a:pPr lvl="0" algn="just"/>
            <a:r>
              <a:rPr lang="uk-UA" sz="1800" dirty="0">
                <a:solidFill>
                  <a:schemeClr val="tx1"/>
                </a:solidFill>
              </a:rPr>
              <a:t>визнання придатними за результатами ВЛК не зважаючи на стан </a:t>
            </a:r>
            <a:r>
              <a:rPr lang="uk-UA" sz="1800" dirty="0" smtClean="0">
                <a:solidFill>
                  <a:schemeClr val="tx1"/>
                </a:solidFill>
              </a:rPr>
              <a:t>захворювання.</a:t>
            </a:r>
            <a:endParaRPr lang="uk-UA" sz="1800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6165304"/>
            <a:ext cx="7554416" cy="57606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Гіпотези</a:t>
            </a:r>
          </a:p>
        </p:txBody>
      </p:sp>
    </p:spTree>
    <p:extLst>
      <p:ext uri="{BB962C8B-B14F-4D97-AF65-F5344CB8AC3E}">
        <p14:creationId xmlns:p14="http://schemas.microsoft.com/office/powerpoint/2010/main" val="3062559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11500</TotalTime>
  <Words>5607</Words>
  <Application>Microsoft Office PowerPoint</Application>
  <PresentationFormat>Екран (4:3)</PresentationFormat>
  <Paragraphs>675</Paragraphs>
  <Slides>63</Slides>
  <Notes>14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63</vt:i4>
      </vt:variant>
    </vt:vector>
  </HeadingPairs>
  <TitlesOfParts>
    <vt:vector size="70" baseType="lpstr">
      <vt:lpstr>Arial</vt:lpstr>
      <vt:lpstr>Arial Black</vt:lpstr>
      <vt:lpstr>Calibri</vt:lpstr>
      <vt:lpstr>Impact</vt:lpstr>
      <vt:lpstr>Times New Roman</vt:lpstr>
      <vt:lpstr>Wingdings</vt:lpstr>
      <vt:lpstr>NewsPrint</vt:lpstr>
      <vt:lpstr>Оцінка бар'єрів у спроможності захисту своїх прав ключовими щодо ВІЛ групами в контексті загальної мобілізації</vt:lpstr>
      <vt:lpstr>Методика</vt:lpstr>
      <vt:lpstr>Мета та завдання</vt:lpstr>
      <vt:lpstr>Презентація PowerPoint</vt:lpstr>
      <vt:lpstr>Стать</vt:lpstr>
      <vt:lpstr>Розподіл опитаних за регіонами</vt:lpstr>
      <vt:lpstr>Презентація PowerPoint</vt:lpstr>
      <vt:lpstr>Презентація PowerPoint</vt:lpstr>
      <vt:lpstr>Гіпотези</vt:lpstr>
      <vt:lpstr>Гіпотези</vt:lpstr>
      <vt:lpstr>Презентація PowerPoint</vt:lpstr>
      <vt:lpstr>Презентація PowerPoint</vt:lpstr>
      <vt:lpstr>Не мобілізовані</vt:lpstr>
      <vt:lpstr>Результати</vt:lpstr>
      <vt:lpstr>Результати</vt:lpstr>
      <vt:lpstr>Результати</vt:lpstr>
      <vt:lpstr>Результати</vt:lpstr>
      <vt:lpstr>Результати</vt:lpstr>
      <vt:lpstr>Результати</vt:lpstr>
      <vt:lpstr>Результати</vt:lpstr>
      <vt:lpstr>Результати</vt:lpstr>
      <vt:lpstr>Результати</vt:lpstr>
      <vt:lpstr>Результати</vt:lpstr>
      <vt:lpstr>Результати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Мобілізовані</vt:lpstr>
      <vt:lpstr>Результати</vt:lpstr>
      <vt:lpstr>Результати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социологического исследования</dc:title>
  <dc:creator>Admin</dc:creator>
  <cp:lastModifiedBy>Губська Ангелина</cp:lastModifiedBy>
  <cp:revision>1338</cp:revision>
  <dcterms:created xsi:type="dcterms:W3CDTF">2014-09-24T14:50:16Z</dcterms:created>
  <dcterms:modified xsi:type="dcterms:W3CDTF">2025-01-13T19:18:26Z</dcterms:modified>
</cp:coreProperties>
</file>