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Open Sans Light Bold" panose="020B0604020202020204" charset="0"/>
      <p:regular r:id="rId13"/>
    </p:embeddedFont>
    <p:embeddedFont>
      <p:font typeface="Bad Script" panose="020B0604020202020204" charset="0"/>
      <p:regular r:id="rId14"/>
    </p:embeddedFont>
    <p:embeddedFont>
      <p:font typeface="Russkopis Bold" panose="020B0604020202020204" charset="-52"/>
      <p:regular r:id="rId15"/>
    </p:embeddedFont>
    <p:embeddedFont>
      <p:font typeface="Yanonne Kaffeesatz Regular" panose="020B0604020202020204" charset="-52"/>
      <p:regular r:id="rId16"/>
    </p:embeddedFont>
    <p:embeddedFont>
      <p:font typeface="Open Sans" panose="020B0604020202020204" charset="0"/>
      <p:regular r:id="rId17"/>
    </p:embeddedFont>
    <p:embeddedFont>
      <p:font typeface="Clear Sans Regular" panose="020B0604020202020204" charset="0"/>
      <p:regular r:id="rId18"/>
    </p:embeddedFont>
    <p:embeddedFont>
      <p:font typeface="Clear Sans Regular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alant Medium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558738"/>
            <a:ext cx="11982004" cy="11677007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-643337">
            <a:off x="674777" y="4743477"/>
            <a:ext cx="5514267" cy="5307530"/>
            <a:chOff x="30480" y="591820"/>
            <a:chExt cx="12736830" cy="12259310"/>
          </a:xfrm>
        </p:grpSpPr>
        <p:sp>
          <p:nvSpPr>
            <p:cNvPr id="4" name="Freeform 4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3"/>
              <a:stretch>
                <a:fillRect l="504" t="-1446" r="1216" b="600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20655" b="8295"/>
          <a:stretch>
            <a:fillRect/>
          </a:stretch>
        </p:blipFill>
        <p:spPr>
          <a:xfrm>
            <a:off x="16715448" y="386401"/>
            <a:ext cx="1343952" cy="87089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51220" y="386401"/>
            <a:ext cx="14259514" cy="186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ru-RU" sz="6400" dirty="0" smtClean="0">
                <a:solidFill>
                  <a:srgbClr val="500557"/>
                </a:solidFill>
                <a:latin typeface="Russkopis Bold"/>
              </a:rPr>
              <a:t>Гендерные стереотипы и стигма в </a:t>
            </a:r>
            <a:r>
              <a:rPr lang="ru-RU" sz="6400" u="none" dirty="0" smtClean="0">
                <a:solidFill>
                  <a:srgbClr val="500557"/>
                </a:solidFill>
                <a:latin typeface="Russkopis Bold"/>
              </a:rPr>
              <a:t>ле</a:t>
            </a:r>
            <a:r>
              <a:rPr lang="ru-RU" sz="6400" dirty="0" smtClean="0">
                <a:solidFill>
                  <a:srgbClr val="500557"/>
                </a:solidFill>
                <a:latin typeface="Russkopis Bold"/>
              </a:rPr>
              <a:t>чебных уч</a:t>
            </a:r>
            <a:r>
              <a:rPr lang="ru-RU" sz="6400" u="none" dirty="0" smtClean="0">
                <a:solidFill>
                  <a:srgbClr val="500557"/>
                </a:solidFill>
                <a:latin typeface="Russkopis Bold"/>
              </a:rPr>
              <a:t>р</a:t>
            </a:r>
            <a:r>
              <a:rPr lang="ru-RU" sz="6400" dirty="0" smtClean="0">
                <a:solidFill>
                  <a:srgbClr val="500557"/>
                </a:solidFill>
                <a:latin typeface="Russkopis Bold"/>
              </a:rPr>
              <a:t>ежде</a:t>
            </a:r>
            <a:r>
              <a:rPr lang="ru-RU" sz="6400" u="none" dirty="0" smtClean="0">
                <a:solidFill>
                  <a:srgbClr val="500557"/>
                </a:solidFill>
                <a:latin typeface="Russkopis Bold"/>
              </a:rPr>
              <a:t>н</a:t>
            </a:r>
            <a:r>
              <a:rPr lang="ru-RU" sz="6400" dirty="0" smtClean="0">
                <a:solidFill>
                  <a:srgbClr val="500557"/>
                </a:solidFill>
                <a:latin typeface="Russkopis Bold"/>
              </a:rPr>
              <a:t>иях.</a:t>
            </a:r>
            <a:endParaRPr lang="ru-RU" sz="6400" dirty="0">
              <a:solidFill>
                <a:srgbClr val="500557"/>
              </a:solidFill>
              <a:latin typeface="Russkopis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06691" y="8132341"/>
            <a:ext cx="13281309" cy="391194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794703" y="3624421"/>
            <a:ext cx="5377218" cy="1931188"/>
            <a:chOff x="0" y="0"/>
            <a:chExt cx="7169624" cy="2574917"/>
          </a:xfrm>
        </p:grpSpPr>
        <p:sp>
          <p:nvSpPr>
            <p:cNvPr id="9" name="TextBox 9"/>
            <p:cNvSpPr txBox="1"/>
            <p:nvPr/>
          </p:nvSpPr>
          <p:spPr>
            <a:xfrm>
              <a:off x="0" y="778334"/>
              <a:ext cx="7169624" cy="1796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1"/>
                </a:lnSpc>
              </a:pPr>
              <a:r>
                <a:rPr lang="en-US" sz="2754">
                  <a:solidFill>
                    <a:srgbClr val="500557"/>
                  </a:solidFill>
                  <a:latin typeface="Clear Sans Regular Bold"/>
                </a:rPr>
                <a:t> </a:t>
              </a:r>
              <a:r>
                <a:rPr lang="en-US" sz="2754">
                  <a:solidFill>
                    <a:srgbClr val="F9AFD7"/>
                  </a:solidFill>
                  <a:latin typeface="Clear Sans Regular Bold"/>
                </a:rPr>
                <a:t>      Р</a:t>
              </a:r>
              <a:r>
                <a:rPr lang="en-US" sz="2754">
                  <a:solidFill>
                    <a:srgbClr val="F9AFD7"/>
                  </a:solidFill>
                  <a:latin typeface="Clear Sans Regular"/>
                </a:rPr>
                <a:t>уководительница направления доступа к услугам БО "Позитивные женщины"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7169624" cy="639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6"/>
                </a:lnSpc>
              </a:pPr>
              <a:r>
                <a:rPr lang="en-US" sz="3305" u="sng">
                  <a:solidFill>
                    <a:srgbClr val="F9AFD7"/>
                  </a:solidFill>
                  <a:latin typeface="Halant Medium Bold"/>
                </a:rPr>
                <a:t>Вера Варыга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258499" y="6524187"/>
            <a:ext cx="5377218" cy="47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sz="3305" u="sng">
                <a:solidFill>
                  <a:srgbClr val="F9AFD7"/>
                </a:solidFill>
                <a:latin typeface="Halant Medium Bold"/>
              </a:rPr>
              <a:t>2020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55" b="8295"/>
          <a:stretch>
            <a:fillRect/>
          </a:stretch>
        </p:blipFill>
        <p:spPr>
          <a:xfrm>
            <a:off x="15892648" y="280906"/>
            <a:ext cx="1910504" cy="13573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54415" y="368786"/>
            <a:ext cx="14989105" cy="125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u="sng" spc="14">
                <a:solidFill>
                  <a:srgbClr val="FF1616"/>
                </a:solidFill>
                <a:latin typeface="Bad Script"/>
              </a:rPr>
              <a:t>Аналитический отчет «Права женщин, живущих с ВИЧ в Украине», детальнее </a:t>
            </a:r>
            <a:r>
              <a:rPr lang="en-US" sz="3600" u="sng" spc="14">
                <a:solidFill>
                  <a:srgbClr val="A80680"/>
                </a:solidFill>
                <a:latin typeface="Bad Script"/>
              </a:rPr>
              <a:t>http://www.pw.org.ua/wp-content/uploads/2019/05/PW_Human-Rights_rus.pdf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4643" y="3346596"/>
            <a:ext cx="12664354" cy="379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800" spc="8" dirty="0" smtClean="0">
                <a:solidFill>
                  <a:srgbClr val="2A022E"/>
                </a:solidFill>
                <a:latin typeface="Bad Script"/>
              </a:rPr>
              <a:t>После возвращения из больницы домой, ВИЧ+ женщина со своим годовалым ребенком, которому после рождения также был поставлен диагноз ВИЧ, столкнулась с претензиями и обвинениями со стороны брата. Он упрекал ее, что она инфицирована, что вместе с ребенком опозорила семью перед соседями, что может инфицировать окружающих. На вопрос, откуда брат об этом знает, последний сообщил, что данную информацию ему передал врач местной больницы. Ругательствами и обвинениями женщину довели до психологического срыва. Ей с тремя младшими детьми пришлось сменить место жительства. Сегодня женщина вынуждена арендовать жилье.</a:t>
            </a:r>
            <a:endParaRPr lang="ru-RU" sz="2800" spc="8" dirty="0">
              <a:solidFill>
                <a:srgbClr val="2A022E"/>
              </a:solidFill>
              <a:latin typeface="Bad Script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8997" y="2160093"/>
            <a:ext cx="3999003" cy="52367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95244" y="3037627"/>
            <a:ext cx="606563" cy="12733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79594" y="6466969"/>
            <a:ext cx="14271708" cy="103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endParaRPr lang="ru-RU" sz="2438" u="sng" spc="9" dirty="0" smtClean="0">
              <a:solidFill>
                <a:srgbClr val="2A022E"/>
              </a:solidFill>
              <a:latin typeface="Bad Script"/>
            </a:endParaRPr>
          </a:p>
          <a:p>
            <a:pPr algn="l">
              <a:lnSpc>
                <a:spcPts val="4169"/>
              </a:lnSpc>
            </a:pPr>
            <a:r>
              <a:rPr lang="en-US" sz="2438" u="sng" spc="9" dirty="0" err="1" smtClean="0">
                <a:solidFill>
                  <a:srgbClr val="2A022E"/>
                </a:solidFill>
                <a:latin typeface="Bad Script"/>
              </a:rPr>
              <a:t>Херсонская</a:t>
            </a:r>
            <a:r>
              <a:rPr lang="en-US" sz="2438" u="sng" spc="9" dirty="0" smtClean="0">
                <a:solidFill>
                  <a:srgbClr val="2A022E"/>
                </a:solidFill>
                <a:latin typeface="Bad Script"/>
              </a:rPr>
              <a:t> </a:t>
            </a:r>
            <a:r>
              <a:rPr lang="en-US" sz="2438" u="sng" spc="9" dirty="0" err="1">
                <a:solidFill>
                  <a:srgbClr val="2A022E"/>
                </a:solidFill>
                <a:latin typeface="Bad Script"/>
              </a:rPr>
              <a:t>область</a:t>
            </a:r>
            <a:r>
              <a:rPr lang="en-US" sz="2438" u="sng" spc="9" dirty="0">
                <a:solidFill>
                  <a:srgbClr val="2A022E"/>
                </a:solidFill>
                <a:latin typeface="Bad Script"/>
              </a:rPr>
              <a:t>, </a:t>
            </a:r>
            <a:r>
              <a:rPr lang="en-US" sz="2438" u="sng" spc="9" dirty="0" err="1">
                <a:solidFill>
                  <a:srgbClr val="2A022E"/>
                </a:solidFill>
                <a:latin typeface="Bad Script"/>
              </a:rPr>
              <a:t>август</a:t>
            </a:r>
            <a:r>
              <a:rPr lang="en-US" sz="2438" u="sng" spc="9" dirty="0">
                <a:solidFill>
                  <a:srgbClr val="2A022E"/>
                </a:solidFill>
                <a:latin typeface="Bad Script"/>
              </a:rPr>
              <a:t>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55" b="8295"/>
          <a:stretch>
            <a:fillRect/>
          </a:stretch>
        </p:blipFill>
        <p:spPr>
          <a:xfrm>
            <a:off x="7961648" y="1267137"/>
            <a:ext cx="1855318" cy="13181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3907" y="3997528"/>
            <a:ext cx="8060186" cy="57593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117653" y="2947562"/>
            <a:ext cx="6532403" cy="1049967"/>
            <a:chOff x="0" y="0"/>
            <a:chExt cx="8709871" cy="1399956"/>
          </a:xfrm>
        </p:grpSpPr>
        <p:sp>
          <p:nvSpPr>
            <p:cNvPr id="5" name="TextBox 5"/>
            <p:cNvSpPr txBox="1"/>
            <p:nvPr/>
          </p:nvSpPr>
          <p:spPr>
            <a:xfrm>
              <a:off x="884903" y="1027072"/>
              <a:ext cx="7824968" cy="372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7824968" cy="1217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6000" u="sng">
                  <a:solidFill>
                    <a:srgbClr val="500557"/>
                  </a:solidFill>
                  <a:latin typeface="Yanonne Kaffeesatz Regular"/>
                </a:rPr>
                <a:t>СПАСИБО ЗА ВНИМАНИЕ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55" b="8295"/>
          <a:stretch>
            <a:fillRect/>
          </a:stretch>
        </p:blipFill>
        <p:spPr>
          <a:xfrm>
            <a:off x="16306800" y="342901"/>
            <a:ext cx="1496352" cy="10722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129377" y="1995704"/>
            <a:ext cx="5874047" cy="636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6"/>
              </a:lnSpc>
            </a:pPr>
            <a:r>
              <a:rPr lang="ru-RU" sz="4329" spc="17" dirty="0" smtClean="0">
                <a:solidFill>
                  <a:srgbClr val="500557"/>
                </a:solidFill>
                <a:latin typeface="Bad Script"/>
              </a:rPr>
              <a:t>Женщины составляют практически половину ЛЖВ в Украине.</a:t>
            </a:r>
          </a:p>
          <a:p>
            <a:pPr>
              <a:lnSpc>
                <a:spcPts val="4546"/>
              </a:lnSpc>
            </a:pPr>
            <a:r>
              <a:rPr lang="en-US" sz="4329" spc="17" dirty="0" smtClean="0">
                <a:solidFill>
                  <a:srgbClr val="500557"/>
                </a:solidFill>
                <a:latin typeface="Bad Script"/>
              </a:rPr>
              <a:t> </a:t>
            </a:r>
            <a:endParaRPr lang="en-US" sz="4329" spc="17" dirty="0">
              <a:solidFill>
                <a:srgbClr val="500557"/>
              </a:solidFill>
              <a:latin typeface="Bad Script"/>
            </a:endParaRPr>
          </a:p>
          <a:p>
            <a:pPr algn="l">
              <a:lnSpc>
                <a:spcPts val="4546"/>
              </a:lnSpc>
            </a:pPr>
            <a:r>
              <a:rPr lang="ru-RU" sz="4329" spc="17" dirty="0" smtClean="0">
                <a:solidFill>
                  <a:srgbClr val="500557"/>
                </a:solidFill>
                <a:latin typeface="Bad Script"/>
              </a:rPr>
              <a:t>Девушки и женщины более уязвимы </a:t>
            </a:r>
            <a:r>
              <a:rPr lang="en-US" sz="4329" spc="17" dirty="0" smtClean="0">
                <a:solidFill>
                  <a:srgbClr val="500557"/>
                </a:solidFill>
                <a:latin typeface="Bad Script"/>
              </a:rPr>
              <a:t>к </a:t>
            </a:r>
            <a:r>
              <a:rPr lang="en-US" sz="4329" spc="17" dirty="0">
                <a:solidFill>
                  <a:srgbClr val="500557"/>
                </a:solidFill>
                <a:latin typeface="Bad Script"/>
              </a:rPr>
              <a:t>ВИЧ </a:t>
            </a:r>
            <a:r>
              <a:rPr lang="ru-RU" sz="4329" spc="17" dirty="0" smtClean="0">
                <a:solidFill>
                  <a:srgbClr val="500557"/>
                </a:solidFill>
                <a:latin typeface="Bad Script"/>
              </a:rPr>
              <a:t>через стереотипы, насилие, дискриминацию </a:t>
            </a:r>
            <a:r>
              <a:rPr lang="en-US" sz="4329" spc="17" dirty="0" smtClean="0">
                <a:solidFill>
                  <a:srgbClr val="500557"/>
                </a:solidFill>
                <a:latin typeface="Bad Script"/>
              </a:rPr>
              <a:t>и </a:t>
            </a:r>
            <a:r>
              <a:rPr lang="ru-RU" sz="4329" spc="17" dirty="0" smtClean="0">
                <a:solidFill>
                  <a:srgbClr val="500557"/>
                </a:solidFill>
                <a:latin typeface="Bad Script"/>
              </a:rPr>
              <a:t>несоответствие услуг охраны здоровья по отношению </a:t>
            </a:r>
            <a:r>
              <a:rPr lang="en-US" sz="4329" spc="17" dirty="0" smtClean="0">
                <a:solidFill>
                  <a:srgbClr val="500557"/>
                </a:solidFill>
                <a:latin typeface="Bad Script"/>
              </a:rPr>
              <a:t>к </a:t>
            </a:r>
            <a:r>
              <a:rPr lang="ru-RU" sz="4329" spc="17" dirty="0" smtClean="0">
                <a:solidFill>
                  <a:srgbClr val="500557"/>
                </a:solidFill>
                <a:latin typeface="Bad Script"/>
              </a:rPr>
              <a:t>их реальным потребностям</a:t>
            </a:r>
            <a:r>
              <a:rPr lang="en-US" sz="4329" spc="17" dirty="0" smtClean="0">
                <a:solidFill>
                  <a:srgbClr val="500557"/>
                </a:solidFill>
                <a:latin typeface="Bad Script"/>
              </a:rPr>
              <a:t>.</a:t>
            </a:r>
            <a:endParaRPr lang="en-US" sz="4329" spc="17" dirty="0">
              <a:solidFill>
                <a:srgbClr val="500557"/>
              </a:solidFill>
              <a:latin typeface="Bad Scrip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20207" y="3747847"/>
            <a:ext cx="2791307" cy="27913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11165" y="192625"/>
            <a:ext cx="2409390" cy="2444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61182">
            <a:off x="394735" y="3907217"/>
            <a:ext cx="2573067" cy="2611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669352">
            <a:off x="8858159" y="3766521"/>
            <a:ext cx="2513363" cy="25504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255707">
            <a:off x="4713262" y="7454506"/>
            <a:ext cx="2605196" cy="26436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226191">
            <a:off x="1364338" y="2058293"/>
            <a:ext cx="3464822" cy="8504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616193">
            <a:off x="1364338" y="7330375"/>
            <a:ext cx="3464822" cy="8504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993438">
            <a:off x="6943504" y="7330375"/>
            <a:ext cx="3464822" cy="850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036443">
            <a:off x="7117382" y="2058293"/>
            <a:ext cx="3464822" cy="8504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r="80794" b="70006"/>
          <a:stretch>
            <a:fillRect/>
          </a:stretch>
        </p:blipFill>
        <p:spPr>
          <a:xfrm>
            <a:off x="5701959" y="2637578"/>
            <a:ext cx="627802" cy="9817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r="80794" b="70006"/>
          <a:stretch>
            <a:fillRect/>
          </a:stretch>
        </p:blipFill>
        <p:spPr>
          <a:xfrm rot="-10800000">
            <a:off x="5701959" y="6774794"/>
            <a:ext cx="627802" cy="9817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 r="80794" b="70006"/>
          <a:stretch>
            <a:fillRect/>
          </a:stretch>
        </p:blipFill>
        <p:spPr>
          <a:xfrm rot="5400000">
            <a:off x="8045024" y="4652632"/>
            <a:ext cx="627802" cy="9817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 r="80794" b="70006"/>
          <a:stretch>
            <a:fillRect/>
          </a:stretch>
        </p:blipFill>
        <p:spPr>
          <a:xfrm rot="-5505241">
            <a:off x="3283094" y="4598836"/>
            <a:ext cx="627802" cy="9817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 l="61253" b="7934"/>
          <a:stretch>
            <a:fillRect/>
          </a:stretch>
        </p:blipFill>
        <p:spPr>
          <a:xfrm rot="-1033421">
            <a:off x="4082839" y="945137"/>
            <a:ext cx="602681" cy="93992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87380" y="4834164"/>
            <a:ext cx="2187778" cy="71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Light Bold"/>
              </a:rPr>
              <a:t>Самодискриминация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3" y="1204094"/>
            <a:ext cx="1477847" cy="962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5095199" y="1108844"/>
            <a:ext cx="1841321" cy="35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Light Bold"/>
              </a:rPr>
              <a:t>Стигма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90661" y="4653626"/>
            <a:ext cx="1450398" cy="884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ru-RU" sz="4800" dirty="0">
                <a:solidFill>
                  <a:srgbClr val="000000"/>
                </a:solidFill>
                <a:latin typeface="Open Sans"/>
              </a:rPr>
              <a:t>Ж</a:t>
            </a:r>
            <a:r>
              <a:rPr lang="en-US" sz="4800" dirty="0" smtClean="0">
                <a:solidFill>
                  <a:srgbClr val="000000"/>
                </a:solidFill>
                <a:latin typeface="Open Sans"/>
              </a:rPr>
              <a:t>ЖВ</a:t>
            </a:r>
            <a:endParaRPr lang="en-US" sz="4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144000" y="4834164"/>
            <a:ext cx="2187778" cy="35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Light Bold"/>
              </a:rPr>
              <a:t>Самостигма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24068" y="8397755"/>
            <a:ext cx="2187778" cy="71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Light Bold"/>
              </a:rPr>
              <a:t>Дискрими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Light Bold"/>
              </a:rPr>
              <a:t>нация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8"/>
          <a:srcRect l="61253" b="7934"/>
          <a:stretch>
            <a:fillRect/>
          </a:stretch>
        </p:blipFill>
        <p:spPr>
          <a:xfrm rot="-4364032">
            <a:off x="1785877" y="3277882"/>
            <a:ext cx="602681" cy="9399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 l="61253" b="7934"/>
          <a:stretch>
            <a:fillRect/>
          </a:stretch>
        </p:blipFill>
        <p:spPr>
          <a:xfrm rot="-9130890">
            <a:off x="4036894" y="8232057"/>
            <a:ext cx="602681" cy="93992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/>
          <a:srcRect l="61253" b="7934"/>
          <a:stretch>
            <a:fillRect/>
          </a:stretch>
        </p:blipFill>
        <p:spPr>
          <a:xfrm rot="3711346">
            <a:off x="1767567" y="6270332"/>
            <a:ext cx="602681" cy="93992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 l="61253" b="7934"/>
          <a:stretch>
            <a:fillRect/>
          </a:stretch>
        </p:blipFill>
        <p:spPr>
          <a:xfrm rot="3629636">
            <a:off x="9499358" y="3010565"/>
            <a:ext cx="602681" cy="93992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/>
          <a:srcRect l="61253" b="7934"/>
          <a:stretch>
            <a:fillRect/>
          </a:stretch>
        </p:blipFill>
        <p:spPr>
          <a:xfrm rot="278949">
            <a:off x="7257656" y="945137"/>
            <a:ext cx="602681" cy="93992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/>
          <a:srcRect l="61253" b="7934"/>
          <a:stretch>
            <a:fillRect/>
          </a:stretch>
        </p:blipFill>
        <p:spPr>
          <a:xfrm rot="-284317">
            <a:off x="7258349" y="7965891"/>
            <a:ext cx="602681" cy="93992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/>
          <a:srcRect l="61253" b="7934"/>
          <a:stretch>
            <a:fillRect/>
          </a:stretch>
        </p:blipFill>
        <p:spPr>
          <a:xfrm rot="7267598">
            <a:off x="9813500" y="6069189"/>
            <a:ext cx="602681" cy="939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55" b="8295"/>
          <a:stretch>
            <a:fillRect/>
          </a:stretch>
        </p:blipFill>
        <p:spPr>
          <a:xfrm>
            <a:off x="16715448" y="439703"/>
            <a:ext cx="1087704" cy="7728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17895" y="4102871"/>
            <a:ext cx="3656518" cy="52415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15678" y="2959717"/>
            <a:ext cx="660951" cy="6609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15929">
            <a:off x="15493731" y="2195108"/>
            <a:ext cx="715127" cy="6982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98908">
            <a:off x="12836653" y="2818168"/>
            <a:ext cx="1432834" cy="15391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241948">
            <a:off x="13461431" y="4206720"/>
            <a:ext cx="715127" cy="6982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554645">
            <a:off x="15948476" y="3056405"/>
            <a:ext cx="1683429" cy="17839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429277" y="5619455"/>
            <a:ext cx="214038" cy="34959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71919" y="1794874"/>
            <a:ext cx="12189195" cy="7549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72"/>
              </a:lnSpc>
            </a:pPr>
            <a:r>
              <a:rPr lang="en-US" sz="3200" spc="12">
                <a:solidFill>
                  <a:srgbClr val="2A022E"/>
                </a:solidFill>
                <a:latin typeface="Bad Script"/>
              </a:rPr>
              <a:t>Женщины более подвержены стигме по причине культурных особенностей и традиционного патриархального отношения к женщинам в регионе ВЕЦА. </a:t>
            </a:r>
          </a:p>
          <a:p>
            <a:pPr>
              <a:lnSpc>
                <a:spcPts val="5472"/>
              </a:lnSpc>
            </a:pPr>
            <a:endParaRPr lang="en-US" sz="3200" spc="12">
              <a:solidFill>
                <a:srgbClr val="2A022E"/>
              </a:solidFill>
              <a:latin typeface="Bad Script"/>
            </a:endParaRPr>
          </a:p>
          <a:p>
            <a:pPr algn="l">
              <a:lnSpc>
                <a:spcPts val="5472"/>
              </a:lnSpc>
            </a:pPr>
            <a:r>
              <a:rPr lang="en-US" sz="3200" spc="12">
                <a:solidFill>
                  <a:srgbClr val="2A022E"/>
                </a:solidFill>
                <a:latin typeface="Bad Script"/>
              </a:rPr>
              <a:t>Именно женщина несет ответственность за здоровье, воспитание в семье. И если женщина выявлена как ВИЧ- инфицированная, то близкое окружение обвинит именно её в том, что она принесла “заразу”, опозорила семью и поставила под угрозу здоровье всех её членов. В большинстве случаев мужчина после этого не желает тестироваться, его ВИЧ-статус остается неизвестным, и на женщину перекладывается ответственность, это приводит к увеличению уровня всех видов насилия по отношению к ней (со слов соц. работников центров СПИДа).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40593" y="1883546"/>
            <a:ext cx="219948" cy="14066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276875" y="1947274"/>
            <a:ext cx="837681" cy="83099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469005" y="688359"/>
            <a:ext cx="9349989" cy="76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u="sng" spc="22">
                <a:solidFill>
                  <a:srgbClr val="500557"/>
                </a:solidFill>
                <a:latin typeface="Bad Script"/>
              </a:rPr>
              <a:t>Гендерные стереотипы. </a:t>
            </a:r>
            <a:r>
              <a:rPr lang="en-US" sz="5600" u="sng" spc="22">
                <a:solidFill>
                  <a:srgbClr val="FF1616"/>
                </a:solidFill>
                <a:latin typeface="Bad Script"/>
              </a:rPr>
              <a:t>Стигма</a:t>
            </a:r>
            <a:r>
              <a:rPr lang="en-US" sz="5600" u="sng" spc="22">
                <a:solidFill>
                  <a:srgbClr val="500557"/>
                </a:solidFill>
                <a:latin typeface="Bad Scrip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55" b="8295"/>
          <a:stretch>
            <a:fillRect/>
          </a:stretch>
        </p:blipFill>
        <p:spPr>
          <a:xfrm>
            <a:off x="16622116" y="602634"/>
            <a:ext cx="1087704" cy="77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818009"/>
            <a:ext cx="12955239" cy="7646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0"/>
              </a:lnSpc>
            </a:pPr>
            <a:r>
              <a:rPr lang="ru-RU" sz="2929" spc="11" dirty="0" smtClean="0">
                <a:solidFill>
                  <a:srgbClr val="2A022E"/>
                </a:solidFill>
                <a:latin typeface="Bad Script"/>
              </a:rPr>
              <a:t>Каждая вторая женщина узнает про свой ВИЧ статус во время беременности или в тех случаях, когда её иммунитет уже сильно пострадал. </a:t>
            </a:r>
          </a:p>
          <a:p>
            <a:pPr>
              <a:lnSpc>
                <a:spcPts val="5010"/>
              </a:lnSpc>
            </a:pPr>
            <a:r>
              <a:rPr lang="ru-RU" sz="2929" spc="11" dirty="0" smtClean="0">
                <a:solidFill>
                  <a:srgbClr val="2A022E"/>
                </a:solidFill>
                <a:latin typeface="Bad Script"/>
              </a:rPr>
              <a:t>В тот момент, когда женщина слышит о том, что инфицирована ВИЧ она испытывает сильный стресс и сразу вспоминает все плохое, что она слышала об этом заболевании и людях, которые им болеют. Она сама часть общества и зачастую сама плохо относилась к ВИЧ-инфицированным или просто боялась с ними контактировать. </a:t>
            </a:r>
          </a:p>
          <a:p>
            <a:pPr>
              <a:lnSpc>
                <a:spcPts val="5010"/>
              </a:lnSpc>
            </a:pPr>
            <a:r>
              <a:rPr lang="ru-RU" sz="2929" spc="11" dirty="0" smtClean="0">
                <a:solidFill>
                  <a:srgbClr val="2A022E"/>
                </a:solidFill>
                <a:latin typeface="Bad Script"/>
              </a:rPr>
              <a:t>Она испытывает чувства стыда, вины, страха, неуверенности.  И вот в этот момент женщина надевает на себя САМОСТИГМУ. </a:t>
            </a:r>
          </a:p>
          <a:p>
            <a:pPr algn="l">
              <a:lnSpc>
                <a:spcPts val="5010"/>
              </a:lnSpc>
            </a:pPr>
            <a:r>
              <a:rPr lang="ru-RU" sz="2929" spc="11" dirty="0" smtClean="0">
                <a:solidFill>
                  <a:srgbClr val="2A022E"/>
                </a:solidFill>
                <a:latin typeface="Bad Script"/>
              </a:rPr>
              <a:t>В дальнейшем если ей не оказывать информационную, психологическую поддержку в процессе принятия ею своего ВИЧ-статуса, то её стресс станет хроническим, возникнет большая вероятность депрессии, занижения своей самооценки и еще большой список негативных чувств /состояний.</a:t>
            </a:r>
            <a:endParaRPr lang="ru-RU" sz="2929" spc="11" dirty="0">
              <a:solidFill>
                <a:srgbClr val="2A022E"/>
              </a:solidFill>
              <a:latin typeface="Bad Scrip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5154" b="2924"/>
          <a:stretch>
            <a:fillRect/>
          </a:stretch>
        </p:blipFill>
        <p:spPr>
          <a:xfrm>
            <a:off x="15942269" y="4335164"/>
            <a:ext cx="2023304" cy="57266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82907" y="4503856"/>
            <a:ext cx="1907913" cy="52759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561479">
            <a:off x="16928337" y="2975500"/>
            <a:ext cx="1163416" cy="1163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3093">
            <a:off x="15326063" y="3767536"/>
            <a:ext cx="745839" cy="745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835376" y="5061752"/>
            <a:ext cx="1106893" cy="16864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259300" y="3086100"/>
            <a:ext cx="567436" cy="4395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512141" y="2382777"/>
            <a:ext cx="219948" cy="14066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497938">
            <a:off x="14905617" y="4121155"/>
            <a:ext cx="219948" cy="14066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8754654">
            <a:off x="14019335" y="7211808"/>
            <a:ext cx="1868867" cy="69926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522913" y="688359"/>
            <a:ext cx="11242175" cy="76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u="sng" spc="22">
                <a:solidFill>
                  <a:srgbClr val="500557"/>
                </a:solidFill>
                <a:latin typeface="Bad Script"/>
              </a:rPr>
              <a:t>Гендерные стереотипы. </a:t>
            </a:r>
            <a:r>
              <a:rPr lang="en-US" sz="5600" u="sng" spc="22">
                <a:solidFill>
                  <a:srgbClr val="FF1616"/>
                </a:solidFill>
                <a:latin typeface="Bad Script"/>
              </a:rPr>
              <a:t>Самостигма</a:t>
            </a:r>
            <a:r>
              <a:rPr lang="en-US" sz="5600" u="sng" spc="22">
                <a:solidFill>
                  <a:srgbClr val="500557"/>
                </a:solidFill>
                <a:latin typeface="Bad Script"/>
              </a:rPr>
              <a:t>: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852954">
            <a:off x="14953769" y="5673319"/>
            <a:ext cx="654024" cy="64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55" b="8295"/>
          <a:stretch>
            <a:fillRect/>
          </a:stretch>
        </p:blipFill>
        <p:spPr>
          <a:xfrm>
            <a:off x="16512141" y="602634"/>
            <a:ext cx="1087704" cy="77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80571" y="2479257"/>
            <a:ext cx="12955239" cy="666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0"/>
              </a:lnSpc>
            </a:pPr>
            <a:r>
              <a:rPr lang="en-US" sz="3100" spc="12">
                <a:solidFill>
                  <a:srgbClr val="2A022E"/>
                </a:solidFill>
                <a:latin typeface="Bad Script"/>
              </a:rPr>
              <a:t>Зачастую потребности семьи являются приоритетнее личного здоровья, следствием является плохая приверженность к ВААРТ.</a:t>
            </a:r>
          </a:p>
          <a:p>
            <a:pPr>
              <a:lnSpc>
                <a:spcPts val="5301"/>
              </a:lnSpc>
            </a:pPr>
            <a:endParaRPr lang="en-US" sz="3100" spc="12">
              <a:solidFill>
                <a:srgbClr val="2A022E"/>
              </a:solidFill>
              <a:latin typeface="Bad Script"/>
            </a:endParaRPr>
          </a:p>
          <a:p>
            <a:pPr>
              <a:lnSpc>
                <a:spcPts val="5301"/>
              </a:lnSpc>
            </a:pPr>
            <a:r>
              <a:rPr lang="en-US" sz="3100" spc="12">
                <a:solidFill>
                  <a:srgbClr val="2A022E"/>
                </a:solidFill>
                <a:latin typeface="Bad Script"/>
              </a:rPr>
              <a:t>Страх раскрытия статуса и дискриминирующее законодательства вынуждает женщин скрывать свой диагноз, менять место жительство, не принимать ПВТ</a:t>
            </a:r>
          </a:p>
          <a:p>
            <a:pPr>
              <a:lnSpc>
                <a:spcPts val="5300"/>
              </a:lnSpc>
            </a:pPr>
            <a:r>
              <a:rPr lang="en-US" sz="3100" spc="12">
                <a:solidFill>
                  <a:srgbClr val="2A022E"/>
                </a:solidFill>
                <a:latin typeface="Bad Script"/>
              </a:rPr>
              <a:t>Многие женщины и девушки с ВИЧ добровольно отказываются от отношений, семьи и рождения детей. </a:t>
            </a:r>
          </a:p>
          <a:p>
            <a:pPr>
              <a:lnSpc>
                <a:spcPts val="5301"/>
              </a:lnSpc>
            </a:pPr>
            <a:endParaRPr lang="en-US" sz="3100" spc="12">
              <a:solidFill>
                <a:srgbClr val="2A022E"/>
              </a:solidFill>
              <a:latin typeface="Bad Script"/>
            </a:endParaRPr>
          </a:p>
          <a:p>
            <a:pPr algn="l">
              <a:lnSpc>
                <a:spcPts val="5301"/>
              </a:lnSpc>
            </a:pPr>
            <a:r>
              <a:rPr lang="en-US" sz="3100" spc="12">
                <a:solidFill>
                  <a:srgbClr val="2A022E"/>
                </a:solidFill>
                <a:latin typeface="Bad Script"/>
              </a:rPr>
              <a:t>Отсутствие сексуального образования и страх пережить насилие заставляет многих женщин вообще отказываться проходить тестирование на ВИЧ и лечение.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147665">
            <a:off x="15943149" y="2951318"/>
            <a:ext cx="1499977" cy="12599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28043" y="1944023"/>
            <a:ext cx="2027109" cy="30883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540679">
            <a:off x="14875996" y="5424459"/>
            <a:ext cx="219948" cy="1406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572585">
            <a:off x="14051537" y="3796309"/>
            <a:ext cx="1868867" cy="6992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382524" y="5032416"/>
            <a:ext cx="1950616" cy="12377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983939" y="6172200"/>
            <a:ext cx="4270075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017871" y="6721690"/>
            <a:ext cx="2252738" cy="16670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2572885">
            <a:off x="12507207" y="8424787"/>
            <a:ext cx="1074739" cy="11681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27687" y="609030"/>
            <a:ext cx="12787904" cy="76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u="sng" spc="22">
                <a:solidFill>
                  <a:srgbClr val="500557"/>
                </a:solidFill>
                <a:latin typeface="Bad Script"/>
              </a:rPr>
              <a:t>Гендерные стереотипы. </a:t>
            </a:r>
            <a:r>
              <a:rPr lang="en-US" sz="5600" u="sng" spc="22">
                <a:solidFill>
                  <a:srgbClr val="FF1616"/>
                </a:solidFill>
                <a:latin typeface="Bad Script"/>
              </a:rPr>
              <a:t>Самодискриминация</a:t>
            </a:r>
            <a:r>
              <a:rPr lang="en-US" sz="5600" u="sng" spc="22">
                <a:solidFill>
                  <a:srgbClr val="500557"/>
                </a:solidFill>
                <a:latin typeface="Bad Script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 rot="-780583">
            <a:off x="13141094" y="7355659"/>
            <a:ext cx="1997721" cy="36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132">
                <a:solidFill>
                  <a:srgbClr val="000000"/>
                </a:solidFill>
                <a:latin typeface="Open Sans Light Bold"/>
              </a:rPr>
              <a:t>confidentially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55" b="8295"/>
          <a:stretch>
            <a:fillRect/>
          </a:stretch>
        </p:blipFill>
        <p:spPr>
          <a:xfrm>
            <a:off x="16512141" y="602634"/>
            <a:ext cx="1087704" cy="77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6627" y="1615610"/>
            <a:ext cx="12955239" cy="810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0"/>
              </a:lnSpc>
            </a:pPr>
            <a:r>
              <a:rPr lang="ru-RU" sz="3100" b="1" spc="12" dirty="0" smtClean="0">
                <a:solidFill>
                  <a:srgbClr val="2A022E"/>
                </a:solidFill>
                <a:latin typeface="Bad Script"/>
              </a:rPr>
              <a:t>Нередко</a:t>
            </a:r>
            <a:r>
              <a:rPr lang="en-US" sz="3100" b="1" spc="12" dirty="0" smtClean="0">
                <a:solidFill>
                  <a:srgbClr val="2A022E"/>
                </a:solidFill>
                <a:latin typeface="Bad Script"/>
              </a:rPr>
              <a:t> </a:t>
            </a:r>
            <a:r>
              <a:rPr lang="ru-RU" sz="3100" b="1" spc="12" dirty="0" smtClean="0">
                <a:solidFill>
                  <a:srgbClr val="2A022E"/>
                </a:solidFill>
                <a:latin typeface="Bad Script"/>
              </a:rPr>
              <a:t>медработники раскрывают информацию о ВИЧ-статусе пациенток, без их согласия, что приводит к различным формам насилия, особенно со стороны членов семьи - женщины оставляют дом и прекращают родственные отношения</a:t>
            </a:r>
            <a:r>
              <a:rPr lang="en-US" sz="3100" b="1" spc="12" dirty="0" smtClean="0">
                <a:solidFill>
                  <a:srgbClr val="2A022E"/>
                </a:solidFill>
                <a:latin typeface="Bad Script"/>
              </a:rPr>
              <a:t>.</a:t>
            </a:r>
            <a:endParaRPr lang="en-US" sz="3100" b="1" spc="12" dirty="0">
              <a:solidFill>
                <a:srgbClr val="2A022E"/>
              </a:solidFill>
              <a:latin typeface="Bad Script"/>
            </a:endParaRPr>
          </a:p>
          <a:p>
            <a:pPr>
              <a:lnSpc>
                <a:spcPts val="5300"/>
              </a:lnSpc>
            </a:pPr>
            <a:endParaRPr lang="en-US" sz="3100" b="1" spc="12" dirty="0">
              <a:solidFill>
                <a:srgbClr val="2A022E"/>
              </a:solidFill>
              <a:latin typeface="Bad Script"/>
            </a:endParaRPr>
          </a:p>
          <a:p>
            <a:pPr>
              <a:lnSpc>
                <a:spcPts val="5300"/>
              </a:lnSpc>
            </a:pPr>
            <a:r>
              <a:rPr lang="ru-RU" sz="3100" b="1" spc="12" dirty="0" smtClean="0">
                <a:solidFill>
                  <a:srgbClr val="2A022E"/>
                </a:solidFill>
                <a:latin typeface="Bad Script"/>
              </a:rPr>
              <a:t>Женщинам</a:t>
            </a:r>
            <a:r>
              <a:rPr lang="en-US" sz="3100" b="1" spc="12" dirty="0" smtClean="0">
                <a:solidFill>
                  <a:srgbClr val="2A022E"/>
                </a:solidFill>
                <a:latin typeface="Bad Script"/>
              </a:rPr>
              <a:t> </a:t>
            </a:r>
            <a:r>
              <a:rPr lang="en-US" sz="3100" b="1" spc="12" dirty="0">
                <a:solidFill>
                  <a:srgbClr val="2A022E"/>
                </a:solidFill>
                <a:latin typeface="Bad Script"/>
              </a:rPr>
              <a:t>и </a:t>
            </a:r>
            <a:r>
              <a:rPr lang="ru-RU" sz="3100" b="1" spc="12" dirty="0" smtClean="0">
                <a:solidFill>
                  <a:srgbClr val="2A022E"/>
                </a:solidFill>
                <a:latin typeface="Bad Script"/>
              </a:rPr>
              <a:t>девушкам </a:t>
            </a:r>
            <a:r>
              <a:rPr lang="en-US" sz="3100" b="1" spc="12" dirty="0" smtClean="0">
                <a:solidFill>
                  <a:srgbClr val="2A022E"/>
                </a:solidFill>
                <a:latin typeface="Bad Script"/>
              </a:rPr>
              <a:t>с </a:t>
            </a:r>
            <a:r>
              <a:rPr lang="en-US" sz="3100" b="1" spc="12" dirty="0">
                <a:solidFill>
                  <a:srgbClr val="2A022E"/>
                </a:solidFill>
                <a:latin typeface="Bad Script"/>
              </a:rPr>
              <a:t>ВИЧ </a:t>
            </a:r>
            <a:r>
              <a:rPr lang="ru-RU" sz="3100" b="1" spc="12" dirty="0" smtClean="0">
                <a:solidFill>
                  <a:srgbClr val="2A022E"/>
                </a:solidFill>
                <a:latin typeface="Bad Script"/>
              </a:rPr>
              <a:t>отказывают в доступе к гинекологической помощи по</a:t>
            </a:r>
            <a:r>
              <a:rPr lang="en-US" sz="3100" b="1" spc="12" dirty="0" smtClean="0">
                <a:solidFill>
                  <a:srgbClr val="2A022E"/>
                </a:solidFill>
                <a:latin typeface="Bad Script"/>
              </a:rPr>
              <a:t> </a:t>
            </a:r>
            <a:r>
              <a:rPr lang="ru-RU" sz="3100" b="1" spc="12" dirty="0" smtClean="0">
                <a:solidFill>
                  <a:srgbClr val="2A022E"/>
                </a:solidFill>
                <a:latin typeface="Bad Script"/>
              </a:rPr>
              <a:t>месту жительства и направляют в "специализированные" центры, расположенные</a:t>
            </a:r>
            <a:r>
              <a:rPr lang="en-US" sz="3100" b="1" spc="12" dirty="0" smtClean="0">
                <a:solidFill>
                  <a:srgbClr val="2A022E"/>
                </a:solidFill>
                <a:latin typeface="Bad Script"/>
              </a:rPr>
              <a:t> </a:t>
            </a:r>
            <a:r>
              <a:rPr lang="en-US" sz="3100" b="1" spc="12" dirty="0">
                <a:solidFill>
                  <a:srgbClr val="2A022E"/>
                </a:solidFill>
                <a:latin typeface="Bad Script"/>
              </a:rPr>
              <a:t>в </a:t>
            </a:r>
            <a:r>
              <a:rPr lang="ru-RU" sz="3100" b="1" spc="12" dirty="0" smtClean="0">
                <a:solidFill>
                  <a:srgbClr val="2A022E"/>
                </a:solidFill>
                <a:latin typeface="Bad Script"/>
              </a:rPr>
              <a:t>нескольких десятках километров от дома. </a:t>
            </a:r>
          </a:p>
          <a:p>
            <a:pPr>
              <a:lnSpc>
                <a:spcPts val="5300"/>
              </a:lnSpc>
            </a:pPr>
            <a:endParaRPr lang="en-US" sz="3100" b="1" spc="12" dirty="0">
              <a:solidFill>
                <a:srgbClr val="2A022E"/>
              </a:solidFill>
              <a:latin typeface="Bad Script"/>
            </a:endParaRPr>
          </a:p>
          <a:p>
            <a:pPr>
              <a:lnSpc>
                <a:spcPts val="5300"/>
              </a:lnSpc>
            </a:pPr>
            <a:r>
              <a:rPr lang="ru-RU" sz="3100" b="1" spc="12" dirty="0" smtClean="0">
                <a:solidFill>
                  <a:srgbClr val="2A022E"/>
                </a:solidFill>
                <a:latin typeface="Bad Script"/>
              </a:rPr>
              <a:t>Частные клиники предлагают услуги ВИЧ-позитивным женщинам за </a:t>
            </a:r>
          </a:p>
          <a:p>
            <a:pPr>
              <a:lnSpc>
                <a:spcPts val="5300"/>
              </a:lnSpc>
            </a:pPr>
            <a:r>
              <a:rPr lang="ru-RU" sz="3100" b="1" spc="12" dirty="0" smtClean="0">
                <a:solidFill>
                  <a:srgbClr val="2A022E"/>
                </a:solidFill>
                <a:latin typeface="Bad Script"/>
              </a:rPr>
              <a:t>завышенную плату.</a:t>
            </a:r>
          </a:p>
          <a:p>
            <a:pPr>
              <a:lnSpc>
                <a:spcPts val="5300"/>
              </a:lnSpc>
            </a:pPr>
            <a:endParaRPr lang="en-US" sz="3100" b="1" spc="12" dirty="0">
              <a:solidFill>
                <a:srgbClr val="2A022E"/>
              </a:solidFill>
              <a:latin typeface="Bad Script"/>
            </a:endParaRPr>
          </a:p>
          <a:p>
            <a:pPr algn="l">
              <a:lnSpc>
                <a:spcPts val="5301"/>
              </a:lnSpc>
            </a:pPr>
            <a:r>
              <a:rPr lang="ru-RU" sz="3100" b="1" spc="12" dirty="0" smtClean="0">
                <a:solidFill>
                  <a:srgbClr val="2A022E"/>
                </a:solidFill>
                <a:latin typeface="Bad Script"/>
              </a:rPr>
              <a:t>Отказ в предоставлении медицинских услуг из-за наличия ВИЧ-статуса</a:t>
            </a:r>
            <a:endParaRPr lang="ru-RU" sz="3100" b="1" spc="12" dirty="0">
              <a:solidFill>
                <a:srgbClr val="2A022E"/>
              </a:solidFill>
              <a:latin typeface="Bad Scrip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71854" y="4712610"/>
            <a:ext cx="1950616" cy="12377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82823" y="2016838"/>
            <a:ext cx="2889898" cy="2138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572885">
            <a:off x="16926585" y="3334836"/>
            <a:ext cx="1074739" cy="11681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99880">
            <a:off x="15549817" y="6157808"/>
            <a:ext cx="265591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019994" y="6345793"/>
            <a:ext cx="1723744" cy="1570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782823" y="4208793"/>
            <a:ext cx="1921828" cy="186941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780583">
            <a:off x="14012446" y="2886555"/>
            <a:ext cx="1997721" cy="36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132" u="sng">
                <a:solidFill>
                  <a:srgbClr val="FBFEFA"/>
                </a:solidFill>
                <a:latin typeface="Open Sans Light Bold"/>
              </a:rPr>
              <a:t>confidentially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971854" y="2221992"/>
            <a:ext cx="219948" cy="14066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4809" y="1622893"/>
            <a:ext cx="581818" cy="5990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4809" y="4113511"/>
            <a:ext cx="581818" cy="59909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4809" y="6831330"/>
            <a:ext cx="581818" cy="5990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4809" y="8958750"/>
            <a:ext cx="581818" cy="59909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325252" y="8405830"/>
            <a:ext cx="836788" cy="83678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227687" y="609030"/>
            <a:ext cx="12787904" cy="76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u="sng" spc="22">
                <a:solidFill>
                  <a:srgbClr val="FF1616"/>
                </a:solidFill>
                <a:latin typeface="Bad Script"/>
              </a:rPr>
              <a:t>Дискриминация</a:t>
            </a:r>
            <a:r>
              <a:rPr lang="en-US" sz="5600" u="sng" spc="22">
                <a:solidFill>
                  <a:srgbClr val="500557"/>
                </a:solidFill>
                <a:latin typeface="Bad Script"/>
              </a:rPr>
              <a:t> в сфере охраны здоровья.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325252" y="8215208"/>
            <a:ext cx="836972" cy="1027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55" b="8295"/>
          <a:stretch>
            <a:fillRect/>
          </a:stretch>
        </p:blipFill>
        <p:spPr>
          <a:xfrm>
            <a:off x="16715448" y="426066"/>
            <a:ext cx="1087704" cy="7728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4933" y="1198869"/>
            <a:ext cx="1850814" cy="17835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028700" y="1705102"/>
            <a:ext cx="319268" cy="1236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700720" y="1759068"/>
            <a:ext cx="447065" cy="12233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971452" y="1705102"/>
            <a:ext cx="606563" cy="12733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359872" y="1714500"/>
            <a:ext cx="599873" cy="14282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720933" y="1599925"/>
            <a:ext cx="701427" cy="15415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088367"/>
            <a:ext cx="3443280" cy="660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163" b="1" spc="8" dirty="0" smtClean="0">
                <a:solidFill>
                  <a:srgbClr val="2A022E"/>
                </a:solidFill>
                <a:latin typeface="Bad Script"/>
              </a:rPr>
              <a:t>По сравнению с мужчинами, ВИЧ позитивные женщины занимают второстепенную роль в принятии решений относительно законов, программ и политик по ВИЧ, поэтому законодательные акты часто не соответствуют их потребностям. </a:t>
            </a:r>
            <a:r>
              <a:rPr lang="ru-RU" sz="2163" b="1" spc="8" dirty="0" smtClean="0">
                <a:solidFill>
                  <a:srgbClr val="FF0000"/>
                </a:solidFill>
                <a:latin typeface="Bad Script"/>
              </a:rPr>
              <a:t>Включение женщин за стол переговоров </a:t>
            </a:r>
            <a:r>
              <a:rPr lang="ru-RU" sz="2163" b="1" spc="8" dirty="0" smtClean="0">
                <a:solidFill>
                  <a:srgbClr val="2A022E"/>
                </a:solidFill>
                <a:latin typeface="Bad Script"/>
              </a:rPr>
              <a:t>обеспечивает включение таких важных для них вопросов как доступ к сексуальному и репродуктивному здоровью.</a:t>
            </a:r>
            <a:endParaRPr lang="ru-RU" sz="2163" b="1" spc="8" dirty="0">
              <a:solidFill>
                <a:srgbClr val="2A022E"/>
              </a:solidFill>
              <a:latin typeface="Bad Scrip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00720" y="3088367"/>
            <a:ext cx="3443280" cy="711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800" spc="8" dirty="0" smtClean="0">
                <a:solidFill>
                  <a:srgbClr val="2A022E"/>
                </a:solidFill>
                <a:latin typeface="Bad Script"/>
              </a:rPr>
              <a:t>Обеспечить сбор </a:t>
            </a:r>
            <a:r>
              <a:rPr lang="ru-RU" sz="2800" spc="8" dirty="0" smtClean="0">
                <a:solidFill>
                  <a:srgbClr val="FF0000"/>
                </a:solidFill>
                <a:latin typeface="Bad Script"/>
              </a:rPr>
              <a:t>гендерно-дезагрегированной статистики </a:t>
            </a:r>
            <a:r>
              <a:rPr lang="ru-RU" sz="2800" spc="8" dirty="0" smtClean="0">
                <a:solidFill>
                  <a:srgbClr val="2A022E"/>
                </a:solidFill>
                <a:latin typeface="Bad Script"/>
              </a:rPr>
              <a:t>в сфере общественного здравоохранения (профилактики и лечения ВИЧ, заместительной поддерживающей терапии и др.), Которая отражает истинные потребности женщин, в зависимости от их гендерной принадлежности.</a:t>
            </a:r>
            <a:endParaRPr lang="ru-RU" sz="2800" spc="8" dirty="0">
              <a:solidFill>
                <a:srgbClr val="2A022E"/>
              </a:solidFill>
              <a:latin typeface="Bad Script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170350" y="1543261"/>
            <a:ext cx="1045484" cy="15415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383204" y="1599925"/>
            <a:ext cx="1231145" cy="14849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971452" y="3088367"/>
            <a:ext cx="3443280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800" spc="8" dirty="0" smtClean="0">
                <a:solidFill>
                  <a:srgbClr val="2A022E"/>
                </a:solidFill>
                <a:latin typeface="Bad Script"/>
              </a:rPr>
              <a:t>Обеспечить доступ к качественным медицинским услугам и вспомогательным репродуктивным технологиям за одинаковую цену - </a:t>
            </a:r>
            <a:r>
              <a:rPr lang="ru-RU" sz="2800" b="1" spc="8" dirty="0" smtClean="0">
                <a:solidFill>
                  <a:srgbClr val="2A022E"/>
                </a:solidFill>
                <a:latin typeface="Bad Script"/>
              </a:rPr>
              <a:t>это право всех женщин без исключения</a:t>
            </a:r>
            <a:r>
              <a:rPr lang="en-US" sz="2163" b="1" spc="8" dirty="0" smtClean="0">
                <a:solidFill>
                  <a:srgbClr val="2A022E"/>
                </a:solidFill>
                <a:latin typeface="Bad Script"/>
              </a:rPr>
              <a:t>.</a:t>
            </a:r>
            <a:endParaRPr lang="en-US" sz="2163" b="1" spc="8" dirty="0">
              <a:solidFill>
                <a:srgbClr val="2A022E"/>
              </a:solidFill>
              <a:latin typeface="Bad Scrip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359872" y="3088367"/>
            <a:ext cx="3443280" cy="379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800" b="1" spc="8" dirty="0" smtClean="0">
                <a:solidFill>
                  <a:srgbClr val="2A022E"/>
                </a:solidFill>
                <a:latin typeface="Bad Script"/>
              </a:rPr>
              <a:t>Расширить стандартизированный пакет социально-медицинских услуг основываясь на гендерно-ориентированные подходы.</a:t>
            </a:r>
            <a:endParaRPr lang="ru-RU" sz="2800" b="1" spc="8" dirty="0">
              <a:solidFill>
                <a:srgbClr val="2A022E"/>
              </a:solidFill>
              <a:latin typeface="Bad Scrip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23811" y="472126"/>
            <a:ext cx="4046539" cy="76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u="sng" spc="22">
                <a:solidFill>
                  <a:srgbClr val="500557"/>
                </a:solidFill>
                <a:latin typeface="Bad Script"/>
              </a:rPr>
              <a:t>Рекомендации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55" b="8295"/>
          <a:stretch>
            <a:fillRect/>
          </a:stretch>
        </p:blipFill>
        <p:spPr>
          <a:xfrm>
            <a:off x="16715448" y="426066"/>
            <a:ext cx="1087704" cy="7728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90600" y="1562100"/>
            <a:ext cx="549871" cy="1185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700720" y="1769775"/>
            <a:ext cx="497454" cy="1116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359872" y="1977037"/>
            <a:ext cx="461257" cy="1107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971452" y="1699485"/>
            <a:ext cx="505260" cy="13424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r="60852" b="54591"/>
          <a:stretch>
            <a:fillRect/>
          </a:stretch>
        </p:blipFill>
        <p:spPr>
          <a:xfrm>
            <a:off x="381000" y="9105900"/>
            <a:ext cx="421051" cy="4414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37364" y="1313692"/>
            <a:ext cx="1425953" cy="1758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864875" y="1814437"/>
            <a:ext cx="836972" cy="10274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534123" y="1621486"/>
            <a:ext cx="1498476" cy="14984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911414" y="1458392"/>
            <a:ext cx="1546213" cy="158357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700720" y="3088367"/>
            <a:ext cx="344328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400" b="1" spc="8" dirty="0" smtClean="0">
                <a:solidFill>
                  <a:srgbClr val="2A022E"/>
                </a:solidFill>
                <a:latin typeface="Bad Script"/>
              </a:rPr>
              <a:t>Ратифицировать</a:t>
            </a:r>
            <a:r>
              <a:rPr lang="ru-RU" sz="2400" spc="8" dirty="0" smtClean="0">
                <a:solidFill>
                  <a:srgbClr val="2A022E"/>
                </a:solidFill>
                <a:latin typeface="Bad Script"/>
              </a:rPr>
              <a:t> Конвенцию Совета Европы о предотвращении и борьбе с насилием в отношении женщин и домашним насилием ("</a:t>
            </a:r>
            <a:r>
              <a:rPr lang="ru-RU" sz="2400" b="1" spc="8" dirty="0" smtClean="0">
                <a:solidFill>
                  <a:srgbClr val="2A022E"/>
                </a:solidFill>
                <a:latin typeface="Bad Script"/>
              </a:rPr>
              <a:t>Стамбульскую конвенцию"), </a:t>
            </a:r>
            <a:r>
              <a:rPr lang="ru-RU" sz="2400" spc="8" dirty="0" smtClean="0">
                <a:solidFill>
                  <a:srgbClr val="2A022E"/>
                </a:solidFill>
                <a:latin typeface="Bad Script"/>
              </a:rPr>
              <a:t>чтобы на законодательном уровне обеспечить защиту от насилия и полный спектр оказания услуг, в том числе медицинских.</a:t>
            </a:r>
            <a:endParaRPr lang="ru-RU" sz="2400" spc="8" dirty="0">
              <a:solidFill>
                <a:srgbClr val="2A022E"/>
              </a:solidFill>
              <a:latin typeface="Bad Scrip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359872" y="3088367"/>
            <a:ext cx="344328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400" spc="8" dirty="0" smtClean="0">
                <a:solidFill>
                  <a:srgbClr val="FF0000"/>
                </a:solidFill>
                <a:latin typeface="Bad Script"/>
              </a:rPr>
              <a:t>Обеспечить</a:t>
            </a:r>
            <a:r>
              <a:rPr lang="ru-RU" sz="2400" spc="8" dirty="0" smtClean="0">
                <a:solidFill>
                  <a:srgbClr val="2A022E"/>
                </a:solidFill>
                <a:latin typeface="Bad Script"/>
              </a:rPr>
              <a:t> </a:t>
            </a:r>
            <a:r>
              <a:rPr lang="ru-RU" sz="2400" b="1" spc="8" dirty="0" smtClean="0">
                <a:solidFill>
                  <a:srgbClr val="2A022E"/>
                </a:solidFill>
                <a:latin typeface="Bad Script"/>
              </a:rPr>
              <a:t>скрининг и лечение рака шейки матки, проведение бесплатных абортов, предоставление бесплатных средств контрацепции, применение вспомогательных репродуктивных технологий, получения ВААРТ пациенток программ заместительной поддерживающей терапии</a:t>
            </a:r>
            <a:endParaRPr lang="ru-RU" sz="2400" b="1" spc="8" dirty="0">
              <a:solidFill>
                <a:srgbClr val="2A022E"/>
              </a:solidFill>
              <a:latin typeface="Bad Script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175185" y="1538009"/>
            <a:ext cx="1812655" cy="158195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8700" y="3088367"/>
            <a:ext cx="344328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800" b="1" spc="8" dirty="0" smtClean="0">
                <a:solidFill>
                  <a:srgbClr val="2A022E"/>
                </a:solidFill>
                <a:latin typeface="Bad Script"/>
              </a:rPr>
              <a:t>Убрать из криминальных кодексов стран статью, предусматривающую криминализацию передачи ВИЧ</a:t>
            </a:r>
            <a:r>
              <a:rPr lang="ru-RU" sz="2800" spc="8" dirty="0" smtClean="0">
                <a:solidFill>
                  <a:srgbClr val="2A022E"/>
                </a:solidFill>
                <a:latin typeface="Bad Script"/>
              </a:rPr>
              <a:t>, как основанную на нарушении прав человека и неэффективную в отношении распространения ВИЧ.</a:t>
            </a:r>
            <a:endParaRPr lang="ru-RU" sz="2800" spc="8" dirty="0">
              <a:solidFill>
                <a:srgbClr val="2A022E"/>
              </a:solidFill>
              <a:latin typeface="Bad Scrip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731598" y="3088367"/>
            <a:ext cx="3443280" cy="4744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800" spc="8" dirty="0" smtClean="0">
                <a:solidFill>
                  <a:srgbClr val="2A022E"/>
                </a:solidFill>
                <a:latin typeface="Bad Script"/>
              </a:rPr>
              <a:t>Повысить информированность и толерантное отношение медиков и общего населения путем разработки и внедрения </a:t>
            </a:r>
            <a:r>
              <a:rPr lang="ru-RU" sz="2800" b="1" spc="8" dirty="0" smtClean="0">
                <a:solidFill>
                  <a:srgbClr val="2A022E"/>
                </a:solidFill>
                <a:latin typeface="Bad Script"/>
              </a:rPr>
              <a:t>коммуникационных стратегий и информационных кампаний.</a:t>
            </a:r>
            <a:endParaRPr lang="ru-RU" sz="2800" b="1" spc="8" dirty="0">
              <a:solidFill>
                <a:srgbClr val="2A022E"/>
              </a:solidFill>
              <a:latin typeface="Bad Scrip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64875" y="472126"/>
            <a:ext cx="4046539" cy="76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u="sng" spc="22">
                <a:solidFill>
                  <a:srgbClr val="500557"/>
                </a:solidFill>
                <a:latin typeface="Bad Script"/>
              </a:rPr>
              <a:t>Рекомендации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8857780"/>
            <a:ext cx="172593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endParaRPr lang="ru-RU" sz="3000" b="1" u="sng" spc="12" dirty="0" smtClean="0">
              <a:solidFill>
                <a:srgbClr val="FF0000"/>
              </a:solidFill>
              <a:latin typeface="Bad Script"/>
            </a:endParaRPr>
          </a:p>
          <a:p>
            <a:pPr algn="l">
              <a:lnSpc>
                <a:spcPts val="3150"/>
              </a:lnSpc>
            </a:pPr>
            <a:r>
              <a:rPr lang="en-US" sz="3000" b="1" u="sng" spc="12" dirty="0" err="1" smtClean="0">
                <a:solidFill>
                  <a:srgbClr val="FF0000"/>
                </a:solidFill>
                <a:latin typeface="Bad Script"/>
              </a:rPr>
              <a:t>Более</a:t>
            </a:r>
            <a:r>
              <a:rPr lang="en-US" sz="3000" b="1" u="sng" spc="12" dirty="0" smtClean="0">
                <a:solidFill>
                  <a:srgbClr val="FF0000"/>
                </a:solidFill>
                <a:latin typeface="Bad Script"/>
              </a:rPr>
              <a:t> </a:t>
            </a:r>
            <a:r>
              <a:rPr lang="en-US" sz="3000" b="1" u="sng" spc="12" dirty="0" err="1" smtClean="0">
                <a:solidFill>
                  <a:srgbClr val="FF0000"/>
                </a:solidFill>
                <a:latin typeface="Bad Script"/>
              </a:rPr>
              <a:t>детально</a:t>
            </a:r>
            <a:r>
              <a:rPr lang="en-US" sz="3000" b="1" u="sng" spc="12" dirty="0" smtClean="0">
                <a:solidFill>
                  <a:srgbClr val="FF0000"/>
                </a:solidFill>
                <a:latin typeface="Bad Script"/>
              </a:rPr>
              <a:t> </a:t>
            </a:r>
            <a:r>
              <a:rPr lang="en-US" sz="3000" u="sng" spc="12" dirty="0" smtClean="0">
                <a:solidFill>
                  <a:srgbClr val="500557"/>
                </a:solidFill>
                <a:latin typeface="Bad Script"/>
              </a:rPr>
              <a:t>http://www.ewna.org/kldzh-i-neskolko-pobed-v-zashhite-roditelskih-prav-narkozavisimyh-zhenshhin/</a:t>
            </a:r>
            <a:endParaRPr lang="en-US" sz="3000" u="sng" spc="12" dirty="0">
              <a:solidFill>
                <a:srgbClr val="500557"/>
              </a:solidFill>
              <a:latin typeface="Bad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55" b="8295"/>
          <a:stretch>
            <a:fillRect/>
          </a:stretch>
        </p:blipFill>
        <p:spPr>
          <a:xfrm>
            <a:off x="16715448" y="280906"/>
            <a:ext cx="1087704" cy="7728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54415" y="368786"/>
            <a:ext cx="1498910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u="sng" spc="14" dirty="0" err="1">
                <a:solidFill>
                  <a:srgbClr val="FF0000"/>
                </a:solidFill>
                <a:latin typeface="Bad Script"/>
              </a:rPr>
              <a:t>Аналитический</a:t>
            </a:r>
            <a:r>
              <a:rPr lang="en-US" sz="3600" u="sng" spc="14" dirty="0">
                <a:solidFill>
                  <a:srgbClr val="FF0000"/>
                </a:solidFill>
                <a:latin typeface="Bad Script"/>
              </a:rPr>
              <a:t> </a:t>
            </a:r>
            <a:r>
              <a:rPr lang="en-US" sz="3600" u="sng" spc="14" dirty="0" err="1">
                <a:solidFill>
                  <a:srgbClr val="FF0000"/>
                </a:solidFill>
                <a:latin typeface="Bad Script"/>
              </a:rPr>
              <a:t>отчет</a:t>
            </a:r>
            <a:r>
              <a:rPr lang="en-US" sz="3600" u="sng" spc="14" dirty="0">
                <a:solidFill>
                  <a:srgbClr val="FF0000"/>
                </a:solidFill>
                <a:latin typeface="Bad Script"/>
              </a:rPr>
              <a:t> </a:t>
            </a:r>
            <a:r>
              <a:rPr lang="en-US" sz="3600" u="sng" spc="14" dirty="0">
                <a:solidFill>
                  <a:srgbClr val="500557"/>
                </a:solidFill>
                <a:latin typeface="Bad Script"/>
              </a:rPr>
              <a:t>«</a:t>
            </a:r>
            <a:r>
              <a:rPr lang="en-US" sz="3600" u="sng" spc="14" dirty="0" err="1">
                <a:solidFill>
                  <a:srgbClr val="500557"/>
                </a:solidFill>
                <a:latin typeface="Bad Script"/>
              </a:rPr>
              <a:t>Права</a:t>
            </a:r>
            <a:r>
              <a:rPr lang="en-US" sz="3600" u="sng" spc="14" dirty="0">
                <a:solidFill>
                  <a:srgbClr val="500557"/>
                </a:solidFill>
                <a:latin typeface="Bad Script"/>
              </a:rPr>
              <a:t> </a:t>
            </a:r>
            <a:r>
              <a:rPr lang="en-US" sz="3600" u="sng" spc="14" dirty="0" err="1">
                <a:solidFill>
                  <a:srgbClr val="500557"/>
                </a:solidFill>
                <a:latin typeface="Bad Script"/>
              </a:rPr>
              <a:t>женщин</a:t>
            </a:r>
            <a:r>
              <a:rPr lang="en-US" sz="3600" u="sng" spc="14" dirty="0">
                <a:solidFill>
                  <a:srgbClr val="500557"/>
                </a:solidFill>
                <a:latin typeface="Bad Script"/>
              </a:rPr>
              <a:t>, </a:t>
            </a:r>
            <a:r>
              <a:rPr lang="en-US" sz="3600" u="sng" spc="14" dirty="0" err="1">
                <a:solidFill>
                  <a:srgbClr val="500557"/>
                </a:solidFill>
                <a:latin typeface="Bad Script"/>
              </a:rPr>
              <a:t>живущих</a:t>
            </a:r>
            <a:r>
              <a:rPr lang="en-US" sz="3600" u="sng" spc="14" dirty="0">
                <a:solidFill>
                  <a:srgbClr val="500557"/>
                </a:solidFill>
                <a:latin typeface="Bad Script"/>
              </a:rPr>
              <a:t> с ВИЧ в </a:t>
            </a:r>
            <a:r>
              <a:rPr lang="en-US" sz="3600" u="sng" spc="14" dirty="0" err="1">
                <a:solidFill>
                  <a:srgbClr val="500557"/>
                </a:solidFill>
                <a:latin typeface="Bad Script"/>
              </a:rPr>
              <a:t>Украине</a:t>
            </a:r>
            <a:r>
              <a:rPr lang="en-US" sz="3600" u="sng" spc="14" dirty="0">
                <a:solidFill>
                  <a:srgbClr val="500557"/>
                </a:solidFill>
                <a:latin typeface="Bad Script"/>
              </a:rPr>
              <a:t>», </a:t>
            </a:r>
            <a:r>
              <a:rPr lang="en-US" sz="3600" u="sng" spc="14" dirty="0" err="1">
                <a:solidFill>
                  <a:srgbClr val="FF0000"/>
                </a:solidFill>
                <a:latin typeface="Bad Script"/>
              </a:rPr>
              <a:t>детальнее</a:t>
            </a:r>
            <a:r>
              <a:rPr lang="en-US" sz="3600" u="sng" spc="14" dirty="0">
                <a:solidFill>
                  <a:srgbClr val="FF0000"/>
                </a:solidFill>
                <a:latin typeface="Bad Script"/>
              </a:rPr>
              <a:t> </a:t>
            </a:r>
            <a:r>
              <a:rPr lang="en-US" sz="3600" u="sng" spc="14" dirty="0">
                <a:solidFill>
                  <a:srgbClr val="A80680"/>
                </a:solidFill>
                <a:latin typeface="Bad Script"/>
              </a:rPr>
              <a:t>http://www.pw.org.ua/wp-content/uploads/2019/05/PW_Human-Rights_rus.pdf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6131" y="2064843"/>
            <a:ext cx="12664354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163" b="1" spc="8" dirty="0" smtClean="0">
                <a:solidFill>
                  <a:srgbClr val="2A022E"/>
                </a:solidFill>
                <a:latin typeface="Bad Script"/>
              </a:rPr>
              <a:t>По приезду [из больницы] домой о статусе женщины и ребенка знало все окружение. Оказалось, что глава села вызвал к себе сельскую медсестру и в присутствии секретарши начал ругать и обвинять </a:t>
            </a:r>
            <a:r>
              <a:rPr lang="ru-RU" sz="2163" b="1" spc="8" dirty="0" err="1" smtClean="0">
                <a:solidFill>
                  <a:srgbClr val="2A022E"/>
                </a:solidFill>
                <a:latin typeface="Bad Script"/>
              </a:rPr>
              <a:t>медработницу</a:t>
            </a:r>
            <a:r>
              <a:rPr lang="ru-RU" sz="2163" b="1" spc="8" dirty="0" smtClean="0">
                <a:solidFill>
                  <a:srgbClr val="2A022E"/>
                </a:solidFill>
                <a:latin typeface="Bad Script"/>
              </a:rPr>
              <a:t> в том, что на ее глазах "умирают" мама и ее дочь от СПИДа, а она ничего не делает. На следующий день о ВИЧ-статусе матери и дочери знало все село, в том числе в школе. ... Последствия разглашение ВИЧ-статуса сильно отразились на дочери 10 лет. С ней боятся общаться одноклассники. Ребенок переживает психологическую травму на фоне проблем со здоровьем. Женщина также находится на грани психологического срыва</a:t>
            </a:r>
            <a:r>
              <a:rPr lang="ru-RU" sz="2163" spc="8" dirty="0" smtClean="0">
                <a:solidFill>
                  <a:srgbClr val="2A022E"/>
                </a:solidFill>
                <a:latin typeface="Bad Script"/>
              </a:rPr>
              <a:t>.</a:t>
            </a:r>
            <a:endParaRPr lang="ru-RU" sz="2163" spc="8" dirty="0">
              <a:solidFill>
                <a:srgbClr val="2A022E"/>
              </a:solidFill>
              <a:latin typeface="Bad Script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69066" y="2341243"/>
            <a:ext cx="319268" cy="123660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35060" y="5554792"/>
            <a:ext cx="13570471" cy="4235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ru-RU" sz="2400" spc="8" dirty="0" smtClean="0">
                <a:solidFill>
                  <a:srgbClr val="2A022E"/>
                </a:solidFill>
                <a:latin typeface="Bad Script"/>
              </a:rPr>
              <a:t>ВИЧ+ женщина рожала в Сумском областном роддоме №2. Медсестра, ее знакомая, которая работает в том же роддоме, позвонила доктору, которая принимала роды и спросила о состоянии здоровья знакомой ... Во время этого разговора доктор сообщила о ВИЧ-статусе женщины. ... Из содержания разговора женщина поняла, что знакомая медсестра знает о ее статусе. Через некоторое время круг общих знакомых клиентки - подруги, кумовья, соседи - начали сторониться как прямого, так и телефонного общения. Практически много знакомых и друзей прекратили общение с ней. Некоторые же, кто выходил на контакт с женщиной, в разговоре проявляли жалость и сочувствие. Впоследствии узнали друзья, знакомые мужа, ее подруги. У женщины сформировалось недоверие к врачам, она избегает общения с ними и обращается только в крайних и критических случаях. Она беременна во второй раз и должна рожать в том же роддоме. После воспоминаний женщина расстраивается и долго плачет.</a:t>
            </a:r>
            <a:endParaRPr lang="ru-RU" sz="2400" spc="8" dirty="0">
              <a:solidFill>
                <a:srgbClr val="2A022E"/>
              </a:solidFill>
              <a:latin typeface="Bad Scrip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69066" y="5650042"/>
            <a:ext cx="447065" cy="122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88997" y="2160093"/>
            <a:ext cx="3999003" cy="52367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707666" y="4843954"/>
            <a:ext cx="14271708" cy="48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2438" u="sng" spc="9">
                <a:solidFill>
                  <a:srgbClr val="2A022E"/>
                </a:solidFill>
                <a:latin typeface="Bad Script"/>
              </a:rPr>
              <a:t>Херсонская область, август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962</Words>
  <Application>Microsoft Office PowerPoint</Application>
  <PresentationFormat>Произвольный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Open Sans Light Bold</vt:lpstr>
      <vt:lpstr>Bad Script</vt:lpstr>
      <vt:lpstr>Arial</vt:lpstr>
      <vt:lpstr>Russkopis Bold</vt:lpstr>
      <vt:lpstr>Yanonne Kaffeesatz Regular</vt:lpstr>
      <vt:lpstr>Open Sans</vt:lpstr>
      <vt:lpstr>Clear Sans Regular</vt:lpstr>
      <vt:lpstr>Clear Sans Regular Bold</vt:lpstr>
      <vt:lpstr>Calibri</vt:lpstr>
      <vt:lpstr>Halant Medium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Simple Start-up Business Animated Presentation, копия, копия, копия, копия, копия, копия</dc:title>
  <cp:lastModifiedBy>user</cp:lastModifiedBy>
  <cp:revision>10</cp:revision>
  <dcterms:created xsi:type="dcterms:W3CDTF">2006-08-16T00:00:00Z</dcterms:created>
  <dcterms:modified xsi:type="dcterms:W3CDTF">2020-08-18T21:41:10Z</dcterms:modified>
  <dc:identifier>DAEEkt2Kic8</dc:identifier>
</cp:coreProperties>
</file>