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90" r:id="rId4"/>
    <p:sldId id="281" r:id="rId5"/>
    <p:sldId id="315" r:id="rId6"/>
    <p:sldId id="306" r:id="rId7"/>
    <p:sldId id="308" r:id="rId8"/>
    <p:sldId id="314" r:id="rId9"/>
    <p:sldId id="316" r:id="rId10"/>
    <p:sldId id="310" r:id="rId11"/>
    <p:sldId id="317" r:id="rId12"/>
    <p:sldId id="312" r:id="rId13"/>
    <p:sldId id="270" r:id="rId14"/>
    <p:sldId id="305" r:id="rId15"/>
    <p:sldId id="280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1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8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346F8-48FE-467F-8E22-7C92BC6A2D93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FC908-FC91-45F2-A1AF-C29C99581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7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FC908-FC91-45F2-A1AF-C29C99581D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74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FC908-FC91-45F2-A1AF-C29C99581DF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57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vjusticeworldwide.org/ru/%D0%BE-%D0%BD%D0%B0%D1%81/" TargetMode="External"/><Relationship Id="rId2" Type="http://schemas.openxmlformats.org/officeDocument/2006/relationships/hyperlink" Target="http://www.ewna.org/kriminalizacija-vi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wna.org/wp-content/uploads/2019/07/HIV_Justice_toolkit_RU-FInal.pdf" TargetMode="External"/><Relationship Id="rId5" Type="http://schemas.openxmlformats.org/officeDocument/2006/relationships/hyperlink" Target="http://www.ewna.org/wp-content/uploads/2018/11/Zayavlenie-o-konsensuse_2018.pdf" TargetMode="External"/><Relationship Id="rId4" Type="http://schemas.openxmlformats.org/officeDocument/2006/relationships/hyperlink" Target="https://www.gnpplus.net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5586" y="1020431"/>
            <a:ext cx="6824161" cy="1490949"/>
          </a:xfrm>
        </p:spPr>
        <p:txBody>
          <a:bodyPr/>
          <a:lstStyle/>
          <a:p>
            <a:r>
              <a:rPr lang="ru-RU" dirty="0"/>
              <a:t>Евразийская женская сеть</a:t>
            </a:r>
            <a:br>
              <a:rPr lang="ru-RU" dirty="0"/>
            </a:br>
            <a:r>
              <a:rPr lang="ru-RU" dirty="0"/>
              <a:t>по спиду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8952" y="3816426"/>
            <a:ext cx="10537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Аналитический обзор ситуации: криминализация передачи ВИЧ в регионе ВЕЦА</a:t>
            </a:r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936" y="642692"/>
            <a:ext cx="1419006" cy="9248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92" y="594360"/>
            <a:ext cx="1461336" cy="97048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437" y="745934"/>
            <a:ext cx="637654" cy="574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2184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56B85-3DC6-493E-95CB-BAAB6B346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844309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Рассмотрение дел в отношении женщин и мужчин: Таджикистан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BAE8BC-FEE6-4028-9E9C-D379A2E505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1626" y="2110150"/>
            <a:ext cx="6469183" cy="553373"/>
          </a:xfrm>
        </p:spPr>
        <p:txBody>
          <a:bodyPr/>
          <a:lstStyle/>
          <a:p>
            <a:r>
              <a:rPr lang="ru-RU" dirty="0"/>
              <a:t>Женщина знает о наличии ВИЧ с 2014 г., неизвестно о наступивших случаях заражения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0D27DD-71C6-43C8-B371-219B224FA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87" y="2814017"/>
            <a:ext cx="4260636" cy="536005"/>
          </a:xfrm>
        </p:spPr>
        <p:txBody>
          <a:bodyPr/>
          <a:lstStyle/>
          <a:p>
            <a:r>
              <a:rPr lang="ru-RU" dirty="0"/>
              <a:t>Мужчина, знает о наличии ВИЧ с 2009г. Достоверно известно о заражении двух жен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D60ED0-E77A-4D65-8312-C4E00C349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89" y="3364549"/>
            <a:ext cx="4410536" cy="293499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300" dirty="0"/>
              <a:t>В 2013 году Р. вступил в брак с П., она является его четвертой женой. П, узнала о том что у нее ВИЧ-инфекция  при постановке на учет по беременности В 2014 году П. обратилась в полицию с заявлением о том, что Р. ее заразил ВИЧ-инфекцией. Возбуждено уголовное дело в отношении Р. по части 2 ст.125 УК РТ. Однако, по определению суда от 14 августа 2014 года в связи с принятием амнистии уголовное дело прекращено. 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31F7DA-2175-42B5-97CA-F265E8B9CB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1626" y="2663523"/>
            <a:ext cx="6940446" cy="39021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g-Cyrl-TJ" sz="1400" dirty="0"/>
              <a:t>В рамках эпидемиологического расследования установлено, </a:t>
            </a:r>
            <a:r>
              <a:rPr lang="ru-RU" sz="1400" dirty="0"/>
              <a:t>что девушка оказывает секс-услуги. АРТ не принимает. В мае 2018 года полиция изъяла ее телефон и связались со всеми контактами, внесенные в телефонную книгу. По этим звонкам найдены мужчины, которые подтвердили сексуальные связи с девушкой. Республиканский Центр СПИД создал выездную комиссию: все мужчины были приглашены на обследование. Результаты тестов на ВИЧ всех мужчин - отрицательные. Женщина осуждена по п.1 ст.125 УК РТ – постановка в опасность заражения ВИЧ. Гособвинитель требовал приговорить женщину к 2 годам заключения. Женщина раскаялась в суде и заявила, что больше не будет заниматься проституцией, поэтому суд, принял это заявление во внимание, а также тяжелое экономическое положение семьи подсудимой, решил смягчить приговор, она была осуждена на 1 год лишения свободы. Срок отбывала в колонии общего режима. 26.12.2018  освобождена досрочно в связи с плохим состоянием здоровья. В марте 2019  уголовное дело возбуждено повторно по тем же эпизодам, что и в 2018 году на основании Протеста Генеральной Прокуратуры.  В ходе следствия не выявлено новых потерпевших, с которыми она вступала в интимные отношения. Ни у одного из 30 проходящих по делу половых партнеров не выявлена ВИЧ-инфекция. Их тестировали на момент проведения следствия в 2018 году, и в 2019 году. Однако суд повторно признал женщину виновной.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385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AFE776B-9658-4E4D-986A-F1E9AAB3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Общественная защита: Беларусь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4008CC1-8AE1-4592-8D3A-ECF1772D2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Мужчина, 34 года</a:t>
            </a:r>
          </a:p>
          <a:p>
            <a:pPr marL="0" indent="0">
              <a:buNone/>
            </a:pPr>
            <a:r>
              <a:rPr lang="ru-RU" dirty="0"/>
              <a:t>25мая 2019 г. осужден по ч. 2 ст. 157 УК РБ к 2 годам лишения свободы с отбыванием наказания в исправительной колонии общего режима </a:t>
            </a:r>
          </a:p>
          <a:p>
            <a:pPr marL="0" indent="0">
              <a:buNone/>
            </a:pPr>
            <a:r>
              <a:rPr lang="ru-RU" dirty="0"/>
              <a:t>В РОО «Люди ПЛЮС» обратилась Татьяна, муж которой осужден по ч. 2 ст.157 УК РБ. Супруг состоял на учёте в кабинете инфекционных заболеваний более 10 лет. Принимал АРВ-терапию. Супруга знала о наличии ВИЧ у мужа. Желая забеременеть, пара не использовала презерватив. Супруга осталась на руках с маленьким ребёнком и хотела как можно скорее добиться пересмотра уголовного дела. Предоставленный юрист сопровождал это дело и буквально через неделю после вступления в силу примечания к ст. 157 УК РБ муж Татьяны был освобожден.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048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1E47D-36BC-4EE8-B006-016DB9D1B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Консультирование в рамках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AD6845-398B-479E-AE6C-0A7620AC2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217518" cy="4456278"/>
          </a:xfrm>
        </p:spPr>
        <p:txBody>
          <a:bodyPr>
            <a:normAutofit/>
          </a:bodyPr>
          <a:lstStyle/>
          <a:p>
            <a:r>
              <a:rPr lang="ru-RU" dirty="0"/>
              <a:t>Прошедшие обучение в теории и на практике консультантки и консультанты проекта оказывают помощь и поддержку ВИЧ-положительным людям и их близким</a:t>
            </a:r>
          </a:p>
          <a:p>
            <a:r>
              <a:rPr lang="ru-RU" dirty="0"/>
              <a:t>Заявления, написанные по мотивам мести или из желания шантажировать в целях получения денег, в правоохранительные органы не подаются либо дела по ним не возбуждаются – происходит досудебное урегулирование спора, принятие диагноза, примирение сторон, осознание ответственности за собственное здоровье </a:t>
            </a:r>
          </a:p>
          <a:p>
            <a:r>
              <a:rPr lang="ru-RU" dirty="0"/>
              <a:t>По вынесенным ранее приговорам возможен пересмотр и снижение срока наказания/досрочное освобождение/его отмена</a:t>
            </a:r>
          </a:p>
          <a:p>
            <a:r>
              <a:rPr lang="ru-RU" dirty="0"/>
              <a:t>Рост и усиление </a:t>
            </a:r>
            <a:r>
              <a:rPr lang="ru-RU" dirty="0" err="1"/>
              <a:t>лидерок</a:t>
            </a:r>
            <a:r>
              <a:rPr lang="ru-RU" dirty="0"/>
              <a:t> и лидеров внутри сообщества: выступление в судах, заседаниях органов законодательной власти, подготовка документов в комитеты ООН, заседания ВОЗ и т.д. </a:t>
            </a:r>
            <a:endParaRPr lang="en-US" dirty="0"/>
          </a:p>
          <a:p>
            <a:r>
              <a:rPr lang="en-US" dirty="0"/>
              <a:t>C 2017 </a:t>
            </a:r>
            <a:r>
              <a:rPr lang="ru-RU" dirty="0"/>
              <a:t>года собрано и задокументировано более 50 кейсов. </a:t>
            </a:r>
          </a:p>
          <a:p>
            <a:r>
              <a:rPr lang="ru-RU" dirty="0"/>
              <a:t>Более 30 человек получили адресную помощь и поддержку, включая сопровождение в суде. </a:t>
            </a:r>
          </a:p>
        </p:txBody>
      </p:sp>
    </p:spTree>
    <p:extLst>
      <p:ext uri="{BB962C8B-B14F-4D97-AF65-F5344CB8AC3E}">
        <p14:creationId xmlns:p14="http://schemas.microsoft.com/office/powerpoint/2010/main" val="2133639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ru-RU" dirty="0"/>
              <a:t>Резолюция круглого стола Государственной думы РФ</a:t>
            </a:r>
            <a:endParaRPr dirty="0"/>
          </a:p>
        </p:txBody>
      </p:sp>
      <p:sp>
        <p:nvSpPr>
          <p:cNvPr id="192" name="Google Shape;192;p14"/>
          <p:cNvSpPr txBox="1">
            <a:spLocks noGrp="1"/>
          </p:cNvSpPr>
          <p:nvPr>
            <p:ph idx="1"/>
          </p:nvPr>
        </p:nvSpPr>
        <p:spPr>
          <a:xfrm>
            <a:off x="5581650" y="2300748"/>
            <a:ext cx="6000750" cy="382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dirty="0">
                <a:latin typeface="Corbel" panose="020B0503020204020204" pitchFamily="34" charset="0"/>
                <a:ea typeface="Times New Roman"/>
                <a:cs typeface="Times New Roman"/>
                <a:sym typeface="Times New Roman"/>
              </a:rPr>
              <a:t>Рассмотреть необходимость и возможность корректировки норм уголовного права в сторону снижения применительно к заражению ВИЧ-инфекцией.</a:t>
            </a:r>
            <a:endParaRPr sz="2800" dirty="0">
              <a:latin typeface="Corbel" panose="020B0503020204020204" pitchFamily="34" charset="0"/>
              <a:ea typeface="Times New Roman"/>
              <a:cs typeface="Times New Roman"/>
              <a:sym typeface="Times New Roman"/>
            </a:endParaRPr>
          </a:p>
          <a:p>
            <a:pPr marL="274320" lvl="0" indent="-133985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ru-RU" dirty="0"/>
              <a:t> </a:t>
            </a:r>
          </a:p>
          <a:p>
            <a:pPr marL="274320" lvl="0" indent="-133985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ru-RU" dirty="0"/>
              <a:t>Январь 2020 года</a:t>
            </a:r>
            <a:endParaRPr dirty="0"/>
          </a:p>
        </p:txBody>
      </p:sp>
      <p:pic>
        <p:nvPicPr>
          <p:cNvPr id="1026" name="Picture 2" descr="C:\Users\user1\Desktop\_EIss6At0S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813" y="1972962"/>
            <a:ext cx="4467225" cy="3350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itchFamily="34" charset="0"/>
              </a:rPr>
              <a:t>Чего мы хотим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20107"/>
          </a:xfrm>
        </p:spPr>
        <p:txBody>
          <a:bodyPr>
            <a:normAutofit/>
          </a:bodyPr>
          <a:lstStyle/>
          <a:p>
            <a:r>
              <a:rPr lang="ru-RU" dirty="0"/>
              <a:t>Общество и судебная система должны использовать быть информированы о данных доказательной медицины: влияние АРТ на передачу ВИЧ (Н=Н)</a:t>
            </a:r>
          </a:p>
          <a:p>
            <a:r>
              <a:rPr lang="ru-RU" dirty="0"/>
              <a:t>Мнимая защищенность людей существованием статей в законодательстве влияет на ход эпидемии отрицательно. Ответственность за собственное здоровье - обязанность каждой персоны</a:t>
            </a:r>
          </a:p>
          <a:p>
            <a:r>
              <a:rPr lang="ru-RU" dirty="0"/>
              <a:t>Ответственность за УМЫШЛЕННОЕ заражение ВИЧ должна наступать в рамках статей за причинение умышленного вреда здоровью, при этом УМЫСЕЛ должен быть доказан </a:t>
            </a:r>
          </a:p>
          <a:p>
            <a:r>
              <a:rPr lang="ru-RU" dirty="0"/>
              <a:t>В сообществе должна быть консолидированная позиция: КРИМИНАЛИЗАЦИЯ ВРЕДИТ</a:t>
            </a:r>
          </a:p>
          <a:p>
            <a:r>
              <a:rPr lang="ru-RU" dirty="0"/>
              <a:t>Уровень информированности правоохранительной и судебной системы о путях передачи ВИЧ-инфекции, данных доказательной медицины о влиянии АРТ на передачу вируса должны измениться и перестать влиять на приговоры отрицательно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Полезная информация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16582" y="6204214"/>
            <a:ext cx="157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www.ewna.org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http://www.ewna.org/kriminalizacija-vich/</a:t>
            </a:r>
            <a:endParaRPr lang="ru-RU" dirty="0"/>
          </a:p>
          <a:p>
            <a:r>
              <a:rPr lang="en-US" dirty="0">
                <a:hlinkClick r:id="rId3"/>
              </a:rPr>
              <a:t>HIV Justice Worldwide</a:t>
            </a:r>
            <a:endParaRPr lang="ru-RU" dirty="0"/>
          </a:p>
          <a:p>
            <a:r>
              <a:rPr lang="en-US" dirty="0">
                <a:hlinkClick r:id="rId4"/>
              </a:rPr>
              <a:t>GNP+</a:t>
            </a:r>
            <a:endParaRPr lang="ru-RU" dirty="0"/>
          </a:p>
          <a:p>
            <a:r>
              <a:rPr lang="ru-RU" dirty="0"/>
              <a:t>Заявление об экспертном консенсусе в отношении научных данных о ВИЧ-инфекции в контексте уголовного права - </a:t>
            </a:r>
            <a:r>
              <a:rPr lang="en-US" dirty="0">
                <a:hlinkClick r:id="rId5"/>
              </a:rPr>
              <a:t>http://www.ewna.org/wp-content/uploads/2018/11/Zayavlenie-o-konsensuse_2018.pdf</a:t>
            </a:r>
            <a:endParaRPr lang="ru-RU" dirty="0"/>
          </a:p>
          <a:p>
            <a:r>
              <a:rPr lang="ru-RU" dirty="0"/>
              <a:t>Взаимодействие со СМИ во имя справедливости в области ВИЧ -  </a:t>
            </a:r>
            <a:r>
              <a:rPr lang="en-US" dirty="0">
                <a:hlinkClick r:id="rId6"/>
              </a:rPr>
              <a:t>http://www.ewna.org/wp-content/uploads/2019/07/HIV_Justice_toolkit_RU-FInal.pdf</a:t>
            </a:r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218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1192" y="5262296"/>
            <a:ext cx="11005757" cy="6895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Спасибо за ваше внимание</a:t>
            </a:r>
            <a:r>
              <a:rPr lang="ru-RU" sz="24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28" y="779012"/>
            <a:ext cx="6040483" cy="402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3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Криминализация передачи вич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462320" y="2212848"/>
            <a:ext cx="11029615" cy="426110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000" b="1" dirty="0"/>
              <a:t>Применение существующих уголовных и других законов, принятых в отношении ВИЧ-положительных людей, устанавливающих ответственность сокрытие источника заражение, постановку в опасность заражения и заражение ВИЧ-инфекцией.</a:t>
            </a:r>
            <a:r>
              <a:rPr lang="ru-RU" sz="2000" dirty="0"/>
              <a:t> Дискредитация и игнорирование научных достижений, связанных с риском передачи ВИЧ-инфекции.</a:t>
            </a:r>
            <a:endParaRPr lang="en-US" sz="2000" dirty="0"/>
          </a:p>
          <a:p>
            <a:pPr algn="just">
              <a:buNone/>
            </a:pPr>
            <a:endParaRPr lang="ru-RU" sz="2000" b="1" dirty="0"/>
          </a:p>
          <a:p>
            <a:pPr algn="just">
              <a:buNone/>
            </a:pPr>
            <a:r>
              <a:rPr lang="ru-RU" sz="2000" b="1" dirty="0"/>
              <a:t>Криминализация усиливает стигму</a:t>
            </a:r>
            <a:r>
              <a:rPr lang="ru-RU" sz="2000" dirty="0"/>
              <a:t>, связанную с ВИЧ-статусом, и идентифицирует ВИЧ-положительных людей, как потенциальных </a:t>
            </a:r>
            <a:r>
              <a:rPr lang="ru-RU" sz="2000" dirty="0" err="1"/>
              <a:t>преступниц_ков</a:t>
            </a:r>
            <a:r>
              <a:rPr lang="ru-RU" sz="2000" dirty="0"/>
              <a:t>, что, в свою очередь, повышает дискриминацию. </a:t>
            </a:r>
            <a:endParaRPr lang="en-US" sz="2000" dirty="0"/>
          </a:p>
          <a:p>
            <a:pPr>
              <a:buNone/>
            </a:pPr>
            <a:r>
              <a:rPr lang="en-US" sz="2000" i="1" u="sng" dirty="0">
                <a:latin typeface="Cambria" pitchFamily="18" charset="0"/>
                <a:ea typeface="Cambria" pitchFamily="18" charset="0"/>
              </a:rPr>
              <a:t>C</a:t>
            </a:r>
            <a:r>
              <a:rPr lang="ru-RU" sz="2000" i="1" u="sng" dirty="0">
                <a:latin typeface="Cambria" pitchFamily="18" charset="0"/>
                <a:ea typeface="Cambria" pitchFamily="18" charset="0"/>
              </a:rPr>
              <a:t>трах перед судебным преследованием </a:t>
            </a:r>
            <a:endParaRPr lang="en-US" sz="2000" i="1" u="sng" dirty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Cambria" pitchFamily="18" charset="0"/>
                <a:ea typeface="Cambria" pitchFamily="18" charset="0"/>
              </a:rPr>
              <a:t>удерживает многих людей, живущих с ВИЧ, в частности женщин от получения необходимого лечения и поддержки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Cambria" pitchFamily="18" charset="0"/>
                <a:ea typeface="Cambria" pitchFamily="18" charset="0"/>
              </a:rPr>
              <a:t>препятствует раскрытию информации о </a:t>
            </a:r>
            <a:r>
              <a:rPr lang="ru-RU" sz="2000" dirty="0" err="1">
                <a:latin typeface="Cambria" pitchFamily="18" charset="0"/>
                <a:ea typeface="Cambria" pitchFamily="18" charset="0"/>
              </a:rPr>
              <a:t>диазнозе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Cambria" pitchFamily="18" charset="0"/>
                <a:ea typeface="Cambria" pitchFamily="18" charset="0"/>
              </a:rPr>
              <a:t>повышает уязвимость к насилию</a:t>
            </a:r>
          </a:p>
          <a:p>
            <a:pPr algn="just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itchFamily="34" charset="0"/>
              </a:rPr>
              <a:t>Законодательство региона </a:t>
            </a:r>
            <a:r>
              <a:rPr lang="ru-RU" dirty="0" err="1">
                <a:latin typeface="Arial Black" pitchFamily="34" charset="0"/>
              </a:rPr>
              <a:t>веца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" y="2180496"/>
            <a:ext cx="11245047" cy="4677504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	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В 15 из 20 стран региона Восточной Европы и Центральной Азии действует специфическое 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уголовное законодательство, 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  <a:ea typeface="Arial Unicode MS"/>
                <a:cs typeface="Arial" pitchFamily="34" charset="0"/>
              </a:rPr>
              <a:t>предусматривающее ответственность за сокрытие источника заражения, постановку в опасность заражения и за заражение ВИЧ-инфекцией. </a:t>
            </a:r>
            <a:r>
              <a:rPr lang="ru" sz="22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  <a:ea typeface="+mn-lt"/>
                <a:cs typeface="+mn-lt"/>
              </a:rPr>
              <a:t>В пределах региона уголовные кодексы предусматривают разные формы ответственности и разные сроки наказания для ЛЖВ - начиная от общественных работ и заканчивая сроком тюремного наказания до 15 лет. </a:t>
            </a:r>
            <a:endParaRPr lang="ru-RU" sz="2200" dirty="0">
              <a:solidFill>
                <a:schemeClr val="bg2">
                  <a:lumMod val="50000"/>
                </a:schemeClr>
              </a:solidFill>
              <a:latin typeface="Corbel" panose="020B0503020204020204" pitchFamily="34" charset="0"/>
              <a:ea typeface="+mn-lt"/>
              <a:cs typeface="+mn-lt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2200" dirty="0">
              <a:solidFill>
                <a:schemeClr val="accent5">
                  <a:lumMod val="75000"/>
                </a:schemeClr>
              </a:solidFill>
              <a:ea typeface="Arial Unicode MS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	Армения, Азербайджан, Беларусь, Грузия, Казахстан, Кыргызстан, Латвия, Молдова, Монтенегро, Россия, Сербия, Таджикистан, Туркменистан, Украина, Узбекистан</a:t>
            </a:r>
            <a:endParaRPr lang="ru-RU" sz="2200" dirty="0">
              <a:solidFill>
                <a:schemeClr val="accent5">
                  <a:lumMod val="75000"/>
                </a:schemeClr>
              </a:solidFill>
              <a:ea typeface="Arial Unicode MS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  <a:ea typeface="Arial Unicode MS"/>
                <a:cs typeface="Arial" pitchFamily="34" charset="0"/>
              </a:rPr>
              <a:t>	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  <a:ea typeface="Arial Unicode MS"/>
                <a:cs typeface="Arial" pitchFamily="34" charset="0"/>
              </a:rPr>
              <a:t>	ЕЖСС документирует случаи уголовного преследования ВИЧ-положительных людей ежегодно с 2017 года</a:t>
            </a:r>
            <a:endParaRPr lang="ru-RU" sz="2200" dirty="0">
              <a:solidFill>
                <a:schemeClr val="accent5">
                  <a:lumMod val="75000"/>
                </a:schemeClr>
              </a:solidFill>
              <a:ea typeface="Calibri"/>
              <a:cs typeface="Arial" pitchFamily="34" charset="0"/>
            </a:endParaRPr>
          </a:p>
          <a:p>
            <a:pPr fontAlgn="t">
              <a:buNone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t">
              <a:buNone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 Black" pitchFamily="34" charset="0"/>
              </a:rPr>
              <a:t>Разработаны методы исследования и механизмы его проведения на базе сообщества на всех этапах</a:t>
            </a:r>
            <a:r>
              <a:rPr lang="ru-RU" sz="2400" dirty="0"/>
              <a:t> </a:t>
            </a:r>
            <a:br>
              <a:rPr lang="ru-RU" sz="2400" dirty="0"/>
            </a:b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581192" y="2067954"/>
            <a:ext cx="11029615" cy="455792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>
                <a:ea typeface="+mn-lt"/>
                <a:cs typeface="+mn-lt"/>
              </a:rPr>
              <a:t>Скан Криминализации ВИЧ в ВЕЦА (HIV </a:t>
            </a:r>
            <a:r>
              <a:rPr lang="ru-RU" sz="2000" dirty="0" err="1">
                <a:ea typeface="+mn-lt"/>
                <a:cs typeface="+mn-lt"/>
              </a:rPr>
              <a:t>Criminalisation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Scan</a:t>
            </a:r>
            <a:r>
              <a:rPr lang="ru-RU" sz="2000" dirty="0">
                <a:ea typeface="+mn-lt"/>
                <a:cs typeface="+mn-lt"/>
              </a:rPr>
              <a:t>)</a:t>
            </a:r>
            <a:r>
              <a:rPr lang="ru-RU" sz="2000" dirty="0"/>
              <a:t> 	</a:t>
            </a:r>
          </a:p>
          <a:p>
            <a:pPr marL="0" indent="0" algn="just">
              <a:buNone/>
            </a:pPr>
            <a:r>
              <a:rPr lang="ru-RU" sz="2000" dirty="0"/>
              <a:t>широкий обзор существующей информации о криминализации ВИЧ в странах ВЕЦА, </a:t>
            </a:r>
          </a:p>
          <a:p>
            <a:pPr algn="just"/>
            <a:r>
              <a:rPr lang="ru-RU" sz="2000" dirty="0">
                <a:cs typeface="Calibri"/>
              </a:rPr>
              <a:t>Методология:</a:t>
            </a: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ru-RU" sz="2000" dirty="0">
                <a:cs typeface="Calibri"/>
              </a:rPr>
              <a:t>Инклюзия и лидерство - Исследование под руководством женщин, живущих с ВИЧ. Защита </a:t>
            </a:r>
            <a:r>
              <a:rPr lang="ru-RU" sz="2000" dirty="0" err="1">
                <a:cs typeface="Calibri"/>
              </a:rPr>
              <a:t>информаторок</a:t>
            </a:r>
            <a:r>
              <a:rPr lang="ru-RU" sz="2000" dirty="0">
                <a:cs typeface="Calibri"/>
              </a:rPr>
              <a:t>.</a:t>
            </a: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ru-RU" sz="2000" dirty="0">
                <a:cs typeface="Calibri"/>
              </a:rPr>
              <a:t>Национальные </a:t>
            </a:r>
            <a:r>
              <a:rPr lang="ru-RU" sz="2000" dirty="0" err="1">
                <a:cs typeface="Calibri"/>
              </a:rPr>
              <a:t>координаторки</a:t>
            </a:r>
            <a:r>
              <a:rPr lang="ru-RU" sz="2000" dirty="0">
                <a:cs typeface="Calibri"/>
              </a:rPr>
              <a:t> для сбора данных, предоставление мини-грантов: изучение законодательства, документирование кейсов по криминализации, медиа мониторинг, формирование базы правозащитных организаций.</a:t>
            </a: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ru-RU" sz="2000" dirty="0">
                <a:cs typeface="Calibri"/>
              </a:rPr>
              <a:t>Гендерная оптика.</a:t>
            </a:r>
          </a:p>
          <a:p>
            <a:pPr algn="just">
              <a:buNone/>
            </a:pPr>
            <a:r>
              <a:rPr lang="ru-RU" sz="2000" dirty="0"/>
              <a:t>Команда проекта  в партнерстве с региональными </a:t>
            </a:r>
            <a:r>
              <a:rPr lang="ru-RU" sz="2000" dirty="0" err="1"/>
              <a:t>координаторками</a:t>
            </a:r>
            <a:r>
              <a:rPr lang="ru-RU" sz="2000" dirty="0"/>
              <a:t> - представительницами сообщества ВИЧ-положительных женщин и НКО осуществляет сбор информации</a:t>
            </a:r>
          </a:p>
          <a:p>
            <a:pPr algn="just">
              <a:buNone/>
            </a:pPr>
            <a:r>
              <a:rPr lang="ru-RU" sz="1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1642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7C00E-BF45-9B4A-AF1F-54245FD6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Исследование силами женского сообщества</a:t>
            </a:r>
            <a:r>
              <a:rPr lang="ru-RU" dirty="0"/>
              <a:t>  - Евразийская Женская сеть по СПИДу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72F8D6-4F7E-DE45-878A-38BEC84A3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55409"/>
            <a:ext cx="11029615" cy="43750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" dirty="0">
                <a:ea typeface="+mn-lt"/>
                <a:cs typeface="+mn-lt"/>
              </a:rPr>
              <a:t>Отсутствие специфического законодательства не спасает ВИЧ-положительных людей от криминального преследования. </a:t>
            </a:r>
            <a:endParaRPr lang="ru-RU" dirty="0">
              <a:ea typeface="+mn-lt"/>
              <a:cs typeface="+mn-lt"/>
            </a:endParaRPr>
          </a:p>
          <a:p>
            <a:r>
              <a:rPr lang="ru" dirty="0">
                <a:ea typeface="+mn-lt"/>
                <a:cs typeface="+mn-lt"/>
              </a:rPr>
              <a:t>В Уголовном кодексе Российской Федерации, Молдовы, Казахстана </a:t>
            </a:r>
            <a:r>
              <a:rPr lang="ru-RU" dirty="0">
                <a:ea typeface="+mn-lt"/>
                <a:cs typeface="+mn-lt"/>
              </a:rPr>
              <a:t>существует</a:t>
            </a:r>
            <a:r>
              <a:rPr lang="ru" dirty="0">
                <a:ea typeface="+mn-lt"/>
                <a:cs typeface="+mn-lt"/>
              </a:rPr>
              <a:t> </a:t>
            </a:r>
            <a:r>
              <a:rPr lang="ru" b="1" dirty="0">
                <a:ea typeface="+mn-lt"/>
                <a:cs typeface="+mn-lt"/>
              </a:rPr>
              <a:t>примечание</a:t>
            </a:r>
            <a:r>
              <a:rPr lang="ru" dirty="0">
                <a:ea typeface="+mn-lt"/>
                <a:cs typeface="+mn-lt"/>
              </a:rPr>
              <a:t> о том, что в случае, если ВИЧ-положительный человек заранее уведомил своего партнера о наличии ВИЧ, то ответственность за заражение ВИЧ или постановку в опасность заражения не наступает. Но нет инструкций , что считается уведомлением. </a:t>
            </a:r>
            <a:endParaRPr lang="ru-RU" dirty="0">
              <a:ea typeface="+mn-lt"/>
              <a:cs typeface="+mn-lt"/>
            </a:endParaRPr>
          </a:p>
          <a:p>
            <a:r>
              <a:rPr lang="ru" dirty="0">
                <a:ea typeface="+mn-lt"/>
                <a:cs typeface="+mn-lt"/>
              </a:rPr>
              <a:t>В 2017 году в таких странах, как Беларусь и Узбекистан, таких примечаний не существовало - уголовные обвинения могли быть предъявлены человеку, живущему с ВИЧ, независимо от того, желает ли партнер или «пострадавший» возбудить уголовное дело. </a:t>
            </a:r>
            <a:endParaRPr lang="ru-RU" dirty="0">
              <a:ea typeface="+mn-lt"/>
              <a:cs typeface="+mn-lt"/>
            </a:endParaRPr>
          </a:p>
          <a:p>
            <a:r>
              <a:rPr lang="ru" dirty="0">
                <a:ea typeface="+mn-lt"/>
                <a:cs typeface="+mn-lt"/>
              </a:rPr>
              <a:t>С 2015 года в Беларуси резко возросло число случаев криминализации ВИЧ-инфекции, даже в тех случаях, когда ВИЧ-отрицательный партнер заранее был уведомлен о ВИЧ-инфекции и согласился на продолжение отношений. </a:t>
            </a:r>
            <a:r>
              <a:rPr lang="ru-RU" dirty="0">
                <a:ea typeface="+mn-lt"/>
                <a:cs typeface="+mn-lt"/>
              </a:rPr>
              <a:t>Пострадали </a:t>
            </a:r>
            <a:r>
              <a:rPr lang="ru-RU" dirty="0" err="1">
                <a:ea typeface="+mn-lt"/>
                <a:cs typeface="+mn-lt"/>
              </a:rPr>
              <a:t>дискордантные</a:t>
            </a:r>
            <a:r>
              <a:rPr lang="ru-RU" dirty="0">
                <a:ea typeface="+mn-lt"/>
                <a:cs typeface="+mn-lt"/>
              </a:rPr>
              <a:t> пары.</a:t>
            </a:r>
            <a:endParaRPr lang="ru" dirty="0">
              <a:ea typeface="+mn-lt"/>
              <a:cs typeface="+mn-lt"/>
            </a:endParaRPr>
          </a:p>
          <a:p>
            <a:r>
              <a:rPr lang="ru-RU" dirty="0">
                <a:cs typeface="Calibri"/>
              </a:rPr>
              <a:t>Медиа мониторинг показал «демонизацию» ВИЧ-положительных людей </a:t>
            </a:r>
            <a:endParaRPr lang="ru" dirty="0">
              <a:cs typeface="Calibri"/>
            </a:endParaRPr>
          </a:p>
          <a:p>
            <a:pPr marL="0" indent="0">
              <a:buNone/>
            </a:pPr>
            <a:endParaRPr lang="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593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26DF3-06A4-485D-8F91-C06D675F8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в странах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1E4A6C-99B0-4001-A0AA-F7A619776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1" y="1943100"/>
            <a:ext cx="5422390" cy="49149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300" u="sng" dirty="0"/>
              <a:t>Ежегодное предоставление мини-грантов</a:t>
            </a:r>
          </a:p>
          <a:p>
            <a:r>
              <a:rPr lang="ru-RU" sz="2300" dirty="0"/>
              <a:t>2017 год</a:t>
            </a:r>
            <a:r>
              <a:rPr lang="en-US" sz="2300" dirty="0"/>
              <a:t> – </a:t>
            </a:r>
            <a:r>
              <a:rPr lang="ru-RU" sz="2300" dirty="0"/>
              <a:t>Беларусь, Грузия, Казахстан, Молдова, Россия, Украина, Узбекистан</a:t>
            </a:r>
          </a:p>
          <a:p>
            <a:r>
              <a:rPr lang="ru-RU" sz="2300" dirty="0"/>
              <a:t>2018 год –  Армения, Беларусь, Россия, Таджикистан</a:t>
            </a:r>
          </a:p>
          <a:p>
            <a:r>
              <a:rPr lang="ru-RU" sz="2300" dirty="0"/>
              <a:t>2019 год –  Беларусь, Россия, Таджикистан, Украина</a:t>
            </a:r>
          </a:p>
          <a:p>
            <a:r>
              <a:rPr lang="ru-RU" sz="2300" dirty="0"/>
              <a:t>2020 год – Беларусь, Таджикистан, Узбекистан, Украина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endParaRPr lang="ru-RU" sz="1900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640A6A8-D8CA-4A5E-8F54-B9BEB4525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3582" y="2152357"/>
            <a:ext cx="5959818" cy="450166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ru-RU" sz="2400" b="1" dirty="0"/>
              <a:t>Что мы делаем?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/>
              <a:t>Работа внутри сообщества, сбор информации о законах, криминализирующих ЛЖВ 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ru-RU" dirty="0"/>
          </a:p>
          <a:p>
            <a:pPr lvl="0"/>
            <a:r>
              <a:rPr lang="ru-RU" dirty="0"/>
              <a:t>Документирование и описание случаев криминализации ВИЧ: связь с обвиняемыми, запросы в органы государственной власти, участие в судебных процессах. 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Медиа-мониторинг:</a:t>
            </a:r>
          </a:p>
          <a:p>
            <a:pPr marL="0" lvl="0" indent="0">
              <a:buNone/>
            </a:pPr>
            <a:r>
              <a:rPr lang="ru-RU" dirty="0"/>
              <a:t>2019 – более 130 новостей в 5 странах</a:t>
            </a:r>
          </a:p>
          <a:p>
            <a:pPr marL="0" lvl="0" indent="0">
              <a:buNone/>
            </a:pPr>
            <a:r>
              <a:rPr lang="ru-RU" dirty="0"/>
              <a:t>первые полгода 2020 – более 75 новостей в 5 странах, из них 65 новостей из России 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Формирование базы данных организаций и экспертов, оказывающих юридическую поддержку людям, живущим с ВИЧ.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041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D3F59-5FBA-4119-A1B9-D618C17BC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Узнать реальную ситуацию – легко ли это?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B20CBEC-CD7C-4315-8A6E-E2BF09179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6306304" cy="406955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400" dirty="0"/>
              <a:t>Как правило, доступ к информации в странах может иметь любая персона, обладающая гражданством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Не все страны ведут статистику, дезагрегированную по полу (Казахстан предоставил дезагрегированные данные начиная с 2000, Украина начала </a:t>
            </a:r>
            <a:r>
              <a:rPr lang="ru-RU" sz="2400" dirty="0" err="1"/>
              <a:t>дезагрегацию</a:t>
            </a:r>
            <a:r>
              <a:rPr lang="ru-RU" sz="2400" dirty="0"/>
              <a:t> в 2008, Россия в 2017, Беларусь такие данные не собирает)</a:t>
            </a:r>
          </a:p>
          <a:p>
            <a:pPr marL="0" indent="0" algn="just">
              <a:buNone/>
            </a:pPr>
            <a:endParaRPr lang="ru-RU" sz="2400" dirty="0"/>
          </a:p>
          <a:p>
            <a:pPr algn="just"/>
            <a:r>
              <a:rPr lang="ru-RU" sz="2400" dirty="0"/>
              <a:t>Не на все запросы мы получаем ответы, даже сам факт подачи запроса на получение информации может иметь негативные последствия</a:t>
            </a:r>
          </a:p>
          <a:p>
            <a:endParaRPr lang="ru-RU" sz="2400" dirty="0"/>
          </a:p>
          <a:p>
            <a:endParaRPr lang="ru-RU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AACA4D28-AA05-4002-A17E-FCBBCE2EF5C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5947246"/>
              </p:ext>
            </p:extLst>
          </p:nvPr>
        </p:nvGraphicFramePr>
        <p:xfrm>
          <a:off x="7108723" y="2227263"/>
          <a:ext cx="450225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750">
                  <a:extLst>
                    <a:ext uri="{9D8B030D-6E8A-4147-A177-3AD203B41FA5}">
                      <a16:colId xmlns:a16="http://schemas.microsoft.com/office/drawing/2014/main" val="1408713102"/>
                    </a:ext>
                  </a:extLst>
                </a:gridCol>
                <a:gridCol w="1500750">
                  <a:extLst>
                    <a:ext uri="{9D8B030D-6E8A-4147-A177-3AD203B41FA5}">
                      <a16:colId xmlns:a16="http://schemas.microsoft.com/office/drawing/2014/main" val="2432822607"/>
                    </a:ext>
                  </a:extLst>
                </a:gridCol>
                <a:gridCol w="1500750">
                  <a:extLst>
                    <a:ext uri="{9D8B030D-6E8A-4147-A177-3AD203B41FA5}">
                      <a16:colId xmlns:a16="http://schemas.microsoft.com/office/drawing/2014/main" val="2338638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600" dirty="0"/>
                        <a:t>Статья 118 УК Казахстана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мужчин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женщин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692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3 (30%)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918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Часть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083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Часть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106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Часть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461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08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6E5B58-B7FF-462B-BBC4-7AA0B4423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52190" cy="685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A972895-F7B8-473C-BE1C-A19C6583A23A}"/>
              </a:ext>
            </a:extLst>
          </p:cNvPr>
          <p:cNvSpPr/>
          <p:nvPr/>
        </p:nvSpPr>
        <p:spPr>
          <a:xfrm>
            <a:off x="8352190" y="784666"/>
            <a:ext cx="3437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Статистика Судебного департамента при Верховном суде РФ по приговорам ст.122 УК</a:t>
            </a:r>
            <a:endParaRPr lang="ru-RU" dirty="0">
              <a:solidFill>
                <a:schemeClr val="bg2">
                  <a:lumMod val="50000"/>
                </a:schemeClr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D7A5FF4-A4B0-4127-8B53-3E81F14A9036}"/>
              </a:ext>
            </a:extLst>
          </p:cNvPr>
          <p:cNvSpPr/>
          <p:nvPr/>
        </p:nvSpPr>
        <p:spPr>
          <a:xfrm>
            <a:off x="8707901" y="2912012"/>
            <a:ext cx="32074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Среди 57 осужденных женщин, у 11 (19,2%) есть дети до 3х лет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50,5% всех осужденных находятся в возрастной группе 30-49 лет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31,3% в возрастной группе 25-29 лет</a:t>
            </a:r>
          </a:p>
        </p:txBody>
      </p:sp>
    </p:spTree>
    <p:extLst>
      <p:ext uri="{BB962C8B-B14F-4D97-AF65-F5344CB8AC3E}">
        <p14:creationId xmlns:p14="http://schemas.microsoft.com/office/powerpoint/2010/main" val="216037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1862CB-6D64-4E18-ACB3-FE6FB899F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137" y="0"/>
            <a:ext cx="8180863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6F5833F-7CEB-48F4-B0C2-7C95E1848F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4465" y="701675"/>
            <a:ext cx="3406876" cy="2955925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65,6% приговоров вынесено за постановку в опасность заражения</a:t>
            </a:r>
          </a:p>
        </p:txBody>
      </p:sp>
    </p:spTree>
    <p:extLst>
      <p:ext uri="{BB962C8B-B14F-4D97-AF65-F5344CB8AC3E}">
        <p14:creationId xmlns:p14="http://schemas.microsoft.com/office/powerpoint/2010/main" val="1165932558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іденд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TM03457464[[fn=Дивіденд]]</Template>
  <TotalTime>4702</TotalTime>
  <Words>1273</Words>
  <Application>Microsoft Office PowerPoint</Application>
  <PresentationFormat>Широкоэкранный</PresentationFormat>
  <Paragraphs>112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Calibri</vt:lpstr>
      <vt:lpstr>Cambria</vt:lpstr>
      <vt:lpstr>Corbel</vt:lpstr>
      <vt:lpstr>Courier New</vt:lpstr>
      <vt:lpstr>Gill Sans MT</vt:lpstr>
      <vt:lpstr>Libre Baskerville</vt:lpstr>
      <vt:lpstr>Libre Franklin</vt:lpstr>
      <vt:lpstr>Wingdings</vt:lpstr>
      <vt:lpstr>Wingdings 2</vt:lpstr>
      <vt:lpstr>Дивіденд</vt:lpstr>
      <vt:lpstr>Евразийская женская сеть по спиду</vt:lpstr>
      <vt:lpstr>Криминализация передачи вич</vt:lpstr>
      <vt:lpstr>Законодательство региона веца</vt:lpstr>
      <vt:lpstr>Разработаны методы исследования и механизмы его проведения на базе сообщества на всех этапах  </vt:lpstr>
      <vt:lpstr>Исследование силами женского сообщества  - Евразийская Женская сеть по СПИДу</vt:lpstr>
      <vt:lpstr>Работа в странах</vt:lpstr>
      <vt:lpstr>Узнать реальную ситуацию – легко ли это? </vt:lpstr>
      <vt:lpstr>Презентация PowerPoint</vt:lpstr>
      <vt:lpstr>65,6% приговоров вынесено за постановку в опасность заражения</vt:lpstr>
      <vt:lpstr>Рассмотрение дел в отношении женщин и мужчин: Таджикистан</vt:lpstr>
      <vt:lpstr>Общественная защита: Беларусь</vt:lpstr>
      <vt:lpstr>Консультирование в рамках проекта</vt:lpstr>
      <vt:lpstr>Резолюция круглого стола Государственной думы РФ</vt:lpstr>
      <vt:lpstr>Чего мы хотим</vt:lpstr>
      <vt:lpstr>Полезная информация</vt:lpstr>
      <vt:lpstr>Спасибо за ваше внимание!</vt:lpstr>
    </vt:vector>
  </TitlesOfParts>
  <Company>BtN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Евразийская женская сеть по спиду</dc:title>
  <dc:creator>Alina Yaroslavska</dc:creator>
  <cp:lastModifiedBy>User</cp:lastModifiedBy>
  <cp:revision>199</cp:revision>
  <dcterms:created xsi:type="dcterms:W3CDTF">2015-12-10T16:15:25Z</dcterms:created>
  <dcterms:modified xsi:type="dcterms:W3CDTF">2020-07-20T21:58:17Z</dcterms:modified>
</cp:coreProperties>
</file>