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3" r:id="rId3"/>
    <p:sldId id="276" r:id="rId4"/>
    <p:sldId id="275" r:id="rId5"/>
    <p:sldId id="263" r:id="rId6"/>
    <p:sldId id="265" r:id="rId7"/>
    <p:sldId id="278" r:id="rId8"/>
    <p:sldId id="266" r:id="rId9"/>
    <p:sldId id="267" r:id="rId10"/>
    <p:sldId id="272" r:id="rId11"/>
    <p:sldId id="271"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94"/>
  </p:normalViewPr>
  <p:slideViewPr>
    <p:cSldViewPr>
      <p:cViewPr varScale="1">
        <p:scale>
          <a:sx n="121" d="100"/>
          <a:sy n="121" d="100"/>
        </p:scale>
        <p:origin x="1904" y="1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ru-RU"/>
              <a:t>Образец заголовка</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36201719-63E8-4971-9C18-1355EBAF353E}" type="datetimeFigureOut">
              <a:rPr lang="ru-RU" smtClean="0"/>
              <a:t>04.08.2020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F0B9B3E-EC19-4274-98C4-715324243419}" type="slidenum">
              <a:rPr lang="ru-RU" smtClean="0"/>
              <a:t>‹#›</a:t>
            </a:fld>
            <a:endParaRPr lang="ru-RU"/>
          </a:p>
        </p:txBody>
      </p:sp>
    </p:spTree>
    <p:extLst>
      <p:ext uri="{BB962C8B-B14F-4D97-AF65-F5344CB8AC3E}">
        <p14:creationId xmlns:p14="http://schemas.microsoft.com/office/powerpoint/2010/main" val="2732026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ru-RU"/>
              <a:t>Образец заголовка</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Date Placeholder 2"/>
          <p:cNvSpPr>
            <a:spLocks noGrp="1"/>
          </p:cNvSpPr>
          <p:nvPr>
            <p:ph type="dt" sz="half" idx="10"/>
          </p:nvPr>
        </p:nvSpPr>
        <p:spPr/>
        <p:txBody>
          <a:bodyPr/>
          <a:lstStyle/>
          <a:p>
            <a:fld id="{36201719-63E8-4971-9C18-1355EBAF353E}" type="datetimeFigureOut">
              <a:rPr lang="ru-RU" smtClean="0"/>
              <a:t>04.08.2020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9F0B9B3E-EC19-4274-98C4-715324243419}" type="slidenum">
              <a:rPr lang="ru-RU" smtClean="0"/>
              <a:t>‹#›</a:t>
            </a:fld>
            <a:endParaRPr lang="ru-RU"/>
          </a:p>
        </p:txBody>
      </p:sp>
    </p:spTree>
    <p:extLst>
      <p:ext uri="{BB962C8B-B14F-4D97-AF65-F5344CB8AC3E}">
        <p14:creationId xmlns:p14="http://schemas.microsoft.com/office/powerpoint/2010/main" val="2076577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ru-RU"/>
              <a:t>Образец заголовка</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36201719-63E8-4971-9C18-1355EBAF353E}" type="datetimeFigureOut">
              <a:rPr lang="ru-RU" smtClean="0"/>
              <a:t>04.08.2020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F0B9B3E-EC19-4274-98C4-715324243419}" type="slidenum">
              <a:rPr lang="ru-RU" smtClean="0"/>
              <a:t>‹#›</a:t>
            </a:fld>
            <a:endParaRPr lang="ru-RU"/>
          </a:p>
        </p:txBody>
      </p:sp>
    </p:spTree>
    <p:extLst>
      <p:ext uri="{BB962C8B-B14F-4D97-AF65-F5344CB8AC3E}">
        <p14:creationId xmlns:p14="http://schemas.microsoft.com/office/powerpoint/2010/main" val="38126363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ru-RU"/>
              <a:t>Образец заголовка</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36201719-63E8-4971-9C18-1355EBAF353E}" type="datetimeFigureOut">
              <a:rPr lang="ru-RU" smtClean="0"/>
              <a:t>04.08.2020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F0B9B3E-EC19-4274-98C4-715324243419}" type="slidenum">
              <a:rPr lang="ru-RU" smtClean="0"/>
              <a:t>‹#›</a:t>
            </a:fld>
            <a:endParaRPr lang="ru-RU"/>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718246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ru-RU"/>
              <a:t>Образец заголовка</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36201719-63E8-4971-9C18-1355EBAF353E}" type="datetimeFigureOut">
              <a:rPr lang="ru-RU" smtClean="0"/>
              <a:t>04.08.2020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F0B9B3E-EC19-4274-98C4-715324243419}" type="slidenum">
              <a:rPr lang="ru-RU" smtClean="0"/>
              <a:t>‹#›</a:t>
            </a:fld>
            <a:endParaRPr lang="ru-RU"/>
          </a:p>
        </p:txBody>
      </p:sp>
    </p:spTree>
    <p:extLst>
      <p:ext uri="{BB962C8B-B14F-4D97-AF65-F5344CB8AC3E}">
        <p14:creationId xmlns:p14="http://schemas.microsoft.com/office/powerpoint/2010/main" val="28454150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ru-RU"/>
              <a:t>Образец заголовка</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ru-RU"/>
              <a:t>Образец текста</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36201719-63E8-4971-9C18-1355EBAF353E}" type="datetimeFigureOut">
              <a:rPr lang="ru-RU" smtClean="0"/>
              <a:t>04.08.2020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F0B9B3E-EC19-4274-98C4-715324243419}" type="slidenum">
              <a:rPr lang="ru-RU" smtClean="0"/>
              <a:t>‹#›</a:t>
            </a:fld>
            <a:endParaRPr lang="ru-RU"/>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7614564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ru-RU"/>
              <a:t>Образец заголовка</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ru-RU"/>
              <a:t>Образец текста</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36201719-63E8-4971-9C18-1355EBAF353E}" type="datetimeFigureOut">
              <a:rPr lang="ru-RU" smtClean="0"/>
              <a:t>04.08.2020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F0B9B3E-EC19-4274-98C4-715324243419}" type="slidenum">
              <a:rPr lang="ru-RU" smtClean="0"/>
              <a:t>‹#›</a:t>
            </a:fld>
            <a:endParaRPr lang="ru-RU"/>
          </a:p>
        </p:txBody>
      </p:sp>
    </p:spTree>
    <p:extLst>
      <p:ext uri="{BB962C8B-B14F-4D97-AF65-F5344CB8AC3E}">
        <p14:creationId xmlns:p14="http://schemas.microsoft.com/office/powerpoint/2010/main" val="31065787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ru-RU"/>
              <a:t>Образец заголовка</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36201719-63E8-4971-9C18-1355EBAF353E}" type="datetimeFigureOut">
              <a:rPr lang="ru-RU" smtClean="0"/>
              <a:t>04.08.2020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F0B9B3E-EC19-4274-98C4-715324243419}" type="slidenum">
              <a:rPr lang="ru-RU" smtClean="0"/>
              <a:t>‹#›</a:t>
            </a:fld>
            <a:endParaRPr lang="ru-RU"/>
          </a:p>
        </p:txBody>
      </p:sp>
    </p:spTree>
    <p:extLst>
      <p:ext uri="{BB962C8B-B14F-4D97-AF65-F5344CB8AC3E}">
        <p14:creationId xmlns:p14="http://schemas.microsoft.com/office/powerpoint/2010/main" val="20344309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ru-RU"/>
              <a:t>Образец заголовка</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36201719-63E8-4971-9C18-1355EBAF353E}" type="datetimeFigureOut">
              <a:rPr lang="ru-RU" smtClean="0"/>
              <a:t>04.08.2020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F0B9B3E-EC19-4274-98C4-715324243419}" type="slidenum">
              <a:rPr lang="ru-RU" smtClean="0"/>
              <a:t>‹#›</a:t>
            </a:fld>
            <a:endParaRPr lang="ru-RU"/>
          </a:p>
        </p:txBody>
      </p:sp>
    </p:spTree>
    <p:extLst>
      <p:ext uri="{BB962C8B-B14F-4D97-AF65-F5344CB8AC3E}">
        <p14:creationId xmlns:p14="http://schemas.microsoft.com/office/powerpoint/2010/main" val="1014296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ru-RU"/>
              <a:t>Образец заголовка</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36201719-63E8-4971-9C18-1355EBAF353E}" type="datetimeFigureOut">
              <a:rPr lang="ru-RU" smtClean="0"/>
              <a:t>04.08.2020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F0B9B3E-EC19-4274-98C4-715324243419}" type="slidenum">
              <a:rPr lang="ru-RU" smtClean="0"/>
              <a:t>‹#›</a:t>
            </a:fld>
            <a:endParaRPr lang="ru-RU"/>
          </a:p>
        </p:txBody>
      </p:sp>
    </p:spTree>
    <p:extLst>
      <p:ext uri="{BB962C8B-B14F-4D97-AF65-F5344CB8AC3E}">
        <p14:creationId xmlns:p14="http://schemas.microsoft.com/office/powerpoint/2010/main" val="2463063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ru-RU"/>
              <a:t>Образец заголовка</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36201719-63E8-4971-9C18-1355EBAF353E}" type="datetimeFigureOut">
              <a:rPr lang="ru-RU" smtClean="0"/>
              <a:t>04.08.2020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F0B9B3E-EC19-4274-98C4-715324243419}" type="slidenum">
              <a:rPr lang="ru-RU" smtClean="0"/>
              <a:t>‹#›</a:t>
            </a:fld>
            <a:endParaRPr lang="ru-RU"/>
          </a:p>
        </p:txBody>
      </p:sp>
    </p:spTree>
    <p:extLst>
      <p:ext uri="{BB962C8B-B14F-4D97-AF65-F5344CB8AC3E}">
        <p14:creationId xmlns:p14="http://schemas.microsoft.com/office/powerpoint/2010/main" val="2544870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ru-RU"/>
              <a:t>Образец заголовка</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36201719-63E8-4971-9C18-1355EBAF353E}" type="datetimeFigureOut">
              <a:rPr lang="ru-RU" smtClean="0"/>
              <a:t>04.08.2020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F0B9B3E-EC19-4274-98C4-715324243419}" type="slidenum">
              <a:rPr lang="ru-RU" smtClean="0"/>
              <a:t>‹#›</a:t>
            </a:fld>
            <a:endParaRPr lang="ru-RU"/>
          </a:p>
        </p:txBody>
      </p:sp>
    </p:spTree>
    <p:extLst>
      <p:ext uri="{BB962C8B-B14F-4D97-AF65-F5344CB8AC3E}">
        <p14:creationId xmlns:p14="http://schemas.microsoft.com/office/powerpoint/2010/main" val="1283534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ru-RU"/>
              <a:t>Образец заголовка</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36201719-63E8-4971-9C18-1355EBAF353E}" type="datetimeFigureOut">
              <a:rPr lang="ru-RU" smtClean="0"/>
              <a:t>04.08.2020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9F0B9B3E-EC19-4274-98C4-715324243419}" type="slidenum">
              <a:rPr lang="ru-RU" smtClean="0"/>
              <a:t>‹#›</a:t>
            </a:fld>
            <a:endParaRPr lang="ru-RU"/>
          </a:p>
        </p:txBody>
      </p:sp>
    </p:spTree>
    <p:extLst>
      <p:ext uri="{BB962C8B-B14F-4D97-AF65-F5344CB8AC3E}">
        <p14:creationId xmlns:p14="http://schemas.microsoft.com/office/powerpoint/2010/main" val="986525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36201719-63E8-4971-9C18-1355EBAF353E}" type="datetimeFigureOut">
              <a:rPr lang="ru-RU" smtClean="0"/>
              <a:t>04.08.2020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9F0B9B3E-EC19-4274-98C4-715324243419}" type="slidenum">
              <a:rPr lang="ru-RU" smtClean="0"/>
              <a:t>‹#›</a:t>
            </a:fld>
            <a:endParaRPr lang="ru-RU"/>
          </a:p>
        </p:txBody>
      </p:sp>
    </p:spTree>
    <p:extLst>
      <p:ext uri="{BB962C8B-B14F-4D97-AF65-F5344CB8AC3E}">
        <p14:creationId xmlns:p14="http://schemas.microsoft.com/office/powerpoint/2010/main" val="879246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201719-63E8-4971-9C18-1355EBAF353E}" type="datetimeFigureOut">
              <a:rPr lang="ru-RU" smtClean="0"/>
              <a:t>04.08.2020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9F0B9B3E-EC19-4274-98C4-715324243419}" type="slidenum">
              <a:rPr lang="ru-RU" smtClean="0"/>
              <a:t>‹#›</a:t>
            </a:fld>
            <a:endParaRPr lang="ru-RU"/>
          </a:p>
        </p:txBody>
      </p:sp>
    </p:spTree>
    <p:extLst>
      <p:ext uri="{BB962C8B-B14F-4D97-AF65-F5344CB8AC3E}">
        <p14:creationId xmlns:p14="http://schemas.microsoft.com/office/powerpoint/2010/main" val="2059939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ru-RU"/>
              <a:t>Образец заголовка</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36201719-63E8-4971-9C18-1355EBAF353E}" type="datetimeFigureOut">
              <a:rPr lang="ru-RU" smtClean="0"/>
              <a:t>04.08.2020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F0B9B3E-EC19-4274-98C4-715324243419}" type="slidenum">
              <a:rPr lang="ru-RU" smtClean="0"/>
              <a:t>‹#›</a:t>
            </a:fld>
            <a:endParaRPr lang="ru-RU"/>
          </a:p>
        </p:txBody>
      </p:sp>
    </p:spTree>
    <p:extLst>
      <p:ext uri="{BB962C8B-B14F-4D97-AF65-F5344CB8AC3E}">
        <p14:creationId xmlns:p14="http://schemas.microsoft.com/office/powerpoint/2010/main" val="3300389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ru-RU"/>
              <a:t>Образец заголовка</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36201719-63E8-4971-9C18-1355EBAF353E}" type="datetimeFigureOut">
              <a:rPr lang="ru-RU" smtClean="0"/>
              <a:t>04.08.2020</a:t>
            </a:fld>
            <a:endParaRPr lang="ru-RU"/>
          </a:p>
        </p:txBody>
      </p:sp>
      <p:sp>
        <p:nvSpPr>
          <p:cNvPr id="6" name="Footer Placeholder 5"/>
          <p:cNvSpPr>
            <a:spLocks noGrp="1"/>
          </p:cNvSpPr>
          <p:nvPr>
            <p:ph type="ftr" sz="quarter" idx="11"/>
          </p:nvPr>
        </p:nvSpPr>
        <p:spPr>
          <a:xfrm>
            <a:off x="533400" y="6172200"/>
            <a:ext cx="5811724" cy="365125"/>
          </a:xfrm>
        </p:spPr>
        <p:txBody>
          <a:bodyPr/>
          <a:lstStyle/>
          <a:p>
            <a:endParaRPr lang="ru-RU"/>
          </a:p>
        </p:txBody>
      </p:sp>
      <p:sp>
        <p:nvSpPr>
          <p:cNvPr id="7" name="Slide Number Placeholder 6"/>
          <p:cNvSpPr>
            <a:spLocks noGrp="1"/>
          </p:cNvSpPr>
          <p:nvPr>
            <p:ph type="sldNum" sz="quarter" idx="12"/>
          </p:nvPr>
        </p:nvSpPr>
        <p:spPr/>
        <p:txBody>
          <a:bodyPr/>
          <a:lstStyle/>
          <a:p>
            <a:fld id="{9F0B9B3E-EC19-4274-98C4-715324243419}" type="slidenum">
              <a:rPr lang="ru-RU" smtClean="0"/>
              <a:t>‹#›</a:t>
            </a:fld>
            <a:endParaRPr lang="ru-RU"/>
          </a:p>
        </p:txBody>
      </p:sp>
    </p:spTree>
    <p:extLst>
      <p:ext uri="{BB962C8B-B14F-4D97-AF65-F5344CB8AC3E}">
        <p14:creationId xmlns:p14="http://schemas.microsoft.com/office/powerpoint/2010/main" val="3963644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36201719-63E8-4971-9C18-1355EBAF353E}" type="datetimeFigureOut">
              <a:rPr lang="ru-RU" smtClean="0"/>
              <a:t>04.08.2020</a:t>
            </a:fld>
            <a:endParaRPr lang="ru-RU"/>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ru-RU"/>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9F0B9B3E-EC19-4274-98C4-715324243419}" type="slidenum">
              <a:rPr lang="ru-RU" smtClean="0"/>
              <a:t>‹#›</a:t>
            </a:fld>
            <a:endParaRPr lang="ru-RU"/>
          </a:p>
        </p:txBody>
      </p:sp>
    </p:spTree>
    <p:extLst>
      <p:ext uri="{BB962C8B-B14F-4D97-AF65-F5344CB8AC3E}">
        <p14:creationId xmlns:p14="http://schemas.microsoft.com/office/powerpoint/2010/main" val="163978112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2132856"/>
            <a:ext cx="7772400" cy="1470025"/>
          </a:xfrm>
        </p:spPr>
        <p:txBody>
          <a:bodyPr>
            <a:normAutofit fontScale="90000"/>
          </a:bodyPr>
          <a:lstStyle/>
          <a:p>
            <a:r>
              <a:rPr lang="ru-RU" b="1" dirty="0"/>
              <a:t>ВИЧ и СЕКС РАБОТА: ДВОЙНАЯ СТИГМА И КРИМИНИЛИЗАЦИЯ</a:t>
            </a:r>
          </a:p>
        </p:txBody>
      </p:sp>
      <p:sp>
        <p:nvSpPr>
          <p:cNvPr id="3" name="Подзаголовок 2"/>
          <p:cNvSpPr>
            <a:spLocks noGrp="1"/>
          </p:cNvSpPr>
          <p:nvPr>
            <p:ph type="subTitle" idx="1"/>
          </p:nvPr>
        </p:nvSpPr>
        <p:spPr>
          <a:xfrm>
            <a:off x="533400" y="4797152"/>
            <a:ext cx="4954250" cy="960182"/>
          </a:xfrm>
        </p:spPr>
        <p:txBody>
          <a:bodyPr/>
          <a:lstStyle/>
          <a:p>
            <a:r>
              <a:rPr lang="tg-Cyrl-TJ" dirty="0">
                <a:solidFill>
                  <a:schemeClr val="tx1"/>
                </a:solidFill>
              </a:rPr>
              <a:t>Тахмина Хайдарова</a:t>
            </a:r>
          </a:p>
          <a:p>
            <a:r>
              <a:rPr lang="tg-Cyrl-TJ" dirty="0">
                <a:solidFill>
                  <a:schemeClr val="tx1"/>
                </a:solidFill>
              </a:rPr>
              <a:t>2020 год</a:t>
            </a:r>
            <a:endParaRPr lang="ru-RU" dirty="0">
              <a:solidFill>
                <a:schemeClr val="tx1"/>
              </a:solidFill>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40352" y="188640"/>
            <a:ext cx="914402" cy="868682"/>
          </a:xfrm>
          <a:prstGeom prst="rect">
            <a:avLst/>
          </a:prstGeom>
        </p:spPr>
      </p:pic>
    </p:spTree>
    <p:extLst>
      <p:ext uri="{BB962C8B-B14F-4D97-AF65-F5344CB8AC3E}">
        <p14:creationId xmlns:p14="http://schemas.microsoft.com/office/powerpoint/2010/main" val="2933013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622981"/>
            <a:ext cx="6554867" cy="868682"/>
          </a:xfrm>
        </p:spPr>
        <p:txBody>
          <a:bodyPr/>
          <a:lstStyle/>
          <a:p>
            <a:r>
              <a:rPr lang="ru-RU" b="1" dirty="0"/>
              <a:t>Что было сделано</a:t>
            </a:r>
          </a:p>
        </p:txBody>
      </p:sp>
      <p:sp>
        <p:nvSpPr>
          <p:cNvPr id="3" name="Объект 2"/>
          <p:cNvSpPr>
            <a:spLocks noGrp="1"/>
          </p:cNvSpPr>
          <p:nvPr>
            <p:ph idx="1"/>
          </p:nvPr>
        </p:nvSpPr>
        <p:spPr>
          <a:xfrm>
            <a:off x="613520" y="1491663"/>
            <a:ext cx="7416824" cy="4529625"/>
          </a:xfrm>
        </p:spPr>
        <p:txBody>
          <a:bodyPr>
            <a:normAutofit/>
          </a:bodyPr>
          <a:lstStyle/>
          <a:p>
            <a:r>
              <a:rPr lang="ru-RU" dirty="0">
                <a:solidFill>
                  <a:schemeClr val="tx1"/>
                </a:solidFill>
              </a:rPr>
              <a:t>Отчет КЛДЖ/Рекомендации КЛДЖ.</a:t>
            </a:r>
          </a:p>
          <a:p>
            <a:r>
              <a:rPr lang="ru-RU" dirty="0">
                <a:solidFill>
                  <a:schemeClr val="tx1"/>
                </a:solidFill>
              </a:rPr>
              <a:t>Анализ Оценка Правовой Среди.</a:t>
            </a:r>
          </a:p>
          <a:p>
            <a:r>
              <a:rPr lang="ru-RU" dirty="0">
                <a:solidFill>
                  <a:schemeClr val="tx1"/>
                </a:solidFill>
              </a:rPr>
              <a:t>Анализ законодательства и практики по уголовным делам, связанным с осуждением людей, живущих с ВИЧ, по статье 125 Уголовного кодекса Республики Таджикистан, на предмет соответствия международным стандартам и рекомендациям (Автор: Абдуллаев Т.В.)</a:t>
            </a:r>
          </a:p>
          <a:p>
            <a:r>
              <a:rPr lang="ru-RU" dirty="0">
                <a:solidFill>
                  <a:schemeClr val="tx1"/>
                </a:solidFill>
              </a:rPr>
              <a:t>Антидискриминационный Анализ законодательных актов (при поддержке ООН Женщин РТ)</a:t>
            </a:r>
          </a:p>
          <a:p>
            <a:r>
              <a:rPr lang="ru-RU" dirty="0">
                <a:solidFill>
                  <a:schemeClr val="tx1"/>
                </a:solidFill>
              </a:rPr>
              <a:t>Разработка антидискриминационного закона в РТ. </a:t>
            </a: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40352" y="188640"/>
            <a:ext cx="914402" cy="868682"/>
          </a:xfrm>
          <a:prstGeom prst="rect">
            <a:avLst/>
          </a:prstGeom>
        </p:spPr>
      </p:pic>
    </p:spTree>
    <p:extLst>
      <p:ext uri="{BB962C8B-B14F-4D97-AF65-F5344CB8AC3E}">
        <p14:creationId xmlns:p14="http://schemas.microsoft.com/office/powerpoint/2010/main" val="24572812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3400" y="2060848"/>
            <a:ext cx="6554867" cy="2240222"/>
          </a:xfrm>
        </p:spPr>
        <p:txBody>
          <a:bodyPr>
            <a:noAutofit/>
          </a:bodyPr>
          <a:lstStyle/>
          <a:p>
            <a:pPr marL="0" indent="0">
              <a:buNone/>
            </a:pPr>
            <a:endParaRPr lang="ru-RU" sz="3600" dirty="0">
              <a:solidFill>
                <a:schemeClr val="tx1"/>
              </a:solidFill>
            </a:endParaRPr>
          </a:p>
          <a:p>
            <a:pPr marL="0" indent="0" algn="ctr">
              <a:buNone/>
            </a:pPr>
            <a:r>
              <a:rPr lang="ru-RU" sz="3600" b="1" dirty="0">
                <a:solidFill>
                  <a:schemeClr val="tx1"/>
                </a:solidFill>
              </a:rPr>
              <a:t>БЛАГОДАРЮ ЗА ВНИМАНИЕ!</a:t>
            </a: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40352" y="188640"/>
            <a:ext cx="914402" cy="868682"/>
          </a:xfrm>
          <a:prstGeom prst="rect">
            <a:avLst/>
          </a:prstGeom>
        </p:spPr>
      </p:pic>
    </p:spTree>
    <p:extLst>
      <p:ext uri="{BB962C8B-B14F-4D97-AF65-F5344CB8AC3E}">
        <p14:creationId xmlns:p14="http://schemas.microsoft.com/office/powerpoint/2010/main" val="3647686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82"/>
            <a:ext cx="6554867" cy="1524000"/>
          </a:xfrm>
        </p:spPr>
        <p:txBody>
          <a:bodyPr/>
          <a:lstStyle/>
          <a:p>
            <a:r>
              <a:rPr lang="ru-RU" dirty="0"/>
              <a:t>Кто мы такие?</a:t>
            </a:r>
          </a:p>
        </p:txBody>
      </p:sp>
      <p:sp>
        <p:nvSpPr>
          <p:cNvPr id="3" name="Объект 2"/>
          <p:cNvSpPr>
            <a:spLocks noGrp="1"/>
          </p:cNvSpPr>
          <p:nvPr>
            <p:ph idx="1"/>
          </p:nvPr>
        </p:nvSpPr>
        <p:spPr>
          <a:xfrm>
            <a:off x="287259" y="1297124"/>
            <a:ext cx="7927032" cy="4263752"/>
          </a:xfrm>
        </p:spPr>
        <p:txBody>
          <a:bodyPr>
            <a:normAutofit/>
          </a:bodyPr>
          <a:lstStyle/>
          <a:p>
            <a:r>
              <a:rPr lang="ru-RU" dirty="0"/>
              <a:t>Мы - республиканская общественная организация </a:t>
            </a:r>
            <a:r>
              <a:rPr lang="ru-RU" b="1" dirty="0">
                <a:solidFill>
                  <a:schemeClr val="tx1"/>
                </a:solidFill>
              </a:rPr>
              <a:t>«Таджикистанская сеть, женщин, живущих с ВИЧ»</a:t>
            </a:r>
            <a:r>
              <a:rPr lang="ru-RU" dirty="0"/>
              <a:t>. Мы зарегистрировались в </a:t>
            </a:r>
            <a:r>
              <a:rPr lang="ru-RU" dirty="0" err="1"/>
              <a:t>МинЮсте</a:t>
            </a:r>
            <a:r>
              <a:rPr lang="ru-RU" dirty="0"/>
              <a:t> РТ в 2011 году.</a:t>
            </a:r>
          </a:p>
          <a:p>
            <a:r>
              <a:rPr lang="ru-RU" dirty="0"/>
              <a:t>Наша задача: Продвигать интересы женщин и девочек, живущих с ВИЧ.</a:t>
            </a:r>
          </a:p>
          <a:p>
            <a:r>
              <a:rPr lang="ru-RU" dirty="0"/>
              <a:t>Наши услуги:</a:t>
            </a:r>
          </a:p>
          <a:p>
            <a:pPr lvl="1"/>
            <a:r>
              <a:rPr lang="ru-RU" dirty="0"/>
              <a:t>Юридическая консультация</a:t>
            </a:r>
          </a:p>
          <a:p>
            <a:pPr lvl="1"/>
            <a:r>
              <a:rPr lang="ru-RU" dirty="0"/>
              <a:t>Психологическая консультация</a:t>
            </a:r>
          </a:p>
          <a:p>
            <a:pPr lvl="1"/>
            <a:r>
              <a:rPr lang="ru-RU" dirty="0"/>
              <a:t>Консультация равная-равной</a:t>
            </a:r>
          </a:p>
          <a:p>
            <a:pPr lvl="1"/>
            <a:r>
              <a:rPr lang="ru-RU" dirty="0"/>
              <a:t>Социальное сопровождение</a:t>
            </a:r>
          </a:p>
        </p:txBody>
      </p:sp>
      <p:pic>
        <p:nvPicPr>
          <p:cNvPr id="4" name="Рисунок 3">
            <a:extLst>
              <a:ext uri="{FF2B5EF4-FFF2-40B4-BE49-F238E27FC236}">
                <a16:creationId xmlns:a16="http://schemas.microsoft.com/office/drawing/2014/main" id="{BD4C21FD-D0D7-AF4E-BB76-6EA2F76C79E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78078" y="116632"/>
            <a:ext cx="914402" cy="868682"/>
          </a:xfrm>
          <a:prstGeom prst="rect">
            <a:avLst/>
          </a:prstGeom>
        </p:spPr>
      </p:pic>
    </p:spTree>
    <p:extLst>
      <p:ext uri="{BB962C8B-B14F-4D97-AF65-F5344CB8AC3E}">
        <p14:creationId xmlns:p14="http://schemas.microsoft.com/office/powerpoint/2010/main" val="7714419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3400" y="188640"/>
            <a:ext cx="8143056" cy="1524000"/>
          </a:xfrm>
        </p:spPr>
        <p:txBody>
          <a:bodyPr>
            <a:normAutofit/>
          </a:bodyPr>
          <a:lstStyle/>
          <a:p>
            <a:r>
              <a:rPr lang="ru-RU" dirty="0"/>
              <a:t>Какие проблемы по отношению К </a:t>
            </a:r>
            <a:r>
              <a:rPr lang="ru-RU" dirty="0" err="1"/>
              <a:t>лжв</a:t>
            </a:r>
            <a:r>
              <a:rPr lang="ru-RU" dirty="0"/>
              <a:t> существуют в ТАДЖИКИСТАНЕ</a:t>
            </a:r>
          </a:p>
        </p:txBody>
      </p:sp>
      <p:sp>
        <p:nvSpPr>
          <p:cNvPr id="3" name="Объект 2"/>
          <p:cNvSpPr>
            <a:spLocks noGrp="1"/>
          </p:cNvSpPr>
          <p:nvPr>
            <p:ph idx="1"/>
          </p:nvPr>
        </p:nvSpPr>
        <p:spPr>
          <a:xfrm>
            <a:off x="533400" y="1712640"/>
            <a:ext cx="7855024" cy="3767670"/>
          </a:xfrm>
        </p:spPr>
        <p:txBody>
          <a:bodyPr/>
          <a:lstStyle/>
          <a:p>
            <a:r>
              <a:rPr lang="ru-RU" dirty="0"/>
              <a:t>Стигма и Дискриминация, незнание своих прав</a:t>
            </a:r>
          </a:p>
          <a:p>
            <a:r>
              <a:rPr lang="ru-RU" dirty="0"/>
              <a:t>Страх, нехватка информации о ВИЧ</a:t>
            </a:r>
          </a:p>
          <a:p>
            <a:r>
              <a:rPr lang="ru-RU" dirty="0"/>
              <a:t>Культура и стереотипы</a:t>
            </a:r>
          </a:p>
          <a:p>
            <a:r>
              <a:rPr lang="ru-RU" dirty="0"/>
              <a:t>Пробелы в законодательных нормах РТ</a:t>
            </a:r>
          </a:p>
          <a:p>
            <a:endParaRPr lang="ru-RU" dirty="0"/>
          </a:p>
        </p:txBody>
      </p:sp>
    </p:spTree>
    <p:extLst>
      <p:ext uri="{BB962C8B-B14F-4D97-AF65-F5344CB8AC3E}">
        <p14:creationId xmlns:p14="http://schemas.microsoft.com/office/powerpoint/2010/main" val="11161353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260648"/>
            <a:ext cx="6554867" cy="1524000"/>
          </a:xfrm>
        </p:spPr>
        <p:txBody>
          <a:bodyPr/>
          <a:lstStyle/>
          <a:p>
            <a:r>
              <a:rPr lang="ru-RU" dirty="0"/>
              <a:t>Права ЛЖВ</a:t>
            </a:r>
          </a:p>
        </p:txBody>
      </p:sp>
      <p:sp>
        <p:nvSpPr>
          <p:cNvPr id="3" name="Объект 2"/>
          <p:cNvSpPr>
            <a:spLocks noGrp="1"/>
          </p:cNvSpPr>
          <p:nvPr>
            <p:ph idx="1"/>
          </p:nvPr>
        </p:nvSpPr>
        <p:spPr>
          <a:xfrm>
            <a:off x="611560" y="1305683"/>
            <a:ext cx="6554867" cy="3767670"/>
          </a:xfrm>
        </p:spPr>
        <p:txBody>
          <a:bodyPr/>
          <a:lstStyle/>
          <a:p>
            <a:r>
              <a:rPr lang="ru-RU" dirty="0"/>
              <a:t>Люди, живущие с ВИЧ, и ключевые группы на основе принципа </a:t>
            </a:r>
            <a:r>
              <a:rPr lang="ru-RU" dirty="0" err="1"/>
              <a:t>недискриминации</a:t>
            </a:r>
            <a:r>
              <a:rPr lang="ru-RU" dirty="0"/>
              <a:t> обладают всеми правами и свободами, закрепленными во Главе 2 Конституции РТ – </a:t>
            </a:r>
            <a:r>
              <a:rPr lang="ru-RU" b="1" dirty="0">
                <a:solidFill>
                  <a:schemeClr val="tx1"/>
                </a:solidFill>
              </a:rPr>
              <a:t>право на жизнь, на судебную защиту, на образование, на физическое и психическое здоровье, на социальную защиту, на информацию и тайну личной жизни и другие</a:t>
            </a:r>
            <a:r>
              <a:rPr lang="ru-RU" dirty="0"/>
              <a:t>. </a:t>
            </a:r>
          </a:p>
        </p:txBody>
      </p:sp>
    </p:spTree>
    <p:extLst>
      <p:ext uri="{BB962C8B-B14F-4D97-AF65-F5344CB8AC3E}">
        <p14:creationId xmlns:p14="http://schemas.microsoft.com/office/powerpoint/2010/main" val="34422583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76808"/>
            <a:ext cx="6517793" cy="1019944"/>
          </a:xfrm>
        </p:spPr>
        <p:txBody>
          <a:bodyPr>
            <a:normAutofit/>
          </a:bodyPr>
          <a:lstStyle/>
          <a:p>
            <a:r>
              <a:rPr lang="ru-RU" b="1" dirty="0"/>
              <a:t>Несовершенство закона</a:t>
            </a:r>
          </a:p>
        </p:txBody>
      </p:sp>
      <p:sp>
        <p:nvSpPr>
          <p:cNvPr id="3" name="Объект 2"/>
          <p:cNvSpPr>
            <a:spLocks noGrp="1"/>
          </p:cNvSpPr>
          <p:nvPr>
            <p:ph idx="1"/>
          </p:nvPr>
        </p:nvSpPr>
        <p:spPr>
          <a:xfrm>
            <a:off x="323528" y="1057322"/>
            <a:ext cx="8496944" cy="5712646"/>
          </a:xfrm>
        </p:spPr>
        <p:txBody>
          <a:bodyPr>
            <a:normAutofit fontScale="62500" lnSpcReduction="20000"/>
          </a:bodyPr>
          <a:lstStyle/>
          <a:p>
            <a:pPr algn="just"/>
            <a:r>
              <a:rPr lang="ru-RU" sz="3400" dirty="0">
                <a:solidFill>
                  <a:schemeClr val="accent6"/>
                </a:solidFill>
              </a:rPr>
              <a:t>Криминализация ЛЖВ</a:t>
            </a:r>
            <a:r>
              <a:rPr lang="ru-RU" sz="3400" dirty="0">
                <a:solidFill>
                  <a:schemeClr val="tx1"/>
                </a:solidFill>
              </a:rPr>
              <a:t> не только за преднамеренную передачу ВИЧ, но и заведомое </a:t>
            </a:r>
            <a:r>
              <a:rPr lang="ru-RU" sz="3400" dirty="0" err="1">
                <a:solidFill>
                  <a:schemeClr val="tx1"/>
                </a:solidFill>
              </a:rPr>
              <a:t>поставление</a:t>
            </a:r>
            <a:r>
              <a:rPr lang="ru-RU" sz="3400" dirty="0">
                <a:solidFill>
                  <a:schemeClr val="tx1"/>
                </a:solidFill>
              </a:rPr>
              <a:t> в опасность заражения ВИЧ, </a:t>
            </a:r>
            <a:r>
              <a:rPr lang="ru-RU" sz="3400" dirty="0">
                <a:solidFill>
                  <a:schemeClr val="accent6"/>
                </a:solidFill>
              </a:rPr>
              <a:t>даже если ВИЧ не был передан</a:t>
            </a:r>
            <a:r>
              <a:rPr lang="ru-RU" sz="3400" dirty="0">
                <a:solidFill>
                  <a:schemeClr val="tx1"/>
                </a:solidFill>
              </a:rPr>
              <a:t> (ч. 1 ст. 125 УК РТ)</a:t>
            </a:r>
          </a:p>
          <a:p>
            <a:pPr algn="just"/>
            <a:r>
              <a:rPr lang="ru-RU" sz="3400" dirty="0">
                <a:solidFill>
                  <a:schemeClr val="tx1"/>
                </a:solidFill>
              </a:rPr>
              <a:t>При этом законодательство РТ </a:t>
            </a:r>
            <a:r>
              <a:rPr lang="ru-RU" sz="3400" dirty="0">
                <a:solidFill>
                  <a:schemeClr val="accent6"/>
                </a:solidFill>
              </a:rPr>
              <a:t>не учитывает</a:t>
            </a:r>
            <a:r>
              <a:rPr lang="ru-RU" sz="3400" dirty="0">
                <a:solidFill>
                  <a:schemeClr val="tx1"/>
                </a:solidFill>
              </a:rPr>
              <a:t>:</a:t>
            </a:r>
          </a:p>
          <a:p>
            <a:pPr lvl="1" algn="just"/>
            <a:r>
              <a:rPr lang="ru-RU" sz="3200" dirty="0">
                <a:solidFill>
                  <a:schemeClr val="accent6"/>
                </a:solidFill>
              </a:rPr>
              <a:t>информированное согласие </a:t>
            </a:r>
            <a:r>
              <a:rPr lang="ru-RU" sz="3200" dirty="0">
                <a:solidFill>
                  <a:schemeClr val="tx1"/>
                </a:solidFill>
              </a:rPr>
              <a:t>другого партнера</a:t>
            </a:r>
          </a:p>
          <a:p>
            <a:pPr lvl="1" algn="just"/>
            <a:r>
              <a:rPr lang="ru-RU" sz="3200" dirty="0">
                <a:solidFill>
                  <a:schemeClr val="accent6"/>
                </a:solidFill>
              </a:rPr>
              <a:t>использование презервативов </a:t>
            </a:r>
            <a:r>
              <a:rPr lang="ru-RU" sz="3200" dirty="0">
                <a:solidFill>
                  <a:schemeClr val="tx1"/>
                </a:solidFill>
              </a:rPr>
              <a:t>в качестве средства безопасности при половых контактах </a:t>
            </a:r>
          </a:p>
          <a:p>
            <a:pPr lvl="1" algn="just"/>
            <a:r>
              <a:rPr lang="ru-RU" sz="3200" dirty="0">
                <a:solidFill>
                  <a:schemeClr val="accent6"/>
                </a:solidFill>
              </a:rPr>
              <a:t>неопределяемую вирусную нагрузку</a:t>
            </a:r>
            <a:r>
              <a:rPr lang="ru-RU" sz="3200" dirty="0">
                <a:solidFill>
                  <a:schemeClr val="tx1"/>
                </a:solidFill>
              </a:rPr>
              <a:t>, при которой ВИЧ не передается согласно последним научным исследованиям,</a:t>
            </a:r>
          </a:p>
          <a:p>
            <a:pPr lvl="1" algn="just"/>
            <a:r>
              <a:rPr lang="ru-RU" sz="3200" dirty="0">
                <a:solidFill>
                  <a:schemeClr val="accent6"/>
                </a:solidFill>
              </a:rPr>
              <a:t>период «окна»</a:t>
            </a:r>
            <a:r>
              <a:rPr lang="ru-RU" sz="3200" dirty="0">
                <a:solidFill>
                  <a:schemeClr val="tx1"/>
                </a:solidFill>
              </a:rPr>
              <a:t> в течение которого выявляется ВИЧ (от 3-х до 6-ти месяцев). </a:t>
            </a:r>
          </a:p>
          <a:p>
            <a:pPr algn="just"/>
            <a:r>
              <a:rPr lang="ru-RU" sz="3400" dirty="0">
                <a:solidFill>
                  <a:schemeClr val="tx1"/>
                </a:solidFill>
              </a:rPr>
              <a:t>В законодательстве не определены пути передачи ВИЧ </a:t>
            </a:r>
          </a:p>
          <a:p>
            <a:pPr algn="just"/>
            <a:r>
              <a:rPr lang="ru-RU" sz="3400" dirty="0">
                <a:solidFill>
                  <a:schemeClr val="tx1"/>
                </a:solidFill>
              </a:rPr>
              <a:t>При возбуждении уголовного дела по данной статье единовременно открывается статус как подозреваемого, так и потерпевшего (диспозиция статьи говорит сама за себя).</a:t>
            </a:r>
          </a:p>
          <a:p>
            <a:endParaRPr lang="ru-RU" dirty="0">
              <a:solidFill>
                <a:schemeClr val="tx1"/>
              </a:solidFill>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40352" y="188640"/>
            <a:ext cx="914402" cy="868682"/>
          </a:xfrm>
          <a:prstGeom prst="rect">
            <a:avLst/>
          </a:prstGeom>
        </p:spPr>
      </p:pic>
    </p:spTree>
    <p:extLst>
      <p:ext uri="{BB962C8B-B14F-4D97-AF65-F5344CB8AC3E}">
        <p14:creationId xmlns:p14="http://schemas.microsoft.com/office/powerpoint/2010/main" val="12099016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622981"/>
            <a:ext cx="6413973" cy="1524000"/>
          </a:xfrm>
        </p:spPr>
        <p:txBody>
          <a:bodyPr>
            <a:normAutofit fontScale="90000"/>
          </a:bodyPr>
          <a:lstStyle/>
          <a:p>
            <a:r>
              <a:rPr lang="ru-RU" b="1" dirty="0"/>
              <a:t>Практика, приводящая к дискриминации ЛЖВ </a:t>
            </a:r>
            <a:br>
              <a:rPr lang="ru-RU" b="1" dirty="0"/>
            </a:br>
            <a:endParaRPr lang="ru-RU" b="1" dirty="0"/>
          </a:p>
        </p:txBody>
      </p:sp>
      <p:sp>
        <p:nvSpPr>
          <p:cNvPr id="3" name="Объект 2"/>
          <p:cNvSpPr>
            <a:spLocks noGrp="1"/>
          </p:cNvSpPr>
          <p:nvPr>
            <p:ph idx="1"/>
          </p:nvPr>
        </p:nvSpPr>
        <p:spPr>
          <a:xfrm>
            <a:off x="533399" y="1916832"/>
            <a:ext cx="6554867" cy="4104456"/>
          </a:xfrm>
        </p:spPr>
        <p:txBody>
          <a:bodyPr>
            <a:normAutofit/>
          </a:bodyPr>
          <a:lstStyle/>
          <a:p>
            <a:r>
              <a:rPr lang="ru-RU" sz="2400" dirty="0">
                <a:solidFill>
                  <a:schemeClr val="tx1"/>
                </a:solidFill>
              </a:rPr>
              <a:t>Вышеуказанные несовершенства в законодательстве приводят на практике к нарушению прав ЛЖВ и возбуждению против них уголовных дел по ч.1 ст. 125 УК РТ</a:t>
            </a: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40352" y="188640"/>
            <a:ext cx="914402" cy="868682"/>
          </a:xfrm>
          <a:prstGeom prst="rect">
            <a:avLst/>
          </a:prstGeom>
        </p:spPr>
      </p:pic>
    </p:spTree>
    <p:extLst>
      <p:ext uri="{BB962C8B-B14F-4D97-AF65-F5344CB8AC3E}">
        <p14:creationId xmlns:p14="http://schemas.microsoft.com/office/powerpoint/2010/main" val="19891899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622981"/>
            <a:ext cx="7632848" cy="868682"/>
          </a:xfrm>
        </p:spPr>
        <p:txBody>
          <a:bodyPr>
            <a:normAutofit fontScale="90000"/>
          </a:bodyPr>
          <a:lstStyle/>
          <a:p>
            <a:r>
              <a:rPr lang="ru-RU" b="1" dirty="0"/>
              <a:t>ИСТОРИЯ </a:t>
            </a:r>
            <a:br>
              <a:rPr lang="ru-RU" b="1" dirty="0"/>
            </a:br>
            <a:r>
              <a:rPr lang="ru-RU" b="1" dirty="0"/>
              <a:t>ВИЧ-ПОЛОЖИТЕЛЬНОЙ ЖЕНЩИНЫ</a:t>
            </a:r>
          </a:p>
        </p:txBody>
      </p:sp>
      <p:sp>
        <p:nvSpPr>
          <p:cNvPr id="3" name="Объект 2"/>
          <p:cNvSpPr>
            <a:spLocks noGrp="1"/>
          </p:cNvSpPr>
          <p:nvPr>
            <p:ph idx="1"/>
          </p:nvPr>
        </p:nvSpPr>
        <p:spPr>
          <a:xfrm>
            <a:off x="467545" y="1700808"/>
            <a:ext cx="7992888" cy="4536504"/>
          </a:xfrm>
        </p:spPr>
        <p:txBody>
          <a:bodyPr>
            <a:normAutofit fontScale="32500" lnSpcReduction="20000"/>
          </a:bodyPr>
          <a:lstStyle/>
          <a:p>
            <a:r>
              <a:rPr lang="ru-RU" sz="4400" b="1" cap="all" dirty="0">
                <a:ln w="3175" cmpd="sng">
                  <a:noFill/>
                </a:ln>
                <a:solidFill>
                  <a:schemeClr val="tx1"/>
                </a:solidFill>
                <a:latin typeface="+mj-lt"/>
                <a:ea typeface="+mj-ea"/>
                <a:cs typeface="+mj-cs"/>
              </a:rPr>
              <a:t>Возраст: 41 год</a:t>
            </a:r>
          </a:p>
          <a:p>
            <a:r>
              <a:rPr lang="ru-RU" sz="4400" b="1" cap="all" dirty="0">
                <a:ln w="3175" cmpd="sng">
                  <a:noFill/>
                </a:ln>
                <a:solidFill>
                  <a:schemeClr val="tx1"/>
                </a:solidFill>
                <a:latin typeface="+mj-lt"/>
                <a:ea typeface="+mj-ea"/>
                <a:cs typeface="+mj-cs"/>
              </a:rPr>
              <a:t>Место жительства: </a:t>
            </a:r>
            <a:r>
              <a:rPr lang="ru-RU" sz="4400" b="1" cap="all" dirty="0" err="1">
                <a:ln w="3175" cmpd="sng">
                  <a:noFill/>
                </a:ln>
                <a:solidFill>
                  <a:schemeClr val="tx1"/>
                </a:solidFill>
                <a:latin typeface="+mj-lt"/>
                <a:ea typeface="+mj-ea"/>
                <a:cs typeface="+mj-cs"/>
              </a:rPr>
              <a:t>Хатлонская</a:t>
            </a:r>
            <a:r>
              <a:rPr lang="ru-RU" sz="4400" b="1" cap="all" dirty="0">
                <a:ln w="3175" cmpd="sng">
                  <a:noFill/>
                </a:ln>
                <a:solidFill>
                  <a:schemeClr val="tx1"/>
                </a:solidFill>
                <a:latin typeface="+mj-lt"/>
                <a:ea typeface="+mj-ea"/>
                <a:cs typeface="+mj-cs"/>
              </a:rPr>
              <a:t> область, район </a:t>
            </a:r>
            <a:r>
              <a:rPr lang="ru-RU" sz="4400" b="1" cap="all" dirty="0" err="1">
                <a:ln w="3175" cmpd="sng">
                  <a:noFill/>
                </a:ln>
                <a:solidFill>
                  <a:schemeClr val="tx1"/>
                </a:solidFill>
                <a:latin typeface="+mj-lt"/>
                <a:ea typeface="+mj-ea"/>
                <a:cs typeface="+mj-cs"/>
              </a:rPr>
              <a:t>Шаритуз</a:t>
            </a:r>
            <a:r>
              <a:rPr lang="ru-RU" sz="4400" b="1" cap="all" dirty="0">
                <a:ln w="3175" cmpd="sng">
                  <a:noFill/>
                </a:ln>
                <a:solidFill>
                  <a:schemeClr val="tx1"/>
                </a:solidFill>
                <a:latin typeface="+mj-lt"/>
                <a:ea typeface="+mj-ea"/>
                <a:cs typeface="+mj-cs"/>
              </a:rPr>
              <a:t>.</a:t>
            </a:r>
          </a:p>
          <a:p>
            <a:r>
              <a:rPr lang="ru-RU" sz="4400" b="1" cap="all" dirty="0">
                <a:ln w="3175" cmpd="sng">
                  <a:noFill/>
                </a:ln>
                <a:solidFill>
                  <a:schemeClr val="tx1"/>
                </a:solidFill>
                <a:latin typeface="+mj-lt"/>
                <a:ea typeface="+mj-ea"/>
                <a:cs typeface="+mj-cs"/>
              </a:rPr>
              <a:t>Девушка состоит в учёте Центре СПИД </a:t>
            </a:r>
            <a:r>
              <a:rPr lang="ru-RU" sz="4400" b="1" cap="all" dirty="0" err="1">
                <a:ln w="3175" cmpd="sng">
                  <a:noFill/>
                </a:ln>
                <a:solidFill>
                  <a:schemeClr val="tx1"/>
                </a:solidFill>
                <a:latin typeface="+mj-lt"/>
                <a:ea typeface="+mj-ea"/>
                <a:cs typeface="+mj-cs"/>
              </a:rPr>
              <a:t>Хатлонской</a:t>
            </a:r>
            <a:r>
              <a:rPr lang="ru-RU" sz="4400" b="1" cap="all" dirty="0">
                <a:ln w="3175" cmpd="sng">
                  <a:noFill/>
                </a:ln>
                <a:solidFill>
                  <a:schemeClr val="tx1"/>
                </a:solidFill>
                <a:latin typeface="+mj-lt"/>
                <a:ea typeface="+mj-ea"/>
                <a:cs typeface="+mj-cs"/>
              </a:rPr>
              <a:t> области с 28.06.2014 году. </a:t>
            </a:r>
            <a:r>
              <a:rPr lang="tg-Cyrl-TJ" sz="4400" b="1" cap="all" dirty="0">
                <a:ln w="3175" cmpd="sng">
                  <a:noFill/>
                </a:ln>
                <a:solidFill>
                  <a:schemeClr val="tx1"/>
                </a:solidFill>
                <a:latin typeface="+mj-lt"/>
                <a:ea typeface="+mj-ea"/>
                <a:cs typeface="+mj-cs"/>
              </a:rPr>
              <a:t>В рамках эпид.расследования установлено, </a:t>
            </a:r>
            <a:r>
              <a:rPr lang="ru-RU" sz="4400" b="1" cap="all" dirty="0">
                <a:ln w="3175" cmpd="sng">
                  <a:noFill/>
                </a:ln>
                <a:solidFill>
                  <a:schemeClr val="tx1"/>
                </a:solidFill>
                <a:latin typeface="+mj-lt"/>
                <a:ea typeface="+mj-ea"/>
                <a:cs typeface="+mj-cs"/>
              </a:rPr>
              <a:t>что девушка оказывает секс-услуги. АРТ она не принимает. В мае 2018 года в ходе следствия сотрудники правоохранительных органов взяли ее телефон и обзванивали контакты из телефонной книги. Было найдено 10 мужчин, которые подтвердили сексуальные связи с девушкой. Республиканский Центр СПИД создал выездную комиссию. Все мужчины были приглашены для обследования на ВИЧ. Результаты всех тестов отрицательные. Девушка содержала под стражей во время следствия, судебное заседание было закрытым. Женщина осуждена по п.1 ст.125  УК РТ. Гособвинитель требовал приговорить женщину к 2 годам заключения. Девушка раскаялась в суде и заявила, что больше не будет заниматься проституцией, поэтому суд, приняв во внимание эти нюансы, а также тяжелое экономическое положение семьи подсудимой, решил смягчить приговор в ее отношении. Но суд приняв во внимание раскаяние подсудимой, приговорил ее к 1 году лишения свободы. </a:t>
            </a:r>
          </a:p>
          <a:p>
            <a:r>
              <a:rPr lang="ru-RU" sz="4400" b="1" cap="all" dirty="0">
                <a:ln w="3175" cmpd="sng">
                  <a:noFill/>
                </a:ln>
                <a:solidFill>
                  <a:schemeClr val="tx1"/>
                </a:solidFill>
                <a:latin typeface="+mj-lt"/>
                <a:ea typeface="+mj-ea"/>
                <a:cs typeface="+mj-cs"/>
              </a:rPr>
              <a:t>Сотрудницы Таджикистанской сети женщин, живущих с ВИЧ не могли присутствовать на закрытом судебном заседании, хотя </a:t>
            </a:r>
            <a:r>
              <a:rPr lang="ru-RU" sz="4400" b="1" cap="all" dirty="0" err="1">
                <a:ln w="3175" cmpd="sng">
                  <a:noFill/>
                </a:ln>
                <a:solidFill>
                  <a:schemeClr val="tx1"/>
                </a:solidFill>
                <a:latin typeface="+mj-lt"/>
                <a:ea typeface="+mj-ea"/>
                <a:cs typeface="+mj-cs"/>
              </a:rPr>
              <a:t>ходайствовали</a:t>
            </a:r>
            <a:r>
              <a:rPr lang="ru-RU" sz="4400" b="1" cap="all" dirty="0">
                <a:ln w="3175" cmpd="sng">
                  <a:noFill/>
                </a:ln>
                <a:solidFill>
                  <a:schemeClr val="tx1"/>
                </a:solidFill>
                <a:latin typeface="+mj-lt"/>
                <a:ea typeface="+mj-ea"/>
                <a:cs typeface="+mj-cs"/>
              </a:rPr>
              <a:t> об этом в Прокуратуре и суде г. </a:t>
            </a:r>
            <a:r>
              <a:rPr lang="ru-RU" sz="4400" b="1" cap="all" dirty="0" err="1">
                <a:ln w="3175" cmpd="sng">
                  <a:noFill/>
                </a:ln>
                <a:solidFill>
                  <a:schemeClr val="tx1"/>
                </a:solidFill>
                <a:latin typeface="+mj-lt"/>
                <a:ea typeface="+mj-ea"/>
                <a:cs typeface="+mj-cs"/>
              </a:rPr>
              <a:t>Шаритуза</a:t>
            </a:r>
            <a:r>
              <a:rPr lang="ru-RU" sz="4400" b="1" cap="all" dirty="0">
                <a:ln w="3175" cmpd="sng">
                  <a:noFill/>
                </a:ln>
                <a:solidFill>
                  <a:schemeClr val="tx1"/>
                </a:solidFill>
                <a:latin typeface="+mj-lt"/>
                <a:ea typeface="+mj-ea"/>
                <a:cs typeface="+mj-cs"/>
              </a:rPr>
              <a:t>. Семья девушки отказалась от услуг адвоката и обжалования приговора. </a:t>
            </a:r>
          </a:p>
          <a:p>
            <a:endParaRPr lang="ru-RU" sz="2400"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40352" y="188640"/>
            <a:ext cx="914402" cy="868682"/>
          </a:xfrm>
          <a:prstGeom prst="rect">
            <a:avLst/>
          </a:prstGeom>
        </p:spPr>
      </p:pic>
    </p:spTree>
    <p:extLst>
      <p:ext uri="{BB962C8B-B14F-4D97-AF65-F5344CB8AC3E}">
        <p14:creationId xmlns:p14="http://schemas.microsoft.com/office/powerpoint/2010/main" val="29405631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5" y="181178"/>
            <a:ext cx="7272809" cy="868682"/>
          </a:xfrm>
        </p:spPr>
        <p:txBody>
          <a:bodyPr/>
          <a:lstStyle/>
          <a:p>
            <a:r>
              <a:rPr lang="ru-RU" b="1" dirty="0"/>
              <a:t>Краткий анализ судебных дел</a:t>
            </a:r>
          </a:p>
        </p:txBody>
      </p:sp>
      <p:sp>
        <p:nvSpPr>
          <p:cNvPr id="3" name="Объект 2"/>
          <p:cNvSpPr>
            <a:spLocks noGrp="1"/>
          </p:cNvSpPr>
          <p:nvPr>
            <p:ph idx="1"/>
          </p:nvPr>
        </p:nvSpPr>
        <p:spPr>
          <a:xfrm>
            <a:off x="395535" y="1196752"/>
            <a:ext cx="7632849" cy="5472607"/>
          </a:xfrm>
        </p:spPr>
        <p:txBody>
          <a:bodyPr>
            <a:noAutofit/>
          </a:bodyPr>
          <a:lstStyle/>
          <a:p>
            <a:r>
              <a:rPr lang="ru-RU" sz="2400" dirty="0">
                <a:solidFill>
                  <a:schemeClr val="tx1"/>
                </a:solidFill>
              </a:rPr>
              <a:t>Многие дела были возбуждены по данным оперативных работников либо «</a:t>
            </a:r>
            <a:r>
              <a:rPr lang="ru-RU" sz="2400" dirty="0" err="1">
                <a:solidFill>
                  <a:schemeClr val="tx1"/>
                </a:solidFill>
              </a:rPr>
              <a:t>гузориш</a:t>
            </a:r>
            <a:r>
              <a:rPr lang="ru-RU" sz="2400" dirty="0">
                <a:solidFill>
                  <a:schemeClr val="tx1"/>
                </a:solidFill>
              </a:rPr>
              <a:t>» Центр «СПИД» без постановления суда или санкции прокурора; (ч.2 ст. 162 КЗ РТ </a:t>
            </a:r>
            <a:r>
              <a:rPr lang="ru-RU" sz="2400" dirty="0">
                <a:solidFill>
                  <a:schemeClr val="accent6"/>
                </a:solidFill>
              </a:rPr>
              <a:t>позволяет медработникам предоставлять данные о больных по запросу следственных органов</a:t>
            </a:r>
            <a:r>
              <a:rPr lang="ru-RU" sz="2400" dirty="0">
                <a:solidFill>
                  <a:schemeClr val="tx1"/>
                </a:solidFill>
              </a:rPr>
              <a:t>, но это противоречит ст. 8 Закона «Об ОРД» и ст.140 УПК). </a:t>
            </a:r>
          </a:p>
          <a:p>
            <a:r>
              <a:rPr lang="ru-RU" sz="2400" dirty="0">
                <a:solidFill>
                  <a:schemeClr val="tx1"/>
                </a:solidFill>
              </a:rPr>
              <a:t>В виду отсутствия опыта ведения дел по таким делам и знаний о протекании болезни ВИЧ при ведении следствия и в ОВД, прокуратуре, и в суде не учитываются неопределяемая или низкая вирусная нагрузка. </a:t>
            </a:r>
          </a:p>
          <a:p>
            <a:endParaRPr lang="ru-RU" sz="2400" dirty="0">
              <a:solidFill>
                <a:schemeClr val="tx1"/>
              </a:solidFill>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40352" y="188640"/>
            <a:ext cx="914402" cy="868682"/>
          </a:xfrm>
          <a:prstGeom prst="rect">
            <a:avLst/>
          </a:prstGeom>
        </p:spPr>
      </p:pic>
    </p:spTree>
    <p:extLst>
      <p:ext uri="{BB962C8B-B14F-4D97-AF65-F5344CB8AC3E}">
        <p14:creationId xmlns:p14="http://schemas.microsoft.com/office/powerpoint/2010/main" val="6559091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1057322"/>
            <a:ext cx="7776864" cy="5491276"/>
          </a:xfrm>
        </p:spPr>
        <p:txBody>
          <a:bodyPr>
            <a:normAutofit/>
          </a:bodyPr>
          <a:lstStyle/>
          <a:p>
            <a:r>
              <a:rPr lang="ru-RU" sz="2400" dirty="0">
                <a:solidFill>
                  <a:schemeClr val="tx1"/>
                </a:solidFill>
              </a:rPr>
              <a:t>Большинство </a:t>
            </a:r>
            <a:r>
              <a:rPr lang="ru-RU" sz="2400" dirty="0">
                <a:solidFill>
                  <a:schemeClr val="accent6"/>
                </a:solidFill>
              </a:rPr>
              <a:t>дел возбуждается при  отсутствии заявлений от потерпевших</a:t>
            </a:r>
            <a:r>
              <a:rPr lang="ru-RU" sz="2400" dirty="0">
                <a:solidFill>
                  <a:schemeClr val="tx1"/>
                </a:solidFill>
              </a:rPr>
              <a:t>. В некоторых делах потерпевшие не признают себя таковыми и просят освободить их половых партнеров, но суды все равно применяют санкцию в виде лишения свободы. </a:t>
            </a:r>
          </a:p>
          <a:p>
            <a:r>
              <a:rPr lang="ru-RU" sz="2400" dirty="0">
                <a:solidFill>
                  <a:schemeClr val="tx1"/>
                </a:solidFill>
              </a:rPr>
              <a:t>Многие дела основывались на старых медицинских данных  (справках) больных.</a:t>
            </a:r>
          </a:p>
          <a:p>
            <a:endParaRPr lang="ru-RU" sz="2400" dirty="0">
              <a:solidFill>
                <a:schemeClr val="tx1"/>
              </a:solidFill>
            </a:endParaRPr>
          </a:p>
          <a:p>
            <a:endParaRPr lang="ru-RU" sz="2400" dirty="0">
              <a:solidFill>
                <a:schemeClr val="tx1"/>
              </a:solidFill>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40352" y="188640"/>
            <a:ext cx="914402" cy="868682"/>
          </a:xfrm>
          <a:prstGeom prst="rect">
            <a:avLst/>
          </a:prstGeom>
        </p:spPr>
      </p:pic>
    </p:spTree>
    <p:extLst>
      <p:ext uri="{BB962C8B-B14F-4D97-AF65-F5344CB8AC3E}">
        <p14:creationId xmlns:p14="http://schemas.microsoft.com/office/powerpoint/2010/main" val="3956599905"/>
      </p:ext>
    </p:extLst>
  </p:cSld>
  <p:clrMapOvr>
    <a:masterClrMapping/>
  </p:clrMapOvr>
</p:sld>
</file>

<file path=ppt/theme/theme1.xml><?xml version="1.0" encoding="utf-8"?>
<a:theme xmlns:a="http://schemas.openxmlformats.org/drawingml/2006/main" name="Сектор">
  <a:themeElements>
    <a:clrScheme name="Сектор">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Сектор">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ектор">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
  <TotalTime>267</TotalTime>
  <Words>749</Words>
  <Application>Microsoft Macintosh PowerPoint</Application>
  <PresentationFormat>Экран (4:3)</PresentationFormat>
  <Paragraphs>47</Paragraphs>
  <Slides>11</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11</vt:i4>
      </vt:variant>
    </vt:vector>
  </HeadingPairs>
  <TitlesOfParts>
    <vt:vector size="14" baseType="lpstr">
      <vt:lpstr>Century Gothic</vt:lpstr>
      <vt:lpstr>Wingdings 3</vt:lpstr>
      <vt:lpstr>Сектор</vt:lpstr>
      <vt:lpstr>ВИЧ и СЕКС РАБОТА: ДВОЙНАЯ СТИГМА И КРИМИНИЛИЗАЦИЯ</vt:lpstr>
      <vt:lpstr>Кто мы такие?</vt:lpstr>
      <vt:lpstr>Какие проблемы по отношению К лжв существуют в ТАДЖИКИСТАНЕ</vt:lpstr>
      <vt:lpstr>Права ЛЖВ</vt:lpstr>
      <vt:lpstr>Несовершенство закона</vt:lpstr>
      <vt:lpstr>Практика, приводящая к дискриминации ЛЖВ  </vt:lpstr>
      <vt:lpstr>ИСТОРИЯ  ВИЧ-ПОЛОЖИТЕЛЬНОЙ ЖЕНЩИНЫ</vt:lpstr>
      <vt:lpstr>Краткий анализ судебных дел</vt:lpstr>
      <vt:lpstr>Презентация PowerPoint</vt:lpstr>
      <vt:lpstr>Что было сделано</vt:lpstr>
      <vt:lpstr>Презентация PowerPoint</vt:lpstr>
    </vt:vector>
  </TitlesOfParts>
  <Company>Technika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Правовая среда в контексте ВИЧ/СПИД и права человека в Таджикистане</dc:title>
  <dc:creator>User</dc:creator>
  <cp:lastModifiedBy>Microsoft Office User</cp:lastModifiedBy>
  <cp:revision>33</cp:revision>
  <dcterms:created xsi:type="dcterms:W3CDTF">2019-06-19T07:16:08Z</dcterms:created>
  <dcterms:modified xsi:type="dcterms:W3CDTF">2020-08-04T11:13:47Z</dcterms:modified>
</cp:coreProperties>
</file>