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488832" cy="208823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Стигма и дискриминация в регионе ВЕЦА в сфере чрезвычайных ситуаций: приоритетные проблемные зоны и ответные меры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301208"/>
            <a:ext cx="3816424" cy="1080120"/>
          </a:xfrm>
        </p:spPr>
        <p:txBody>
          <a:bodyPr>
            <a:normAutofit/>
          </a:bodyPr>
          <a:lstStyle/>
          <a:p>
            <a:r>
              <a:rPr lang="ru-RU" sz="1700" dirty="0">
                <a:solidFill>
                  <a:schemeClr val="tx1"/>
                </a:solidFill>
              </a:rPr>
              <a:t>Наталья Безелева, </a:t>
            </a:r>
          </a:p>
          <a:p>
            <a:r>
              <a:rPr lang="ru-RU" sz="1700" dirty="0">
                <a:solidFill>
                  <a:schemeClr val="tx1"/>
                </a:solidFill>
              </a:rPr>
              <a:t>исполнительный директор БО «БФ «Клуб «Світанок»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7"/>
            <a:ext cx="194421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5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Результаты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r>
              <a:rPr lang="ru-RU" sz="2400" i="1" dirty="0"/>
              <a:t>Практически у половины респонденток на момент опроса не хватало финансовых средств даже для покупки еды; уровень безработицы был значительно выше, чем средние значения по региону (56,7% респонденток не имели никакой работы и еще 36% работали неофициально, в то время как средние данные по безработице в Донецкой и Луганской областях составляли 14.4% и 15.3% соответственно). Бедственное положение женщин, употребляющих наркотики, усугубилось еще и в связи с тем, что практически каждой пятой пришлось изменить место жительства из-за военного конфликта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0291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Результаты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Только часть жизненно важных медицинских сервисов предоставляется бесплатно - тестирование и лечение ВИЧ, </a:t>
            </a:r>
            <a:r>
              <a:rPr lang="ru-RU" sz="2800" i="1" dirty="0"/>
              <a:t>а </a:t>
            </a:r>
            <a:r>
              <a:rPr lang="ru-RU" sz="2800" i="1" dirty="0" smtClean="0"/>
              <a:t>также </a:t>
            </a:r>
            <a:r>
              <a:rPr lang="ru-RU" sz="2800" i="1" dirty="0"/>
              <a:t>опиоидная заместительная </a:t>
            </a:r>
            <a:r>
              <a:rPr lang="ru-RU" sz="2800" i="1" dirty="0" smtClean="0"/>
              <a:t>терапия</a:t>
            </a:r>
          </a:p>
          <a:p>
            <a:r>
              <a:rPr lang="ru-RU" sz="2800" i="1" dirty="0"/>
              <a:t>Помимо финансовых сложностей, серьезный барьер к доступу продолжает представлять стигма среди медицинского персонала по отношению к женщинам, употребляющим наркотики. </a:t>
            </a:r>
            <a:endParaRPr lang="ru-RU" sz="2800" i="1" dirty="0" smtClean="0"/>
          </a:p>
          <a:p>
            <a:pPr marL="0" indent="0">
              <a:buNone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33826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Защита прав женщин употребляющих наркотики в зоне военного конфликта.</a:t>
            </a:r>
            <a:br>
              <a:rPr lang="ru-RU" sz="2800" b="1" i="1" dirty="0" smtClean="0"/>
            </a:br>
            <a:r>
              <a:rPr lang="ru-RU" sz="2800" b="1" i="1" dirty="0" smtClean="0"/>
              <a:t>Кейс Наташи З.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ru-RU" sz="2400" i="1" dirty="0" smtClean="0"/>
              <a:t>05 </a:t>
            </a:r>
            <a:r>
              <a:rPr lang="ru-RU" sz="2400" i="1" dirty="0"/>
              <a:t>ноября 2017 года при пересечении КПП «Еленовка» у Наташи был найден препарат заместительной поддерживающей терапии «Бупренорфин», легально полученный в Винницком облнаркодиспансере. </a:t>
            </a:r>
            <a:endParaRPr lang="en-US" sz="2400" i="1" dirty="0" smtClean="0"/>
          </a:p>
          <a:p>
            <a:r>
              <a:rPr lang="ru-RU" sz="2400" i="1" dirty="0" smtClean="0"/>
              <a:t>В </a:t>
            </a:r>
            <a:r>
              <a:rPr lang="ru-RU" sz="2400" i="1" dirty="0"/>
              <a:t>декабре 2019 года суд «ДНР» приговорил Наташу к 11 года лишения свободы за «контрабанду» наркотиков</a:t>
            </a:r>
            <a:r>
              <a:rPr lang="ru-RU" sz="2400" i="1" dirty="0" smtClean="0"/>
              <a:t>.</a:t>
            </a:r>
            <a:endParaRPr lang="en-US" sz="2400" i="1" dirty="0" smtClean="0"/>
          </a:p>
          <a:p>
            <a:r>
              <a:rPr lang="ru-RU" sz="2400" i="1" dirty="0" smtClean="0"/>
              <a:t>В </a:t>
            </a:r>
            <a:r>
              <a:rPr lang="ru-RU" sz="2400" i="1" dirty="0"/>
              <a:t>феврале 2020 года власти «ДНР» в ответ на ее обращение отказались включить ее с список обмена пленными.</a:t>
            </a:r>
            <a:endParaRPr lang="en-US" sz="2400" i="1" dirty="0" smtClean="0"/>
          </a:p>
          <a:p>
            <a:r>
              <a:rPr lang="ru-RU" sz="2400" i="1" dirty="0"/>
              <a:t> </a:t>
            </a:r>
            <a:r>
              <a:rPr lang="ru-RU" sz="2400" i="1" dirty="0" smtClean="0"/>
              <a:t>01 </a:t>
            </a:r>
            <a:r>
              <a:rPr lang="ru-RU" sz="2400" i="1" dirty="0"/>
              <a:t>марта 2020 года в Женеве кейс Натальи Зелениной озвучила Светлана Мороз на встрече с членами комитета CEDAW (он описан в списке вопросов к государству, поданными Клубом «Світанок», БО «Позитивные женщины» и Евразийской Женской сетью по СПИДу).</a:t>
            </a:r>
          </a:p>
        </p:txBody>
      </p:sp>
    </p:spTree>
    <p:extLst>
      <p:ext uri="{BB962C8B-B14F-4D97-AF65-F5344CB8AC3E}">
        <p14:creationId xmlns:p14="http://schemas.microsoft.com/office/powerpoint/2010/main" val="2000883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2400" b="1" i="1" dirty="0"/>
              <a:t>Защита прав женщин употребляющих наркотики в зоне военного конфликта.</a:t>
            </a:r>
            <a:br>
              <a:rPr lang="ru-RU" sz="2400" b="1" i="1" dirty="0"/>
            </a:br>
            <a:r>
              <a:rPr lang="ru-RU" sz="2400" b="1" i="1" dirty="0"/>
              <a:t>Кейс Наташи З.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ru-RU" sz="2400" i="1" dirty="0"/>
              <a:t>18 сентября 2020 Европейский суд по правам человека (ЕСПЧ) обнародовал Промежуточное решение по Делу </a:t>
            </a:r>
            <a:r>
              <a:rPr lang="ru-RU" sz="2400" i="1" dirty="0" smtClean="0"/>
              <a:t>Наташи в </a:t>
            </a:r>
            <a:r>
              <a:rPr lang="ru-RU" sz="2400" i="1" dirty="0"/>
              <a:t>котором указано правительствам Украины и России принять меры по обеспечению </a:t>
            </a:r>
            <a:r>
              <a:rPr lang="ru-RU" sz="2400" i="1" dirty="0" smtClean="0"/>
              <a:t>надлежащей медицинской помощи </a:t>
            </a:r>
            <a:r>
              <a:rPr lang="ru-RU" sz="2400" i="1" dirty="0"/>
              <a:t>и обнародовал требование к правительству Украины принять все необходимые меры для возвращения Наташи на подконтрольную правительству территорию Украины</a:t>
            </a:r>
            <a:r>
              <a:rPr lang="ru-RU" sz="2400" i="1" dirty="0" smtClean="0"/>
              <a:t>.</a:t>
            </a:r>
            <a:endParaRPr lang="ru-RU" sz="2400" i="1" dirty="0"/>
          </a:p>
          <a:p>
            <a:r>
              <a:rPr lang="ru-RU" sz="2400" i="1" dirty="0"/>
              <a:t>18 ноября 2020 в ответ на запрос </a:t>
            </a:r>
            <a:r>
              <a:rPr lang="ru-RU" sz="2400" i="1" dirty="0" smtClean="0"/>
              <a:t>Клуба «</a:t>
            </a:r>
            <a:r>
              <a:rPr lang="uk-UA" sz="2400" i="1" dirty="0" smtClean="0"/>
              <a:t>Світанок</a:t>
            </a:r>
            <a:r>
              <a:rPr lang="ru-RU" sz="2400" i="1" dirty="0" smtClean="0"/>
              <a:t>" </a:t>
            </a:r>
            <a:r>
              <a:rPr lang="ru-RU" sz="2400" i="1" dirty="0"/>
              <a:t>Служба безопасности Украины подтвердила, что Наташа значится как незаконно </a:t>
            </a:r>
            <a:r>
              <a:rPr lang="ru-RU" sz="2400" i="1" dirty="0" smtClean="0"/>
              <a:t>лишенная </a:t>
            </a:r>
            <a:r>
              <a:rPr lang="ru-RU" sz="2400" i="1" dirty="0"/>
              <a:t>свободы и удерживается на оккупированной территории Донецкой области.</a:t>
            </a:r>
            <a:endParaRPr lang="ru-RU" sz="2400" i="1" dirty="0" smtClean="0"/>
          </a:p>
          <a:p>
            <a:endParaRPr lang="ru-RU" sz="2400" i="1" dirty="0"/>
          </a:p>
          <a:p>
            <a:endParaRPr lang="en-US" sz="2400" i="1" dirty="0" smtClean="0"/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48678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100" b="1" i="1" dirty="0"/>
              <a:t>Защита прав женщин употребляющих наркотики в зоне военного конфликта.</a:t>
            </a:r>
            <a:br>
              <a:rPr lang="ru-RU" sz="3100" b="1" i="1" dirty="0"/>
            </a:br>
            <a:r>
              <a:rPr lang="ru-RU" sz="3100" b="1" i="1" dirty="0"/>
              <a:t>Кейс Наташи З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/>
              <a:t>Прошло 38 месяцев </a:t>
            </a:r>
            <a:r>
              <a:rPr lang="ru-RU" sz="2800" i="1" dirty="0"/>
              <a:t>с момента </a:t>
            </a:r>
            <a:r>
              <a:rPr lang="ru-RU" sz="2800" i="1" dirty="0" smtClean="0"/>
              <a:t>Наташиного задержания </a:t>
            </a:r>
            <a:r>
              <a:rPr lang="ru-RU" sz="2800" i="1" dirty="0"/>
              <a:t>на КПВВ </a:t>
            </a:r>
            <a:r>
              <a:rPr lang="ru-RU" sz="2800" i="1" dirty="0" smtClean="0"/>
              <a:t>«Еленовка". Это время она </a:t>
            </a:r>
            <a:r>
              <a:rPr lang="ru-RU" sz="2800" i="1" dirty="0"/>
              <a:t>провела </a:t>
            </a:r>
            <a:r>
              <a:rPr lang="ru-RU" sz="2800" i="1" dirty="0" smtClean="0"/>
              <a:t> </a:t>
            </a:r>
            <a:r>
              <a:rPr lang="ru-RU" sz="2800" i="1" dirty="0"/>
              <a:t>в Донецком СИЗО, межобластной </a:t>
            </a:r>
            <a:r>
              <a:rPr lang="ru-RU" sz="2800" i="1" smtClean="0"/>
              <a:t>больнице и </a:t>
            </a:r>
            <a:r>
              <a:rPr lang="ru-RU" sz="2800" i="1" dirty="0"/>
              <a:t>сейчас, она находится </a:t>
            </a:r>
            <a:r>
              <a:rPr lang="ru-RU" sz="2800" i="1"/>
              <a:t>в </a:t>
            </a:r>
            <a:r>
              <a:rPr lang="ru-RU" sz="2800" i="1" smtClean="0"/>
              <a:t>СНЕЖНЯНСКОЙ </a:t>
            </a:r>
            <a:r>
              <a:rPr lang="ru-RU" sz="2800" i="1" dirty="0"/>
              <a:t>исправительной </a:t>
            </a:r>
            <a:r>
              <a:rPr lang="ru-RU" sz="2800" i="1" dirty="0" smtClean="0"/>
              <a:t>колонии.</a:t>
            </a:r>
          </a:p>
          <a:p>
            <a:pPr marL="0" indent="0">
              <a:buNone/>
            </a:pPr>
            <a:r>
              <a:rPr lang="ru-RU" sz="2800" i="1" dirty="0" smtClean="0"/>
              <a:t>Мы верим в победу и ждем встречи!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728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БО «БФ «Клуб </a:t>
            </a:r>
            <a:r>
              <a:rPr lang="ru-RU" sz="2800" b="1" i="1" dirty="0" err="1" smtClean="0"/>
              <a:t>Св</a:t>
            </a:r>
            <a:r>
              <a:rPr lang="en-US" sz="2800" b="1" i="1" dirty="0" smtClean="0"/>
              <a:t>i</a:t>
            </a:r>
            <a:r>
              <a:rPr lang="ru-RU" sz="2800" b="1" i="1" dirty="0" err="1" smtClean="0"/>
              <a:t>танок</a:t>
            </a:r>
            <a:r>
              <a:rPr lang="ru-RU" sz="2800" b="1" i="1" dirty="0" smtClean="0"/>
              <a:t>» </a:t>
            </a:r>
            <a:br>
              <a:rPr lang="ru-RU" sz="2800" b="1" i="1" dirty="0" smtClean="0"/>
            </a:br>
            <a:r>
              <a:rPr lang="ru-RU" sz="2800" b="1" i="1" dirty="0" smtClean="0"/>
              <a:t>2014 год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7848872" cy="4320479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Территория деятельности – Донецкая область  гг. Донецк, Харцызск, Амвросиевка, Енакиево, Снежное, Торез, Шахтерск, Краматорск,  Дружковка, Бахмут, Доброполье, Мирноград, Александровка.</a:t>
            </a:r>
          </a:p>
          <a:p>
            <a:r>
              <a:rPr lang="ru-RU" sz="2400" i="1" dirty="0" smtClean="0"/>
              <a:t>Количество сотрудников – 90 человек.</a:t>
            </a:r>
          </a:p>
          <a:p>
            <a:r>
              <a:rPr lang="ru-RU" sz="2400" i="1" dirty="0" smtClean="0"/>
              <a:t>Три помещения для административной и программной деятельности.</a:t>
            </a:r>
          </a:p>
          <a:p>
            <a:r>
              <a:rPr lang="ru-RU" sz="2400" i="1" dirty="0" smtClean="0"/>
              <a:t>Работающий круглосуточный центр для женщин которые пострадали от гендерного насилия. 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407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БО «БФ «Клуб Свiтанок» </a:t>
            </a:r>
            <a:br>
              <a:rPr lang="ru-RU" sz="2800" b="1" i="1" dirty="0"/>
            </a:br>
            <a:r>
              <a:rPr lang="ru-RU" sz="2800" b="1" i="1" dirty="0"/>
              <a:t>2014 </a:t>
            </a:r>
            <a:r>
              <a:rPr lang="ru-RU" sz="2800" b="1" i="1" dirty="0" smtClean="0"/>
              <a:t>год. Вызов устойчивости организации.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Вывод организации на подконтрольную правительству Украины территорию:</a:t>
            </a:r>
          </a:p>
          <a:p>
            <a:r>
              <a:rPr lang="ru-RU" sz="2400" i="1" dirty="0"/>
              <a:t>п</a:t>
            </a:r>
            <a:r>
              <a:rPr lang="ru-RU" sz="2400" i="1" dirty="0" smtClean="0"/>
              <a:t>еререгистрация уставных документов и счетов; </a:t>
            </a:r>
          </a:p>
          <a:p>
            <a:r>
              <a:rPr lang="ru-RU" sz="2400" i="1" dirty="0"/>
              <a:t>о</a:t>
            </a:r>
            <a:r>
              <a:rPr lang="ru-RU" sz="2400" i="1" dirty="0" smtClean="0"/>
              <a:t>ткрытие  офиса;</a:t>
            </a:r>
          </a:p>
          <a:p>
            <a:r>
              <a:rPr lang="ru-RU" sz="2400" i="1" dirty="0"/>
              <a:t>о</a:t>
            </a:r>
            <a:r>
              <a:rPr lang="ru-RU" sz="2400" i="1" dirty="0" smtClean="0"/>
              <a:t>рганизация  рабочего процесса в новых условиях, с учетом рисков работы проектов на неподконтрольной правительству Украины территории ;</a:t>
            </a:r>
          </a:p>
          <a:p>
            <a:r>
              <a:rPr lang="ru-RU" sz="2400" i="1" dirty="0"/>
              <a:t>н</a:t>
            </a:r>
            <a:r>
              <a:rPr lang="ru-RU" sz="2400" i="1" dirty="0" smtClean="0"/>
              <a:t>евозможность легализации деятельности организации в «ДНР»;</a:t>
            </a:r>
          </a:p>
          <a:p>
            <a:r>
              <a:rPr lang="ru-RU" sz="2400" i="1" dirty="0"/>
              <a:t>э</a:t>
            </a:r>
            <a:r>
              <a:rPr lang="ru-RU" sz="2400" i="1" dirty="0" smtClean="0"/>
              <a:t>вакуация персонала.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68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Сообщество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2894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i="1" dirty="0" smtClean="0"/>
              <a:t>Доступ к безопасному пространству:</a:t>
            </a:r>
          </a:p>
          <a:p>
            <a:r>
              <a:rPr lang="ru-RU" sz="2400" i="1" dirty="0"/>
              <a:t>о</a:t>
            </a:r>
            <a:r>
              <a:rPr lang="ru-RU" sz="2400" i="1" dirty="0" smtClean="0"/>
              <a:t>рганизовано два убежища в г. Донецк на базе организации;</a:t>
            </a:r>
          </a:p>
          <a:p>
            <a:pPr marL="0" indent="0">
              <a:buNone/>
            </a:pPr>
            <a:r>
              <a:rPr lang="ru-RU" sz="2400" b="1" i="1" dirty="0" smtClean="0"/>
              <a:t>Доступ к диагностики и лечению:</a:t>
            </a:r>
          </a:p>
          <a:p>
            <a:r>
              <a:rPr lang="ru-RU" sz="2400" i="1" dirty="0"/>
              <a:t>т</a:t>
            </a:r>
            <a:r>
              <a:rPr lang="ru-RU" sz="2400" i="1" dirty="0" smtClean="0"/>
              <a:t>ранспортировка крови и биоматериалов через линию разграничение;</a:t>
            </a:r>
          </a:p>
          <a:p>
            <a:r>
              <a:rPr lang="ru-RU" sz="2400" i="1" dirty="0"/>
              <a:t>о</a:t>
            </a:r>
            <a:r>
              <a:rPr lang="ru-RU" sz="2400" i="1" dirty="0" smtClean="0"/>
              <a:t>рганизация транспортировки  более двух тысяч упаковок  препарата </a:t>
            </a:r>
            <a:r>
              <a:rPr lang="ru-RU" sz="2400" b="1" i="1" dirty="0" smtClean="0"/>
              <a:t>Алувия</a:t>
            </a:r>
            <a:r>
              <a:rPr lang="ru-RU" sz="2400" i="1" dirty="0" smtClean="0"/>
              <a:t> на сумму </a:t>
            </a:r>
            <a:r>
              <a:rPr lang="ru-RU" sz="2400" b="1" i="1" dirty="0" smtClean="0"/>
              <a:t>2 070935 </a:t>
            </a:r>
            <a:r>
              <a:rPr lang="ru-RU" sz="2400" i="1" dirty="0" smtClean="0"/>
              <a:t>грн. в ДОЦ/СПИД;</a:t>
            </a:r>
          </a:p>
          <a:p>
            <a:r>
              <a:rPr lang="ru-RU" sz="2400" i="1" dirty="0"/>
              <a:t>у</a:t>
            </a:r>
            <a:r>
              <a:rPr lang="ru-RU" sz="2400" i="1" dirty="0" smtClean="0"/>
              <a:t>частие в организации транспортировки препаратов для программ ЗПТ в Донецкой области  и адвокация получения ЗПТ  «на руки» для пациентов проживающих на неподконтрольных правительству Украины территориях;</a:t>
            </a:r>
          </a:p>
          <a:p>
            <a:pPr marL="0" indent="0">
              <a:buNone/>
            </a:pPr>
            <a:r>
              <a:rPr lang="ru-RU" sz="2400" b="1" i="1" dirty="0" smtClean="0"/>
              <a:t>Насилие и стигма (полиция и военные) и невозможность влиять на ситуацию системно.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endParaRPr lang="ru-RU" sz="2400" i="1" dirty="0" smtClean="0"/>
          </a:p>
          <a:p>
            <a:endParaRPr lang="ru-RU" sz="2400" i="1" dirty="0"/>
          </a:p>
          <a:p>
            <a:pPr marL="0" indent="0"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09999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i="1" dirty="0"/>
              <a:t>Сообщество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/>
              <a:t>Свобода передвижение:</a:t>
            </a:r>
          </a:p>
          <a:p>
            <a:r>
              <a:rPr lang="ru-RU" sz="2400" i="1" dirty="0"/>
              <a:t>о</a:t>
            </a:r>
            <a:r>
              <a:rPr lang="ru-RU" sz="2400" i="1" dirty="0" smtClean="0"/>
              <a:t>рганизация  транспорта, сопровождения и получения пропусков по территории Донецкой области</a:t>
            </a:r>
            <a:r>
              <a:rPr lang="ru-RU" sz="2400" i="1" dirty="0"/>
              <a:t>;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b="1" i="1" dirty="0" smtClean="0"/>
              <a:t>Доступ к сервисам:</a:t>
            </a:r>
          </a:p>
          <a:p>
            <a:r>
              <a:rPr lang="ru-RU" sz="2400" i="1" dirty="0" smtClean="0"/>
              <a:t>сохранение работы программ «Снижения </a:t>
            </a:r>
            <a:r>
              <a:rPr lang="ru-RU" sz="2400" i="1" dirty="0"/>
              <a:t>вреда» МБФ «Альянс общественного здоровья»  и «Уход, сопровождение и поддержка людей, живущих с ВИЧ» БО «100 ПРОЦЕНТОВ ЖИЗНИ</a:t>
            </a:r>
            <a:r>
              <a:rPr lang="ru-RU" sz="2400" i="1" dirty="0" smtClean="0"/>
              <a:t>» на всей территории Донецкой области;</a:t>
            </a:r>
          </a:p>
          <a:p>
            <a:pPr marL="0" indent="0">
              <a:buNone/>
            </a:pPr>
            <a:r>
              <a:rPr lang="ru-RU" sz="2400" b="1" i="1" dirty="0" smtClean="0"/>
              <a:t>Еда, вода, средства гигиены, медикаменты.</a:t>
            </a:r>
          </a:p>
          <a:p>
            <a:pPr marL="0" indent="0">
              <a:buNone/>
            </a:pPr>
            <a:endParaRPr lang="ru-RU" sz="2400" b="1" i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29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Неподконтрольная правительству Украины территория Донецкой области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При поддержке Миссии </a:t>
            </a:r>
            <a:r>
              <a:rPr lang="ru-RU" sz="2400" b="1" i="1" dirty="0"/>
              <a:t>People In Need  </a:t>
            </a:r>
            <a:r>
              <a:rPr lang="ru-RU" sz="2400" i="1" dirty="0" smtClean="0"/>
              <a:t>в рамках реализации </a:t>
            </a:r>
            <a:r>
              <a:rPr lang="ru-RU" sz="2400" i="1" dirty="0"/>
              <a:t>проект «Комплексное реагирования на чрезвычайные ситуации для уязвимых слоев населения Донецкой и Луганской областей</a:t>
            </a:r>
            <a:r>
              <a:rPr lang="ru-RU" sz="2400" i="1" dirty="0" smtClean="0"/>
              <a:t>» 500 ЛЖВ получили помощь в виде продуктовых и гигиенических наборов</a:t>
            </a:r>
          </a:p>
          <a:p>
            <a:r>
              <a:rPr lang="ru-RU" sz="2400" i="1" dirty="0" smtClean="0"/>
              <a:t>Женщины ВИЧ/ПИН получили помощь в виде гигиенических наборов, наборов для родов, средств бытовой химии, средств ухода за ребенком на сумму</a:t>
            </a:r>
          </a:p>
          <a:p>
            <a:pPr marL="0" indent="0">
              <a:buNone/>
            </a:pPr>
            <a:r>
              <a:rPr lang="ru-RU" sz="2400" i="1" dirty="0" smtClean="0"/>
              <a:t>     30 000 грн</a:t>
            </a:r>
            <a:r>
              <a:rPr lang="ru-RU" sz="2400" i="1" dirty="0"/>
              <a:t>. </a:t>
            </a:r>
            <a:r>
              <a:rPr lang="ru-RU" sz="2400" i="1" dirty="0" smtClean="0"/>
              <a:t>Миссия </a:t>
            </a:r>
            <a:r>
              <a:rPr lang="en-US" sz="2400" b="1" i="1" dirty="0"/>
              <a:t>People In </a:t>
            </a:r>
            <a:r>
              <a:rPr lang="en-US" sz="2400" b="1" i="1" dirty="0" smtClean="0"/>
              <a:t>Need</a:t>
            </a:r>
            <a:endParaRPr lang="uk-UA" sz="2400" b="1" i="1" dirty="0" smtClean="0"/>
          </a:p>
          <a:p>
            <a:r>
              <a:rPr lang="ru-RU" sz="2400" i="1" dirty="0" smtClean="0"/>
              <a:t>Сбор помощи для убежищ и клиентов (вода, одежда, мебель) .</a:t>
            </a:r>
            <a:r>
              <a:rPr lang="en-US" sz="2400" i="1" dirty="0" smtClean="0"/>
              <a:t> </a:t>
            </a:r>
            <a:endParaRPr lang="ru-RU" sz="2400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88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Подконтрольная правительству Украины территория Донецкой области.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i="1" dirty="0"/>
              <a:t>ПРОЕКТ FOOD FOR </a:t>
            </a:r>
            <a:r>
              <a:rPr lang="ru-RU" sz="2600" b="1" i="1" dirty="0" smtClean="0"/>
              <a:t>LIFE </a:t>
            </a:r>
            <a:r>
              <a:rPr lang="ru-RU" sz="2600" i="1" dirty="0" smtClean="0"/>
              <a:t>совместный </a:t>
            </a:r>
            <a:r>
              <a:rPr lang="ru-RU" sz="2600" i="1" dirty="0"/>
              <a:t>проект Сети и World Food Programme в Украине</a:t>
            </a:r>
            <a:r>
              <a:rPr lang="ru-RU" sz="2600" i="1" dirty="0" smtClean="0"/>
              <a:t>. Помощь </a:t>
            </a:r>
            <a:r>
              <a:rPr lang="ru-RU" sz="2600" i="1" dirty="0"/>
              <a:t>ЛЖВ, пострадавшим в результате военного </a:t>
            </a:r>
            <a:r>
              <a:rPr lang="ru-RU" sz="2600" i="1" dirty="0" smtClean="0"/>
              <a:t>конфликта и </a:t>
            </a:r>
            <a:r>
              <a:rPr lang="ru-RU" sz="2600" i="1" dirty="0"/>
              <a:t>проживающим  в зоне конфликта на подконтрольной </a:t>
            </a:r>
            <a:r>
              <a:rPr lang="ru-RU" sz="2600" i="1" dirty="0" smtClean="0"/>
              <a:t>территории Донецкой </a:t>
            </a:r>
            <a:r>
              <a:rPr lang="ru-RU" sz="2600" i="1" dirty="0"/>
              <a:t>и Луганской </a:t>
            </a:r>
            <a:r>
              <a:rPr lang="ru-RU" sz="2600" i="1" dirty="0" smtClean="0"/>
              <a:t>областей. В результате реализации проекта</a:t>
            </a:r>
          </a:p>
          <a:p>
            <a:r>
              <a:rPr lang="ru-RU" sz="2600" i="1" dirty="0"/>
              <a:t>. В Донецкой области с марта по декабрь 2017  года помощь получили </a:t>
            </a:r>
            <a:r>
              <a:rPr lang="ru-RU" sz="2600" i="1" dirty="0" smtClean="0"/>
              <a:t>более   </a:t>
            </a:r>
            <a:r>
              <a:rPr lang="ru-RU" sz="2600" i="1" dirty="0"/>
              <a:t>2 000 клиентов.</a:t>
            </a:r>
          </a:p>
          <a:p>
            <a:r>
              <a:rPr lang="ru-RU" sz="2600" i="1" dirty="0" smtClean="0"/>
              <a:t>приверженность </a:t>
            </a:r>
            <a:r>
              <a:rPr lang="ru-RU" sz="2600" i="1" dirty="0"/>
              <a:t>к лечению выросла у 34% участников </a:t>
            </a:r>
            <a:r>
              <a:rPr lang="ru-RU" sz="2600" i="1" dirty="0" smtClean="0"/>
              <a:t>проекта;</a:t>
            </a:r>
          </a:p>
          <a:p>
            <a:r>
              <a:rPr lang="ru-RU" sz="2600" i="1" dirty="0"/>
              <a:t> эффективность лечения </a:t>
            </a:r>
            <a:r>
              <a:rPr lang="ru-RU" sz="2600" i="1" dirty="0" smtClean="0"/>
              <a:t>среди участников </a:t>
            </a:r>
            <a:r>
              <a:rPr lang="ru-RU" sz="2600" i="1" dirty="0"/>
              <a:t>проекта выросла с 74% до 93</a:t>
            </a:r>
            <a:r>
              <a:rPr lang="ru-RU" sz="2600" i="1" dirty="0" smtClean="0"/>
              <a:t>%;</a:t>
            </a:r>
          </a:p>
          <a:p>
            <a:r>
              <a:rPr lang="ru-RU" sz="2600" i="1" dirty="0"/>
              <a:t> </a:t>
            </a:r>
            <a:r>
              <a:rPr lang="ru-RU" sz="2600" i="1" dirty="0" smtClean="0"/>
              <a:t>на </a:t>
            </a:r>
            <a:r>
              <a:rPr lang="ru-RU" sz="2600" i="1" dirty="0"/>
              <a:t>10% увеличилась количество клиентов АРТ среди участников проекта.</a:t>
            </a:r>
            <a:endParaRPr lang="ru-RU" sz="2600" i="1" dirty="0" smtClean="0"/>
          </a:p>
          <a:p>
            <a:endParaRPr lang="ru-RU" sz="2600" i="1" dirty="0"/>
          </a:p>
          <a:p>
            <a:endParaRPr lang="ru-RU" sz="2000" i="1" dirty="0"/>
          </a:p>
          <a:p>
            <a:pPr marL="0" indent="0">
              <a:buNone/>
            </a:pPr>
            <a:endParaRPr lang="ru-RU" sz="2400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1508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200" b="1" i="1" dirty="0"/>
              <a:t>Подконтрольная правительству Украины территория Донецкой области.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 smtClean="0"/>
              <a:t>Проект «Удовлетворение специфических потребностей в области сексуального и репродуктивного здоровья и прав маргинализированных женщин в районах, затронутых вооруженный конфликт в Украине», при финансовой поддержке Французского Фонда «Врачи мира» (</a:t>
            </a:r>
            <a:r>
              <a:rPr lang="ru-RU" sz="2400" i="1" dirty="0" err="1" smtClean="0"/>
              <a:t>Fondation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des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Amis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de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Médecins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du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Monde</a:t>
            </a:r>
            <a:r>
              <a:rPr lang="ru-RU" sz="2400" i="1" dirty="0" smtClean="0"/>
              <a:t>). </a:t>
            </a:r>
          </a:p>
          <a:p>
            <a:pPr marL="0" indent="0">
              <a:buNone/>
            </a:pPr>
            <a:r>
              <a:rPr lang="ru-RU" sz="2400" i="1" dirty="0"/>
              <a:t>Проведено  исследование силами сообщества «Доступ женщин, употребляющих наркотики, к услугам сексуального и репродуктивного здоровья, ВИЧ и снижения вреда в Донецкой и Луганской области</a:t>
            </a:r>
            <a:r>
              <a:rPr lang="ru-RU" sz="2400" i="1" dirty="0" smtClean="0"/>
              <a:t>» </a:t>
            </a:r>
            <a:r>
              <a:rPr lang="ru-RU" sz="2400" i="1" dirty="0"/>
              <a:t>позволившее задокументировать тяжелое социально-экономическое положение женщин, употребляющих наркотики и проживающих в зонах, затронутых вооруженным конфликтом в Украине. </a:t>
            </a:r>
          </a:p>
        </p:txBody>
      </p:sp>
    </p:spTree>
    <p:extLst>
      <p:ext uri="{BB962C8B-B14F-4D97-AF65-F5344CB8AC3E}">
        <p14:creationId xmlns:p14="http://schemas.microsoft.com/office/powerpoint/2010/main" val="38042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Результаты исследования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250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992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Стигма и дискриминация в регионе ВЕЦА в сфере чрезвычайных ситуаций: приоритетные проблемные зоны и ответные меры</vt:lpstr>
      <vt:lpstr>БО «БФ «Клуб Свiтанок»  2014 год</vt:lpstr>
      <vt:lpstr>БО «БФ «Клуб Свiтанок»  2014 год. Вызов устойчивости организации.</vt:lpstr>
      <vt:lpstr>Сообщество</vt:lpstr>
      <vt:lpstr>Сообщество</vt:lpstr>
      <vt:lpstr>Неподконтрольная правительству Украины территория Донецкой области</vt:lpstr>
      <vt:lpstr>Подконтрольная правительству Украины территория Донецкой области.</vt:lpstr>
      <vt:lpstr>Подконтрольная правительству Украины территория Донецкой области.</vt:lpstr>
      <vt:lpstr>Результаты исследования</vt:lpstr>
      <vt:lpstr>Результаты исследования</vt:lpstr>
      <vt:lpstr>Результаты исследования</vt:lpstr>
      <vt:lpstr>Защита прав женщин употребляющих наркотики в зоне военного конфликта. Кейс Наташи З.</vt:lpstr>
      <vt:lpstr>Защита прав женщин употребляющих наркотики в зоне военного конфликта. Кейс Наташи З.</vt:lpstr>
      <vt:lpstr>Защита прав женщин употребляющих наркотики в зоне военного конфликта. Кейс Наташи З.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40</cp:revision>
  <dcterms:created xsi:type="dcterms:W3CDTF">2021-02-10T15:51:56Z</dcterms:created>
  <dcterms:modified xsi:type="dcterms:W3CDTF">2021-02-11T12:58:07Z</dcterms:modified>
</cp:coreProperties>
</file>