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76" r:id="rId3"/>
    <p:sldId id="266" r:id="rId4"/>
    <p:sldId id="311" r:id="rId5"/>
    <p:sldId id="337" r:id="rId6"/>
    <p:sldId id="338" r:id="rId7"/>
    <p:sldId id="339" r:id="rId8"/>
    <p:sldId id="342" r:id="rId9"/>
    <p:sldId id="340" r:id="rId10"/>
    <p:sldId id="345" r:id="rId11"/>
    <p:sldId id="346" r:id="rId12"/>
    <p:sldId id="341" r:id="rId13"/>
    <p:sldId id="348" r:id="rId14"/>
    <p:sldId id="291" r:id="rId15"/>
    <p:sldId id="349" r:id="rId16"/>
    <p:sldId id="350" r:id="rId17"/>
    <p:sldId id="353" r:id="rId18"/>
    <p:sldId id="357" r:id="rId19"/>
    <p:sldId id="360" r:id="rId20"/>
    <p:sldId id="359" r:id="rId21"/>
    <p:sldId id="354" r:id="rId22"/>
    <p:sldId id="352" r:id="rId23"/>
    <p:sldId id="370" r:id="rId24"/>
    <p:sldId id="369" r:id="rId25"/>
    <p:sldId id="373" r:id="rId26"/>
    <p:sldId id="371" r:id="rId27"/>
    <p:sldId id="372" r:id="rId28"/>
    <p:sldId id="374" r:id="rId29"/>
    <p:sldId id="376" r:id="rId30"/>
    <p:sldId id="362" r:id="rId31"/>
    <p:sldId id="363" r:id="rId32"/>
    <p:sldId id="318" r:id="rId33"/>
    <p:sldId id="364" r:id="rId34"/>
    <p:sldId id="298" r:id="rId35"/>
    <p:sldId id="290" r:id="rId36"/>
    <p:sldId id="330" r:id="rId37"/>
    <p:sldId id="335" r:id="rId38"/>
    <p:sldId id="334" r:id="rId39"/>
    <p:sldId id="365" r:id="rId40"/>
    <p:sldId id="368" r:id="rId41"/>
    <p:sldId id="367" r:id="rId42"/>
    <p:sldId id="377" r:id="rId43"/>
    <p:sldId id="328" r:id="rId4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96303BA-BDCC-43B6-B558-A70CEF835AD6}">
          <p14:sldIdLst>
            <p14:sldId id="256"/>
            <p14:sldId id="276"/>
            <p14:sldId id="266"/>
            <p14:sldId id="311"/>
            <p14:sldId id="337"/>
            <p14:sldId id="338"/>
            <p14:sldId id="339"/>
            <p14:sldId id="342"/>
            <p14:sldId id="340"/>
            <p14:sldId id="345"/>
            <p14:sldId id="346"/>
            <p14:sldId id="341"/>
            <p14:sldId id="348"/>
            <p14:sldId id="291"/>
            <p14:sldId id="349"/>
            <p14:sldId id="350"/>
            <p14:sldId id="353"/>
            <p14:sldId id="357"/>
            <p14:sldId id="360"/>
            <p14:sldId id="359"/>
            <p14:sldId id="354"/>
            <p14:sldId id="352"/>
            <p14:sldId id="370"/>
            <p14:sldId id="369"/>
            <p14:sldId id="373"/>
            <p14:sldId id="371"/>
            <p14:sldId id="372"/>
            <p14:sldId id="374"/>
            <p14:sldId id="376"/>
            <p14:sldId id="362"/>
            <p14:sldId id="363"/>
            <p14:sldId id="318"/>
            <p14:sldId id="364"/>
            <p14:sldId id="298"/>
            <p14:sldId id="290"/>
            <p14:sldId id="330"/>
            <p14:sldId id="335"/>
            <p14:sldId id="334"/>
            <p14:sldId id="365"/>
            <p14:sldId id="368"/>
            <p14:sldId id="367"/>
            <p14:sldId id="377"/>
            <p14:sldId id="32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>
        <p:scale>
          <a:sx n="90" d="100"/>
          <a:sy n="90" d="100"/>
        </p:scale>
        <p:origin x="744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939304461942275E-2"/>
          <c:y val="5.3085875984251969E-2"/>
          <c:w val="0.8907273622047247"/>
          <c:h val="0.825346456692913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6 месяцев 2020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133</c:v>
                </c:pt>
                <c:pt idx="1">
                  <c:v>71</c:v>
                </c:pt>
                <c:pt idx="2">
                  <c:v>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6 месяцев 2020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6 месяцев 2020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183296"/>
        <c:axId val="151147648"/>
      </c:barChart>
      <c:catAx>
        <c:axId val="150183296"/>
        <c:scaling>
          <c:orientation val="minMax"/>
        </c:scaling>
        <c:delete val="0"/>
        <c:axPos val="b"/>
        <c:majorTickMark val="out"/>
        <c:minorTickMark val="none"/>
        <c:tickLblPos val="nextTo"/>
        <c:crossAx val="151147648"/>
        <c:crosses val="autoZero"/>
        <c:auto val="1"/>
        <c:lblAlgn val="ctr"/>
        <c:lblOffset val="100"/>
        <c:noMultiLvlLbl val="0"/>
      </c:catAx>
      <c:valAx>
        <c:axId val="151147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183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37 </a:t>
            </a:r>
            <a:r>
              <a:rPr lang="ru-RU" dirty="0" smtClean="0"/>
              <a:t>преступлений</a:t>
            </a: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5939304461942261E-2"/>
          <c:y val="5.3085875984251962E-2"/>
          <c:w val="0.89072736220472459"/>
          <c:h val="0.825346456692913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часть 1</c:v>
                </c:pt>
                <c:pt idx="1">
                  <c:v>часть2</c:v>
                </c:pt>
                <c:pt idx="2">
                  <c:v>часть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12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411904"/>
        <c:axId val="150413696"/>
      </c:barChart>
      <c:catAx>
        <c:axId val="150411904"/>
        <c:scaling>
          <c:orientation val="minMax"/>
        </c:scaling>
        <c:delete val="0"/>
        <c:axPos val="b"/>
        <c:majorTickMark val="out"/>
        <c:minorTickMark val="none"/>
        <c:tickLblPos val="nextTo"/>
        <c:crossAx val="150413696"/>
        <c:crosses val="autoZero"/>
        <c:auto val="1"/>
        <c:lblAlgn val="ctr"/>
        <c:lblOffset val="100"/>
        <c:noMultiLvlLbl val="0"/>
      </c:catAx>
      <c:valAx>
        <c:axId val="150413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411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145553008405609E-2"/>
          <c:y val="3.7460875984251983E-2"/>
          <c:w val="0.603115325505172"/>
          <c:h val="0.82534645669291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Женщины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часть 1</c:v>
                </c:pt>
                <c:pt idx="1">
                  <c:v>часть 2</c:v>
                </c:pt>
                <c:pt idx="2">
                  <c:v>часть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часть 1</c:v>
                </c:pt>
                <c:pt idx="1">
                  <c:v>часть 2</c:v>
                </c:pt>
                <c:pt idx="2">
                  <c:v>часть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452096"/>
        <c:axId val="150453632"/>
      </c:barChart>
      <c:catAx>
        <c:axId val="150452096"/>
        <c:scaling>
          <c:orientation val="minMax"/>
        </c:scaling>
        <c:delete val="0"/>
        <c:axPos val="b"/>
        <c:majorTickMark val="out"/>
        <c:minorTickMark val="none"/>
        <c:tickLblPos val="nextTo"/>
        <c:crossAx val="150453632"/>
        <c:crosses val="autoZero"/>
        <c:auto val="1"/>
        <c:lblAlgn val="ctr"/>
        <c:lblOffset val="100"/>
        <c:noMultiLvlLbl val="0"/>
      </c:catAx>
      <c:valAx>
        <c:axId val="150453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452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402089770424282"/>
          <c:y val="0.140625"/>
          <c:w val="0.32824600334049164"/>
          <c:h val="0.3547199803149608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b="0" dirty="0" smtClean="0"/>
              <a:t>37 </a:t>
            </a:r>
            <a:r>
              <a:rPr lang="ru-RU" sz="2000" b="0" dirty="0" smtClean="0"/>
              <a:t>преступлений</a:t>
            </a:r>
            <a:endParaRPr lang="ru-RU" sz="2000" b="0" dirty="0"/>
          </a:p>
        </c:rich>
      </c:tx>
      <c:layout>
        <c:manualLayout>
          <c:xMode val="edge"/>
          <c:yMode val="edge"/>
          <c:x val="0.27420417395357338"/>
          <c:y val="5.62499999999999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5939304461942261E-2"/>
          <c:y val="5.3085875984251962E-2"/>
          <c:w val="0.89072736220472459"/>
          <c:h val="0.825346456692913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часть 1</c:v>
                </c:pt>
                <c:pt idx="1">
                  <c:v>часть2</c:v>
                </c:pt>
                <c:pt idx="2">
                  <c:v>часть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12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079936"/>
        <c:axId val="151454464"/>
      </c:barChart>
      <c:catAx>
        <c:axId val="151079936"/>
        <c:scaling>
          <c:orientation val="minMax"/>
        </c:scaling>
        <c:delete val="0"/>
        <c:axPos val="b"/>
        <c:majorTickMark val="out"/>
        <c:minorTickMark val="none"/>
        <c:tickLblPos val="nextTo"/>
        <c:crossAx val="151454464"/>
        <c:crosses val="autoZero"/>
        <c:auto val="1"/>
        <c:lblAlgn val="ctr"/>
        <c:lblOffset val="100"/>
        <c:noMultiLvlLbl val="0"/>
      </c:catAx>
      <c:valAx>
        <c:axId val="151454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079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BC099-D90B-42D3-B199-43606EC7D428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03722-7ECF-48F5-BDDE-EC5E49B79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0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03722-7ECF-48F5-BDDE-EC5E49B7907B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59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03722-7ECF-48F5-BDDE-EC5E49B7907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23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Ответ верховного суда. Осуждено в 2019 году 59 лиц а  дел 71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03722-7ECF-48F5-BDDE-EC5E49B7907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87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Инф давалась Михневичу на </a:t>
            </a:r>
            <a:r>
              <a:rPr lang="ru-RU" dirty="0" err="1" smtClean="0"/>
              <a:t>Кр</a:t>
            </a:r>
            <a:r>
              <a:rPr lang="ru-RU" dirty="0" smtClean="0"/>
              <a:t> столе в 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03722-7ECF-48F5-BDDE-EC5E49B7907B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9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7/29/2020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1F6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7/29/2020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1F6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7/29/2020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1F6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7/29/2020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7/29/2020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81" y="0"/>
                </a:lnTo>
                <a:lnTo>
                  <a:pt x="9143981" y="6857986"/>
                </a:lnTo>
                <a:lnTo>
                  <a:pt x="0" y="6857986"/>
                </a:lnTo>
                <a:lnTo>
                  <a:pt x="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17008" y="1614861"/>
            <a:ext cx="2847975" cy="1128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1F6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4573" y="1296575"/>
            <a:ext cx="7774853" cy="207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7/29/2020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" y="76200"/>
            <a:ext cx="7303770" cy="1884680"/>
          </a:xfrm>
          <a:custGeom>
            <a:avLst/>
            <a:gdLst/>
            <a:ahLst/>
            <a:cxnLst/>
            <a:rect l="l" t="t" r="r" b="b"/>
            <a:pathLst>
              <a:path w="7303770" h="1884679">
                <a:moveTo>
                  <a:pt x="6420337" y="1884596"/>
                </a:moveTo>
                <a:lnTo>
                  <a:pt x="0" y="1884596"/>
                </a:lnTo>
                <a:lnTo>
                  <a:pt x="0" y="0"/>
                </a:lnTo>
                <a:lnTo>
                  <a:pt x="7303335" y="0"/>
                </a:lnTo>
                <a:lnTo>
                  <a:pt x="6420337" y="1884596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r>
              <a:rPr lang="en-US" dirty="0" smtClean="0">
                <a:solidFill>
                  <a:srgbClr val="002060"/>
                </a:solidFill>
              </a:rPr>
              <a:t>      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sz="2600" b="1" dirty="0" smtClean="0">
                <a:solidFill>
                  <a:srgbClr val="002060"/>
                </a:solidFill>
              </a:rPr>
              <a:t>    </a:t>
            </a:r>
            <a:r>
              <a:rPr lang="ru-RU" sz="2600" b="1" dirty="0" smtClean="0">
                <a:solidFill>
                  <a:srgbClr val="002060"/>
                </a:solidFill>
              </a:rPr>
              <a:t>       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«Криминализация ВИЧ </a:t>
            </a:r>
          </a:p>
          <a:p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</a:t>
            </a:r>
            <a:r>
              <a:rPr lang="en-US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доступ к правосудию»</a:t>
            </a:r>
            <a:r>
              <a:rPr lang="en-US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7769" y="5246989"/>
            <a:ext cx="6366510" cy="1610995"/>
          </a:xfrm>
          <a:custGeom>
            <a:avLst/>
            <a:gdLst/>
            <a:ahLst/>
            <a:cxnLst/>
            <a:rect l="l" t="t" r="r" b="b"/>
            <a:pathLst>
              <a:path w="6366509" h="1610995">
                <a:moveTo>
                  <a:pt x="6366211" y="1610996"/>
                </a:moveTo>
                <a:lnTo>
                  <a:pt x="0" y="1610996"/>
                </a:lnTo>
                <a:lnTo>
                  <a:pt x="754823" y="0"/>
                </a:lnTo>
                <a:lnTo>
                  <a:pt x="6366211" y="0"/>
                </a:lnTo>
                <a:lnTo>
                  <a:pt x="6366211" y="1610996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en-US" dirty="0" smtClean="0">
              <a:latin typeface="Vivaldi" panose="03020602050506090804" pitchFamily="66" charset="0"/>
            </a:endParaRP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Vivaldi" panose="03020602050506090804" pitchFamily="66" charset="0"/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Vivaldi" panose="03020602050506090804" pitchFamily="66" charset="0"/>
              </a:rPr>
              <a:t>                                                            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Vivaldi" panose="03020602050506090804" pitchFamily="66" charset="0"/>
              </a:rPr>
              <a:t>Вебинар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Vivaldi" panose="03020602050506090804" pitchFamily="66" charset="0"/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Vivaldi" panose="03020602050506090804" pitchFamily="66" charset="0"/>
              </a:rPr>
              <a:t>           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Vivaldi" panose="03020602050506090804" pitchFamily="66" charset="0"/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</a:rPr>
              <a:t>              «Люди ПЛЮС»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29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июля 2020 г. </a:t>
            </a:r>
            <a:endParaRPr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2514600"/>
            <a:ext cx="82296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endParaRPr lang="ru-RU" sz="2400" b="1" dirty="0"/>
          </a:p>
          <a:p>
            <a:r>
              <a:rPr lang="en-US" sz="2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Декриминализация </a:t>
            </a:r>
            <a:r>
              <a:rPr lang="ru-RU" sz="2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ВИЧ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опыт Беларуси</a:t>
            </a:r>
            <a:endParaRPr lang="ru-RU" sz="26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33" y="478347"/>
            <a:ext cx="6880225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  Первые </a:t>
            </a:r>
            <a:r>
              <a:rPr lang="ru-RU" sz="1900" b="1" spc="-60" dirty="0">
                <a:solidFill>
                  <a:srgbClr val="002060"/>
                </a:solidFill>
              </a:rPr>
              <a:t>шаги.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 smtClean="0">
                <a:solidFill>
                  <a:srgbClr val="002060"/>
                </a:solidFill>
              </a:rPr>
              <a:t>                           Ток-шоу </a:t>
            </a:r>
            <a:r>
              <a:rPr lang="ru-RU" sz="1900" b="1" spc="-60" dirty="0">
                <a:solidFill>
                  <a:srgbClr val="002060"/>
                </a:solidFill>
              </a:rPr>
              <a:t>на БТ-1 «Жизнь вопреки»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7620000" cy="506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12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33" y="478347"/>
            <a:ext cx="6880225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900" b="1" spc="-60" dirty="0">
                <a:solidFill>
                  <a:srgbClr val="002060"/>
                </a:solidFill>
              </a:rPr>
              <a:t> Первые шаги. «Скелет в шкафу»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1676400"/>
            <a:ext cx="6995160" cy="502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33" y="478347"/>
            <a:ext cx="7069667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900" b="1" spc="-60" dirty="0">
                <a:solidFill>
                  <a:srgbClr val="002060"/>
                </a:solidFill>
              </a:rPr>
              <a:t> Динамика зарегистрированных 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  </a:t>
            </a:r>
            <a:r>
              <a:rPr lang="ru-RU" sz="1900" b="1" spc="-60" dirty="0" smtClean="0">
                <a:solidFill>
                  <a:srgbClr val="002060"/>
                </a:solidFill>
              </a:rPr>
              <a:t> преступлений  </a:t>
            </a:r>
            <a:r>
              <a:rPr lang="ru-RU" sz="1900" b="1" spc="-60" dirty="0">
                <a:solidFill>
                  <a:srgbClr val="002060"/>
                </a:solidFill>
              </a:rPr>
              <a:t>по ст. 157 до и после </a:t>
            </a:r>
            <a:r>
              <a:rPr lang="ru-RU" sz="1900" b="1" spc="-60" dirty="0" smtClean="0">
                <a:solidFill>
                  <a:srgbClr val="002060"/>
                </a:solidFill>
              </a:rPr>
              <a:t>кейса 2015 г. </a:t>
            </a: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" y="1610397"/>
            <a:ext cx="6940365" cy="467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9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332649"/>
            <a:ext cx="7069667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r>
              <a:rPr lang="ru-RU" sz="1900" b="1" spc="-60" dirty="0" smtClean="0">
                <a:solidFill>
                  <a:srgbClr val="002060"/>
                </a:solidFill>
              </a:rPr>
              <a:t>2017 </a:t>
            </a:r>
            <a:r>
              <a:rPr lang="ru-RU" sz="1900" b="1" spc="-60" dirty="0">
                <a:solidFill>
                  <a:srgbClr val="002060"/>
                </a:solidFill>
              </a:rPr>
              <a:t>год. </a:t>
            </a:r>
            <a:r>
              <a:rPr lang="ru-RU" sz="1900" b="1" spc="-60" dirty="0" smtClean="0">
                <a:solidFill>
                  <a:srgbClr val="002060"/>
                </a:solidFill>
              </a:rPr>
              <a:t>Лавина обращений</a:t>
            </a:r>
            <a:r>
              <a:rPr lang="ru-RU" sz="1900" b="1" spc="-60" dirty="0">
                <a:solidFill>
                  <a:srgbClr val="002060"/>
                </a:solidFill>
              </a:rPr>
              <a:t>. </a:t>
            </a:r>
            <a:r>
              <a:rPr lang="ru-RU" sz="1900" b="1" spc="-60" dirty="0" smtClean="0">
                <a:solidFill>
                  <a:srgbClr val="002060"/>
                </a:solidFill>
              </a:rPr>
              <a:t/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r>
              <a:rPr lang="ru-RU" sz="1900" b="1" spc="-60" dirty="0" smtClean="0">
                <a:solidFill>
                  <a:srgbClr val="002060"/>
                </a:solidFill>
              </a:rPr>
              <a:t>      Создание рабочей </a:t>
            </a: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r>
              <a:rPr lang="ru-RU" sz="1900" b="1" spc="-60" dirty="0" smtClean="0">
                <a:solidFill>
                  <a:srgbClr val="002060"/>
                </a:solidFill>
              </a:rPr>
              <a:t>группы «ст.157</a:t>
            </a:r>
            <a:r>
              <a:rPr lang="ru-RU" sz="1900" b="1" spc="-60" dirty="0">
                <a:solidFill>
                  <a:srgbClr val="002060"/>
                </a:solidFill>
              </a:rPr>
              <a:t>». </a:t>
            </a:r>
            <a:r>
              <a:rPr lang="ru-RU" sz="1900" b="1" spc="-60" dirty="0" smtClean="0">
                <a:solidFill>
                  <a:srgbClr val="002060"/>
                </a:solidFill>
              </a:rPr>
              <a:t/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 smtClean="0">
                <a:solidFill>
                  <a:srgbClr val="002060"/>
                </a:solidFill>
              </a:rPr>
              <a:t>             Тренинги </a:t>
            </a:r>
            <a:r>
              <a:rPr lang="ru-RU" sz="1900" b="1" spc="-60" dirty="0">
                <a:solidFill>
                  <a:srgbClr val="002060"/>
                </a:solidFill>
              </a:rPr>
              <a:t>«</a:t>
            </a:r>
            <a:r>
              <a:rPr lang="ru-RU" sz="1900" b="1" spc="-60" dirty="0" err="1">
                <a:solidFill>
                  <a:srgbClr val="002060"/>
                </a:solidFill>
              </a:rPr>
              <a:t>Адвокация</a:t>
            </a:r>
            <a:r>
              <a:rPr lang="ru-RU" sz="1900" b="1" spc="-60" dirty="0">
                <a:solidFill>
                  <a:srgbClr val="002060"/>
                </a:solidFill>
              </a:rPr>
              <a:t> по защите прав ЛЖВ»</a:t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393734"/>
            <a:ext cx="7315335" cy="546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20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0357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457200"/>
            <a:ext cx="7242176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spc="-45" dirty="0" smtClean="0">
              <a:solidFill>
                <a:srgbClr val="3B77D8"/>
              </a:solidFill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2017 год. Кейс  ЮЛИ. 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1398375"/>
            <a:ext cx="6714067" cy="539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4999"/>
            <a:ext cx="529748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8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0357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719" y="292421"/>
            <a:ext cx="76200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endParaRPr lang="en-US" b="1" spc="-45" dirty="0" smtClean="0">
              <a:solidFill>
                <a:srgbClr val="3B77D8"/>
              </a:solidFill>
              <a:latin typeface="Verdana"/>
              <a:cs typeface="Verdana"/>
            </a:endParaRPr>
          </a:p>
          <a:p>
            <a:pPr marL="12700" algn="just"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     2017 год. Кейс ЮЛИ.  Суд.   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1752600"/>
            <a:ext cx="84328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Выступление в судебном заседании в качестве свидетеля защиты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Приобщение к материалам судебного разбирательства:</a:t>
            </a:r>
          </a:p>
          <a:p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- Совместного ходатайства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Белорусским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«Центром по</a:t>
            </a:r>
          </a:p>
          <a:p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продвижению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прав женщин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- Рекомендации Глобального </a:t>
            </a:r>
            <a:r>
              <a:rPr lang="ru-RU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Валидационного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комитета</a:t>
            </a:r>
          </a:p>
          <a:p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для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Беларуси о пересмотре уголовного законодательства</a:t>
            </a: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- Ответ ВОЗ о текущей классификации ВИЧ, как</a:t>
            </a:r>
          </a:p>
          <a:p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контролируемого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хронического заболевания</a:t>
            </a:r>
          </a:p>
          <a:p>
            <a:endParaRPr lang="ru-RU" b="1" dirty="0" smtClean="0">
              <a:solidFill>
                <a:srgbClr val="1361B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Второй в судебной практике Беларуси приговор </a:t>
            </a:r>
            <a:r>
              <a:rPr lang="ru-RU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ст.157 </a:t>
            </a:r>
            <a:r>
              <a:rPr lang="ru-RU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ч.2 не связанный с  лишением свободы </a:t>
            </a:r>
          </a:p>
          <a:p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(прежде было 1 исключение – беременность обвиняемой)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b="1" dirty="0" smtClean="0">
              <a:solidFill>
                <a:srgbClr val="1361B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b="1" dirty="0">
              <a:solidFill>
                <a:srgbClr val="1361B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b="1" dirty="0" smtClean="0">
              <a:solidFill>
                <a:srgbClr val="1361B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b="1" dirty="0">
              <a:solidFill>
                <a:srgbClr val="1361B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b="1" dirty="0" smtClean="0">
              <a:solidFill>
                <a:srgbClr val="1361B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b="1" dirty="0">
              <a:solidFill>
                <a:srgbClr val="1361B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b="1" dirty="0">
              <a:solidFill>
                <a:srgbClr val="1361B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13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332649"/>
            <a:ext cx="7069667" cy="2059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/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r>
              <a:rPr lang="ru-RU" sz="1900" b="1" spc="-60" dirty="0" smtClean="0">
                <a:solidFill>
                  <a:srgbClr val="002060"/>
                </a:solidFill>
              </a:rPr>
              <a:t> Реализация </a:t>
            </a:r>
            <a:r>
              <a:rPr lang="ru-RU" sz="1900" b="1" spc="-60" dirty="0">
                <a:solidFill>
                  <a:srgbClr val="002060"/>
                </a:solidFill>
              </a:rPr>
              <a:t>намеченного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 smtClean="0">
                <a:solidFill>
                  <a:srgbClr val="002060"/>
                </a:solidFill>
              </a:rPr>
              <a:t>                           при </a:t>
            </a:r>
            <a:r>
              <a:rPr lang="ru-RU" sz="1900" b="1" spc="-60" dirty="0">
                <a:solidFill>
                  <a:srgbClr val="002060"/>
                </a:solidFill>
              </a:rPr>
              <a:t>поддержке GNP+ и </a:t>
            </a:r>
            <a:r>
              <a:rPr lang="ru-RU" sz="1900" b="1" spc="-60" dirty="0" smtClean="0">
                <a:solidFill>
                  <a:srgbClr val="002060"/>
                </a:solidFill>
              </a:rPr>
              <a:t>EWNA 2018 </a:t>
            </a: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32467"/>
            <a:ext cx="67818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332649"/>
            <a:ext cx="7391400" cy="23365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tabLst/>
              <a:defRPr/>
            </a:pPr>
            <a:r>
              <a:rPr lang="ru-RU" sz="1900" b="1" spc="-60" dirty="0" smtClean="0">
                <a:solidFill>
                  <a:srgbClr val="002060"/>
                </a:solidFill>
              </a:rPr>
              <a:t/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 smtClean="0">
                <a:solidFill>
                  <a:srgbClr val="002060"/>
                </a:solidFill>
              </a:rPr>
              <a:t> </a:t>
            </a:r>
            <a:r>
              <a:rPr lang="ru-RU" b="1" kern="1200" spc="-45" dirty="0" smtClean="0">
                <a:solidFill>
                  <a:srgbClr val="002060"/>
                </a:solidFill>
                <a:ea typeface="+mn-ea"/>
              </a:rPr>
              <a:t>Встречи </a:t>
            </a:r>
            <a:r>
              <a:rPr lang="ru-RU" b="1" kern="1200" spc="-45" dirty="0">
                <a:solidFill>
                  <a:srgbClr val="002060"/>
                </a:solidFill>
                <a:ea typeface="+mn-ea"/>
              </a:rPr>
              <a:t>с Судьями и Депутатами в регионах, где </a:t>
            </a:r>
            <a:r>
              <a:rPr lang="ru-RU" b="1" kern="1200" spc="-45" dirty="0" smtClean="0">
                <a:solidFill>
                  <a:srgbClr val="002060"/>
                </a:solidFill>
                <a:ea typeface="+mn-ea"/>
              </a:rPr>
              <a:t> </a:t>
            </a:r>
            <a:br>
              <a:rPr lang="ru-RU" b="1" kern="1200" spc="-45" dirty="0" smtClean="0">
                <a:solidFill>
                  <a:srgbClr val="002060"/>
                </a:solidFill>
                <a:ea typeface="+mn-ea"/>
              </a:rPr>
            </a:br>
            <a:r>
              <a:rPr lang="ru-RU" b="1" kern="1200" spc="-45" dirty="0">
                <a:solidFill>
                  <a:srgbClr val="002060"/>
                </a:solidFill>
                <a:ea typeface="+mn-ea"/>
              </a:rPr>
              <a:t> </a:t>
            </a:r>
            <a:r>
              <a:rPr lang="ru-RU" b="1" kern="1200" spc="-45" dirty="0" smtClean="0">
                <a:solidFill>
                  <a:srgbClr val="002060"/>
                </a:solidFill>
                <a:ea typeface="+mn-ea"/>
              </a:rPr>
              <a:t>было </a:t>
            </a:r>
            <a:r>
              <a:rPr lang="ru-RU" b="1" kern="1200" spc="-45" dirty="0">
                <a:solidFill>
                  <a:srgbClr val="002060"/>
                </a:solidFill>
                <a:ea typeface="+mn-ea"/>
              </a:rPr>
              <a:t>отмечено наибольшее количество дел по ст. 157 </a:t>
            </a:r>
            <a:br>
              <a:rPr lang="ru-RU" b="1" kern="1200" spc="-45" dirty="0">
                <a:solidFill>
                  <a:srgbClr val="002060"/>
                </a:solidFill>
                <a:ea typeface="+mn-ea"/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" y="1456267"/>
            <a:ext cx="3624339" cy="518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58" y="1456267"/>
            <a:ext cx="329150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332649"/>
            <a:ext cx="7391400" cy="23365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tabLst/>
              <a:defRPr/>
            </a:pPr>
            <a:r>
              <a:rPr lang="ru-RU" sz="1900" b="1" spc="-60" dirty="0" smtClean="0">
                <a:solidFill>
                  <a:srgbClr val="002060"/>
                </a:solidFill>
              </a:rPr>
              <a:t/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 smtClean="0">
                <a:solidFill>
                  <a:srgbClr val="002060"/>
                </a:solidFill>
              </a:rPr>
              <a:t> </a:t>
            </a:r>
            <a:r>
              <a:rPr lang="ru-RU" b="1" kern="1200" spc="-45" dirty="0" smtClean="0">
                <a:solidFill>
                  <a:srgbClr val="002060"/>
                </a:solidFill>
                <a:ea typeface="+mn-ea"/>
              </a:rPr>
              <a:t>Встречи </a:t>
            </a:r>
            <a:r>
              <a:rPr lang="ru-RU" b="1" kern="1200" spc="-45" dirty="0">
                <a:solidFill>
                  <a:srgbClr val="002060"/>
                </a:solidFill>
                <a:ea typeface="+mn-ea"/>
              </a:rPr>
              <a:t>с Судьями и Депутатами в регионах, где </a:t>
            </a:r>
            <a:r>
              <a:rPr lang="ru-RU" b="1" kern="1200" spc="-45" dirty="0" smtClean="0">
                <a:solidFill>
                  <a:srgbClr val="002060"/>
                </a:solidFill>
                <a:ea typeface="+mn-ea"/>
              </a:rPr>
              <a:t> </a:t>
            </a:r>
            <a:br>
              <a:rPr lang="ru-RU" b="1" kern="1200" spc="-45" dirty="0" smtClean="0">
                <a:solidFill>
                  <a:srgbClr val="002060"/>
                </a:solidFill>
                <a:ea typeface="+mn-ea"/>
              </a:rPr>
            </a:br>
            <a:r>
              <a:rPr lang="ru-RU" b="1" kern="1200" spc="-45" dirty="0">
                <a:solidFill>
                  <a:srgbClr val="002060"/>
                </a:solidFill>
                <a:ea typeface="+mn-ea"/>
              </a:rPr>
              <a:t> </a:t>
            </a:r>
            <a:r>
              <a:rPr lang="ru-RU" b="1" kern="1200" spc="-45" dirty="0" smtClean="0">
                <a:solidFill>
                  <a:srgbClr val="002060"/>
                </a:solidFill>
                <a:ea typeface="+mn-ea"/>
              </a:rPr>
              <a:t>было </a:t>
            </a:r>
            <a:r>
              <a:rPr lang="ru-RU" b="1" kern="1200" spc="-45" dirty="0">
                <a:solidFill>
                  <a:srgbClr val="002060"/>
                </a:solidFill>
                <a:ea typeface="+mn-ea"/>
              </a:rPr>
              <a:t>отмечено наибольшее количество дел по ст. 157 </a:t>
            </a:r>
            <a:br>
              <a:rPr lang="ru-RU" b="1" kern="1200" spc="-45" dirty="0">
                <a:solidFill>
                  <a:srgbClr val="002060"/>
                </a:solidFill>
                <a:ea typeface="+mn-ea"/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99" y="1498600"/>
            <a:ext cx="3733800" cy="497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1524000"/>
            <a:ext cx="391596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3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332649"/>
            <a:ext cx="7391400" cy="23519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tabLst/>
              <a:defRPr/>
            </a:pPr>
            <a:r>
              <a:rPr lang="ru-RU" sz="1900" b="1" spc="-60" dirty="0" smtClean="0">
                <a:solidFill>
                  <a:srgbClr val="002060"/>
                </a:solidFill>
              </a:rPr>
              <a:t/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r>
              <a:rPr lang="ru-RU" sz="1900" b="1" spc="-60" dirty="0" smtClean="0">
                <a:solidFill>
                  <a:srgbClr val="002060"/>
                </a:solidFill>
              </a:rPr>
              <a:t>  Участие в судебных заседаниях,</a:t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 smtClean="0">
                <a:solidFill>
                  <a:srgbClr val="002060"/>
                </a:solidFill>
              </a:rPr>
              <a:t>                                 в качестве свидетеля  защиты</a:t>
            </a:r>
            <a:r>
              <a:rPr lang="ru-RU" b="1" kern="1200" spc="-45" dirty="0">
                <a:solidFill>
                  <a:srgbClr val="002060"/>
                </a:solidFill>
                <a:ea typeface="+mn-ea"/>
              </a:rPr>
              <a:t/>
            </a:r>
            <a:br>
              <a:rPr lang="ru-RU" b="1" kern="1200" spc="-45" dirty="0">
                <a:solidFill>
                  <a:srgbClr val="002060"/>
                </a:solidFill>
                <a:ea typeface="+mn-ea"/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77433"/>
            <a:ext cx="3556952" cy="5181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96953"/>
            <a:ext cx="3886200" cy="517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4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" y="76200"/>
            <a:ext cx="7303770" cy="1884680"/>
          </a:xfrm>
          <a:custGeom>
            <a:avLst/>
            <a:gdLst/>
            <a:ahLst/>
            <a:cxnLst/>
            <a:rect l="l" t="t" r="r" b="b"/>
            <a:pathLst>
              <a:path w="7303770" h="1884679">
                <a:moveTo>
                  <a:pt x="6420337" y="1884596"/>
                </a:moveTo>
                <a:lnTo>
                  <a:pt x="0" y="1884596"/>
                </a:lnTo>
                <a:lnTo>
                  <a:pt x="0" y="0"/>
                </a:lnTo>
                <a:lnTo>
                  <a:pt x="7303335" y="0"/>
                </a:lnTo>
                <a:lnTo>
                  <a:pt x="6420337" y="1884596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      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www.hiv.by                                            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Национальная сеть людей, живущих с ВИЧ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0800" y="5247003"/>
            <a:ext cx="6366510" cy="1610995"/>
          </a:xfrm>
          <a:custGeom>
            <a:avLst/>
            <a:gdLst/>
            <a:ahLst/>
            <a:cxnLst/>
            <a:rect l="l" t="t" r="r" b="b"/>
            <a:pathLst>
              <a:path w="6366509" h="1610995">
                <a:moveTo>
                  <a:pt x="6366211" y="1610996"/>
                </a:moveTo>
                <a:lnTo>
                  <a:pt x="0" y="1610996"/>
                </a:lnTo>
                <a:lnTo>
                  <a:pt x="754823" y="0"/>
                </a:lnTo>
                <a:lnTo>
                  <a:pt x="6366211" y="0"/>
                </a:lnTo>
                <a:lnTo>
                  <a:pt x="6366211" y="1610996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 smtClean="0"/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Люди ПЛЮС» - это люди, живущие с ВИЧ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члены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их семей,  специалисты, работающие в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сфере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ВИЧ, а также люди, имеющие  активную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гражданскую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позицию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7560"/>
            <a:ext cx="9144000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0999"/>
            <a:ext cx="35544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7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332649"/>
            <a:ext cx="7391400" cy="23519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tabLst/>
              <a:defRPr/>
            </a:pPr>
            <a:r>
              <a:rPr lang="ru-RU" sz="1900" b="1" spc="-60" dirty="0" smtClean="0">
                <a:solidFill>
                  <a:srgbClr val="002060"/>
                </a:solidFill>
              </a:rPr>
              <a:t/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r>
              <a:rPr lang="ru-RU" sz="1900" b="1" spc="-60" dirty="0" smtClean="0">
                <a:solidFill>
                  <a:srgbClr val="002060"/>
                </a:solidFill>
              </a:rPr>
              <a:t>  Участие в судебных заседаниях,</a:t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 smtClean="0">
                <a:solidFill>
                  <a:srgbClr val="002060"/>
                </a:solidFill>
              </a:rPr>
              <a:t>                                 в качестве свидетеля  защиты</a:t>
            </a:r>
            <a:r>
              <a:rPr lang="ru-RU" b="1" kern="1200" spc="-45" dirty="0">
                <a:solidFill>
                  <a:srgbClr val="002060"/>
                </a:solidFill>
                <a:ea typeface="+mn-ea"/>
              </a:rPr>
              <a:t/>
            </a:r>
            <a:br>
              <a:rPr lang="ru-RU" b="1" kern="1200" spc="-45" dirty="0">
                <a:solidFill>
                  <a:srgbClr val="002060"/>
                </a:solidFill>
                <a:ea typeface="+mn-ea"/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35113"/>
            <a:ext cx="3902075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35114"/>
            <a:ext cx="3907201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332649"/>
            <a:ext cx="7391400" cy="2059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tabLst/>
              <a:defRPr/>
            </a:pPr>
            <a:r>
              <a:rPr lang="ru-RU" sz="1900" b="1" spc="-60" dirty="0" smtClean="0">
                <a:solidFill>
                  <a:srgbClr val="002060"/>
                </a:solidFill>
              </a:rPr>
              <a:t/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 smtClean="0">
                <a:solidFill>
                  <a:srgbClr val="002060"/>
                </a:solidFill>
              </a:rPr>
              <a:t> Круглый </a:t>
            </a:r>
            <a:r>
              <a:rPr lang="ru-RU" sz="1900" b="1" spc="-60" dirty="0">
                <a:solidFill>
                  <a:srgbClr val="002060"/>
                </a:solidFill>
              </a:rPr>
              <a:t>стол «Декриминализация передачи ВИЧ» </a:t>
            </a:r>
            <a:r>
              <a:rPr lang="ru-RU" b="1" kern="1200" spc="-45" dirty="0">
                <a:solidFill>
                  <a:srgbClr val="002060"/>
                </a:solidFill>
                <a:ea typeface="+mn-ea"/>
              </a:rPr>
              <a:t/>
            </a:r>
            <a:br>
              <a:rPr lang="ru-RU" b="1" kern="1200" spc="-45" dirty="0">
                <a:solidFill>
                  <a:srgbClr val="002060"/>
                </a:solidFill>
                <a:ea typeface="+mn-ea"/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1" y="1524000"/>
            <a:ext cx="7429130" cy="504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332649"/>
            <a:ext cx="7069667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/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r>
              <a:rPr lang="ru-RU" sz="1900" b="1" spc="-60" dirty="0" smtClean="0">
                <a:solidFill>
                  <a:srgbClr val="002060"/>
                </a:solidFill>
              </a:rPr>
              <a:t> Круглый </a:t>
            </a:r>
            <a:r>
              <a:rPr lang="ru-RU" sz="1900" b="1" spc="-60" dirty="0">
                <a:solidFill>
                  <a:srgbClr val="002060"/>
                </a:solidFill>
              </a:rPr>
              <a:t>стол </a:t>
            </a:r>
            <a:r>
              <a:rPr lang="ru-RU" sz="1900" b="1" spc="-60" dirty="0" smtClean="0">
                <a:solidFill>
                  <a:srgbClr val="002060"/>
                </a:solidFill>
              </a:rPr>
              <a:t>«Декриминализация </a:t>
            </a:r>
            <a:r>
              <a:rPr lang="ru-RU" sz="1900" b="1" spc="-60" dirty="0">
                <a:solidFill>
                  <a:srgbClr val="002060"/>
                </a:solidFill>
              </a:rPr>
              <a:t>передачи </a:t>
            </a:r>
            <a:r>
              <a:rPr lang="ru-RU" sz="1900" b="1" spc="-60" dirty="0" smtClean="0">
                <a:solidFill>
                  <a:srgbClr val="002060"/>
                </a:solidFill>
              </a:rPr>
              <a:t>ВИЧ» </a:t>
            </a: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9" y="1676400"/>
            <a:ext cx="7388043" cy="479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332649"/>
            <a:ext cx="7069667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/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r>
              <a:rPr lang="ru-RU" sz="1900" b="1" spc="-60" dirty="0" smtClean="0">
                <a:solidFill>
                  <a:srgbClr val="002060"/>
                </a:solidFill>
              </a:rPr>
              <a:t> </a:t>
            </a:r>
            <a:r>
              <a:rPr lang="ru-RU" sz="1900" b="1" spc="-60" dirty="0">
                <a:solidFill>
                  <a:srgbClr val="002060"/>
                </a:solidFill>
              </a:rPr>
              <a:t>Новая редакция </a:t>
            </a:r>
            <a:r>
              <a:rPr lang="ru-RU" sz="1900" b="1" spc="-60" dirty="0" smtClean="0">
                <a:solidFill>
                  <a:srgbClr val="002060"/>
                </a:solidFill>
              </a:rPr>
              <a:t>УК РБ</a:t>
            </a: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761047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" y="332648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867" y="551690"/>
            <a:ext cx="7069667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Круглый </a:t>
            </a:r>
            <a:r>
              <a:rPr lang="ru-RU" sz="1900" b="1" spc="-60" dirty="0">
                <a:solidFill>
                  <a:srgbClr val="002060"/>
                </a:solidFill>
              </a:rPr>
              <a:t>стол по вопросам практики применения </a:t>
            </a:r>
            <a:r>
              <a:rPr lang="ru-RU" sz="1900" b="1" spc="-60" dirty="0" smtClean="0">
                <a:solidFill>
                  <a:srgbClr val="002060"/>
                </a:solidFill>
              </a:rPr>
              <a:t> </a:t>
            </a:r>
            <a:br>
              <a:rPr lang="ru-RU" sz="1900" b="1" spc="-60" dirty="0" smtClean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r>
              <a:rPr lang="ru-RU" sz="1900" b="1" spc="-60" dirty="0" smtClean="0">
                <a:solidFill>
                  <a:srgbClr val="002060"/>
                </a:solidFill>
              </a:rPr>
              <a:t>                                   новой </a:t>
            </a:r>
            <a:r>
              <a:rPr lang="ru-RU" sz="1900" b="1" spc="-60" dirty="0">
                <a:solidFill>
                  <a:srgbClr val="002060"/>
                </a:solidFill>
              </a:rPr>
              <a:t>редакции ст.157 УК РБ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38133" y="1841816"/>
            <a:ext cx="449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роработаны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комментарии, полученные от Следственного Комитета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РБ</a:t>
            </a:r>
          </a:p>
          <a:p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Изучены предложения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Республиканского центра гигиены и эпидемиологии,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нотариальной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палаты,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ГО, нотариальной Палаты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Создана рабочая групп для разработки комплекса действий (информирование партнёра),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которые позволят в полной </a:t>
            </a: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мере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реализовать применение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поправки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 ст.157 УК РБ.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981450" cy="531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03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" y="332648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67" y="609600"/>
            <a:ext cx="7069667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     Пересмотр уголовных дел</a:t>
            </a: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62007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" y="332648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67" y="609600"/>
            <a:ext cx="7069667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     Пересмотр уголовных дел</a:t>
            </a: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6400800" cy="508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3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" y="332648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67" y="609600"/>
            <a:ext cx="7069667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     Пересмотр уголовных дел</a:t>
            </a: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3" y="1523998"/>
            <a:ext cx="6737350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6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" y="332648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" y="503746"/>
            <a:ext cx="7069667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     После пересмотра  - вручение грамоты                      </a:t>
            </a:r>
            <a:r>
              <a:rPr lang="ru-RU" sz="1900" b="1" spc="-60" dirty="0">
                <a:solidFill>
                  <a:srgbClr val="002060"/>
                </a:solidFill>
              </a:rPr>
              <a:t/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    </a:t>
            </a:r>
            <a:r>
              <a:rPr lang="ru-RU" sz="1900" b="1" spc="-60" dirty="0" smtClean="0">
                <a:solidFill>
                  <a:srgbClr val="002060"/>
                </a:solidFill>
              </a:rPr>
              <a:t>от заместителем </a:t>
            </a:r>
            <a:r>
              <a:rPr lang="ru-RU" sz="1900" b="1" spc="-60" dirty="0">
                <a:solidFill>
                  <a:srgbClr val="002060"/>
                </a:solidFill>
              </a:rPr>
              <a:t>Министра сельского хозяйства</a:t>
            </a:r>
            <a:br>
              <a:rPr lang="ru-RU" sz="1900" b="1" spc="-60" dirty="0">
                <a:solidFill>
                  <a:srgbClr val="002060"/>
                </a:solidFill>
              </a:rPr>
            </a:b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0" y="1466900"/>
            <a:ext cx="6434137" cy="53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9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" y="332648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67" y="609600"/>
            <a:ext cx="7069667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     Пересмотр уголовных дел. Елена</a:t>
            </a:r>
            <a:endParaRPr lang="ru-RU" sz="1900" b="1" spc="-60" dirty="0">
              <a:solidFill>
                <a:srgbClr val="00206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159001"/>
            <a:ext cx="216726" cy="3180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itchFamily="34" charset="0"/>
                <a:cs typeface="Calibri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46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8769" y="979487"/>
            <a:ext cx="8426433" cy="5878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024" y="685072"/>
            <a:ext cx="688022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60" smtClean="0">
                <a:solidFill>
                  <a:srgbClr val="002060"/>
                </a:solidFill>
                <a:latin typeface="Verdana"/>
                <a:cs typeface="Verdana"/>
              </a:rPr>
              <a:t>Основные </a:t>
            </a:r>
            <a:r>
              <a:rPr sz="1900" b="1" spc="-75" smtClean="0">
                <a:solidFill>
                  <a:srgbClr val="002060"/>
                </a:solidFill>
                <a:latin typeface="Verdana"/>
                <a:cs typeface="Verdana"/>
              </a:rPr>
              <a:t>направления </a:t>
            </a:r>
            <a:r>
              <a:rPr sz="1900" b="1" spc="-50" smtClean="0">
                <a:solidFill>
                  <a:srgbClr val="002060"/>
                </a:solidFill>
                <a:latin typeface="Verdana"/>
                <a:cs typeface="Verdana"/>
              </a:rPr>
              <a:t>деятельности</a:t>
            </a:r>
            <a:r>
              <a:rPr sz="1900" b="1" spc="-190" smtClean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900" b="1" spc="-55" smtClean="0">
                <a:solidFill>
                  <a:srgbClr val="002060"/>
                </a:solidFill>
                <a:latin typeface="Verdana"/>
                <a:cs typeface="Verdana"/>
              </a:rPr>
              <a:t>организации</a:t>
            </a:r>
            <a:endParaRPr sz="19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5380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52400" y="330780"/>
            <a:ext cx="76200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spc="-45" dirty="0" smtClean="0">
              <a:solidFill>
                <a:srgbClr val="3B77D8"/>
              </a:solidFill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2019. «Епископ Мира». 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0" y="1341065"/>
            <a:ext cx="668043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73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5380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52400" y="330780"/>
            <a:ext cx="7620000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spc="-45" dirty="0" smtClean="0">
              <a:solidFill>
                <a:srgbClr val="3B77D8"/>
              </a:solidFill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2019. Дело «Епископа Мира».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                                    Повышенное </a:t>
            </a: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внимание СМИ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445634"/>
            <a:ext cx="6896100" cy="541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1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5380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52400" y="330780"/>
            <a:ext cx="7620000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spc="-45" dirty="0" smtClean="0">
              <a:solidFill>
                <a:srgbClr val="3B77D8"/>
              </a:solidFill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Епископ Мира – за отмену статьи 157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                                    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6" y="1366465"/>
            <a:ext cx="6553534" cy="54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5380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52400" y="330780"/>
            <a:ext cx="7620000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spc="-45" dirty="0" smtClean="0">
              <a:solidFill>
                <a:srgbClr val="3B77D8"/>
              </a:solidFill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2019. Дело «Епископа Мира» -  в письме о </a:t>
            </a:r>
            <a:r>
              <a:rPr lang="ru-RU" b="1" spc="-45" dirty="0" err="1" smtClean="0">
                <a:solidFill>
                  <a:srgbClr val="002060"/>
                </a:solidFill>
                <a:latin typeface="Verdana"/>
                <a:cs typeface="Verdana"/>
              </a:rPr>
              <a:t>валидации</a:t>
            </a:r>
            <a:endParaRPr lang="ru-RU" b="1" spc="-45" dirty="0" smtClean="0">
              <a:solidFill>
                <a:srgbClr val="002060"/>
              </a:solidFill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                                    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" y="1524000"/>
            <a:ext cx="7078663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416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8758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48007" y="696778"/>
            <a:ext cx="76200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2020. Обращений меньше, но всё же есть…. </a:t>
            </a:r>
            <a:r>
              <a:rPr lang="ru-RU" b="1" spc="-45" dirty="0" err="1" smtClean="0">
                <a:solidFill>
                  <a:srgbClr val="002060"/>
                </a:solidFill>
                <a:latin typeface="Verdana"/>
                <a:cs typeface="Verdana"/>
              </a:rPr>
              <a:t>Лоев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                 </a:t>
            </a:r>
            <a:endParaRPr lang="ru-RU" b="1" spc="-45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04443"/>
            <a:ext cx="6586912" cy="52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19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1000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437332"/>
            <a:ext cx="7242176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spc="-45" dirty="0" smtClean="0">
              <a:solidFill>
                <a:srgbClr val="3B77D8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Он-</a:t>
            </a:r>
            <a:r>
              <a:rPr lang="ru-RU" b="1" spc="-45" dirty="0" err="1" smtClean="0">
                <a:solidFill>
                  <a:srgbClr val="002060"/>
                </a:solidFill>
                <a:latin typeface="Verdana"/>
                <a:cs typeface="Verdana"/>
              </a:rPr>
              <a:t>лайн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заседании 6-го Глобального </a:t>
            </a:r>
            <a:endParaRPr lang="ru-RU" b="1" spc="-45" dirty="0" smtClean="0">
              <a:solidFill>
                <a:srgbClr val="002060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          Консультативного </a:t>
            </a: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Комитета по </a:t>
            </a:r>
            <a:r>
              <a:rPr lang="ru-RU" b="1" spc="-45" dirty="0" err="1">
                <a:solidFill>
                  <a:srgbClr val="002060"/>
                </a:solidFill>
                <a:latin typeface="Verdana"/>
                <a:cs typeface="Verdana"/>
              </a:rPr>
              <a:t>валидации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25883"/>
            <a:ext cx="6717550" cy="47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45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2961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660980"/>
            <a:ext cx="7242176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Динамика зарегистрированных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преступлений по  ст. 157 после изменений в УК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33374481"/>
              </p:ext>
            </p:extLst>
          </p:nvPr>
        </p:nvGraphicFramePr>
        <p:xfrm>
          <a:off x="1064326" y="2286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2559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7224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467224"/>
            <a:ext cx="7242176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spc="-45" dirty="0" smtClean="0">
              <a:solidFill>
                <a:srgbClr val="3B77D8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Статистика </a:t>
            </a: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зарегистрированных преступлений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                                           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по  ст. 157 за 6 месяцев 2020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22199261"/>
              </p:ext>
            </p:extLst>
          </p:nvPr>
        </p:nvGraphicFramePr>
        <p:xfrm>
          <a:off x="1064326" y="2286000"/>
          <a:ext cx="472687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7479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6933" y="382161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04800" y="610180"/>
            <a:ext cx="7242176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Статистика по уголовным делам по ст. 157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                                         </a:t>
            </a:r>
            <a:r>
              <a:rPr lang="ru-RU" b="1" spc="-45" dirty="0" smtClean="0">
                <a:solidFill>
                  <a:srgbClr val="FF0000"/>
                </a:solidFill>
                <a:latin typeface="Verdana"/>
                <a:cs typeface="Verdana"/>
              </a:rPr>
              <a:t>за 6 месяцев 2020 года </a:t>
            </a:r>
            <a:endParaRPr lang="ru-RU" b="1" spc="-45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2438400"/>
            <a:ext cx="7890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04097836"/>
              </p:ext>
            </p:extLst>
          </p:nvPr>
        </p:nvGraphicFramePr>
        <p:xfrm>
          <a:off x="4191000" y="2514600"/>
          <a:ext cx="6019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4400" y="1676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Зарегистрировано                               Выявлено лиц совершивших 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преступлений                                           преступления       </a:t>
            </a:r>
            <a:endParaRPr lang="ru-RU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99025863"/>
              </p:ext>
            </p:extLst>
          </p:nvPr>
        </p:nvGraphicFramePr>
        <p:xfrm>
          <a:off x="437791" y="2438400"/>
          <a:ext cx="396487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12655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67" y="365228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11667" y="593247"/>
            <a:ext cx="76200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Формирование благоприятной среды для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                      изменения – </a:t>
            </a:r>
            <a:r>
              <a:rPr lang="ru-RU" b="1" spc="-45" dirty="0" smtClean="0">
                <a:solidFill>
                  <a:srgbClr val="FF0000"/>
                </a:solidFill>
                <a:latin typeface="Verdana"/>
                <a:cs typeface="Verdana"/>
              </a:rPr>
              <a:t>фотовыставка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Люди+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754747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21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024" y="685072"/>
            <a:ext cx="688022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60" dirty="0">
                <a:solidFill>
                  <a:srgbClr val="002060"/>
                </a:solidFill>
                <a:latin typeface="Verdana"/>
                <a:cs typeface="Verdana"/>
              </a:rPr>
              <a:t>Основные </a:t>
            </a:r>
            <a:r>
              <a:rPr sz="1900" b="1" spc="-75" dirty="0">
                <a:solidFill>
                  <a:srgbClr val="002060"/>
                </a:solidFill>
                <a:latin typeface="Verdana"/>
                <a:cs typeface="Verdana"/>
              </a:rPr>
              <a:t>направления </a:t>
            </a:r>
            <a:r>
              <a:rPr sz="1900" b="1" spc="-50" dirty="0">
                <a:solidFill>
                  <a:srgbClr val="002060"/>
                </a:solidFill>
                <a:latin typeface="Verdana"/>
                <a:cs typeface="Verdana"/>
              </a:rPr>
              <a:t>деятельности</a:t>
            </a:r>
            <a:r>
              <a:rPr sz="1900" b="1" spc="-19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900" b="1" spc="-55" dirty="0">
                <a:solidFill>
                  <a:srgbClr val="002060"/>
                </a:solidFill>
                <a:latin typeface="Verdana"/>
                <a:cs typeface="Verdana"/>
              </a:rPr>
              <a:t>организации</a:t>
            </a:r>
            <a:endParaRPr sz="19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600200"/>
            <a:ext cx="815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Verdana" pitchFamily="34" charset="0"/>
                <a:ea typeface="Verdana" pitchFamily="34" charset="0"/>
              </a:rPr>
              <a:t>С декабря </a:t>
            </a:r>
            <a:r>
              <a:rPr lang="en-US" sz="1600" dirty="0" smtClean="0">
                <a:latin typeface="Verdana" pitchFamily="34" charset="0"/>
                <a:ea typeface="Verdana" pitchFamily="34" charset="0"/>
              </a:rPr>
              <a:t> 20</a:t>
            </a:r>
            <a:r>
              <a:rPr lang="ru-RU" sz="1600" dirty="0" smtClean="0">
                <a:latin typeface="Verdana" pitchFamily="34" charset="0"/>
                <a:ea typeface="Verdana" pitchFamily="34" charset="0"/>
              </a:rPr>
              <a:t>19 года образовалась группа «Новый Вектор +» </a:t>
            </a:r>
          </a:p>
          <a:p>
            <a:endParaRPr lang="ru-RU" sz="1600" dirty="0" smtClean="0">
              <a:latin typeface="Verdana" pitchFamily="34" charset="0"/>
              <a:ea typeface="Verdana" pitchFamily="34" charset="0"/>
            </a:endParaRPr>
          </a:p>
          <a:p>
            <a:pPr algn="ctr"/>
            <a:r>
              <a:rPr lang="ru-RU" sz="1600" dirty="0" smtClean="0">
                <a:latin typeface="Verdana" pitchFamily="34" charset="0"/>
                <a:ea typeface="Verdana" pitchFamily="34" charset="0"/>
              </a:rPr>
              <a:t>Направление деятельности: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err="1" smtClean="0">
                <a:latin typeface="Verdana" pitchFamily="34" charset="0"/>
                <a:ea typeface="Verdana" pitchFamily="34" charset="0"/>
              </a:rPr>
              <a:t>ресоциализация</a:t>
            </a:r>
            <a:r>
              <a:rPr lang="ru-RU" sz="1600" dirty="0" smtClean="0">
                <a:latin typeface="Verdana" pitchFamily="34" charset="0"/>
                <a:ea typeface="Verdana" pitchFamily="34" charset="0"/>
              </a:rPr>
              <a:t> освободившихся из мест лишения свободы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Verdana" pitchFamily="34" charset="0"/>
                <a:ea typeface="Verdana" pitchFamily="34" charset="0"/>
              </a:rPr>
              <a:t> формирование приверженности у людей живущих с ВИЧ в пенитенциарной системе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Verdana" pitchFamily="34" charset="0"/>
                <a:ea typeface="Verdana" pitchFamily="34" charset="0"/>
              </a:rPr>
              <a:t>Снижение стигмы в отношении ЛЖВ  по отношению к людям, живущим с ВИЧ в пенитенциарной системе</a:t>
            </a:r>
            <a:endParaRPr lang="ru-RU" sz="1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6" name="Рисунок 5" descr="107664097_1690751457748577_63505222464129531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886200"/>
            <a:ext cx="3886200" cy="2862024"/>
          </a:xfrm>
          <a:prstGeom prst="rect">
            <a:avLst/>
          </a:prstGeom>
        </p:spPr>
      </p:pic>
      <p:pic>
        <p:nvPicPr>
          <p:cNvPr id="8" name="Рисунок 7" descr="79645979_2503736796421268_2627512484608606208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86200"/>
            <a:ext cx="3716313" cy="2833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67" y="365228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11667" y="593247"/>
            <a:ext cx="76200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Формирование благоприятной среды для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                      изменения – </a:t>
            </a:r>
            <a:r>
              <a:rPr lang="ru-RU" b="1" spc="-45" dirty="0" smtClean="0">
                <a:solidFill>
                  <a:srgbClr val="FF0000"/>
                </a:solidFill>
                <a:latin typeface="Verdana"/>
                <a:cs typeface="Verdana"/>
              </a:rPr>
              <a:t>фотовыставка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Люди+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41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67" y="365228"/>
            <a:ext cx="8082148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11667" y="593247"/>
            <a:ext cx="76200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Формирование благоприятной среды для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                                  изменения – </a:t>
            </a:r>
            <a:r>
              <a:rPr lang="ru-RU" b="1" spc="-45" dirty="0" smtClean="0">
                <a:solidFill>
                  <a:srgbClr val="FF0000"/>
                </a:solidFill>
                <a:latin typeface="Verdana"/>
                <a:cs typeface="Verdana"/>
              </a:rPr>
              <a:t>фотовыставка</a:t>
            </a:r>
            <a:r>
              <a:rPr lang="ru-RU" b="1" spc="-45" dirty="0" smtClean="0">
                <a:solidFill>
                  <a:srgbClr val="002060"/>
                </a:solidFill>
                <a:latin typeface="Verdana"/>
                <a:cs typeface="Verdana"/>
              </a:rPr>
              <a:t> Люди+</a:t>
            </a:r>
            <a:endParaRPr lang="ru-RU" b="1" spc="-45" dirty="0">
              <a:solidFill>
                <a:srgbClr val="1361B7"/>
              </a:solidFill>
              <a:latin typeface="Verdana"/>
              <a:cs typeface="Verdan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26313"/>
            <a:ext cx="7160683" cy="53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763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00" y="551691"/>
            <a:ext cx="688022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  <a:latin typeface="Verdana"/>
                <a:cs typeface="Verdana"/>
              </a:rPr>
              <a:t>Модель реагирования для оказания       </a:t>
            </a:r>
            <a:br>
              <a:rPr lang="ru-RU" sz="1900" b="1" spc="-60" dirty="0" smtClean="0">
                <a:solidFill>
                  <a:srgbClr val="002060"/>
                </a:solidFill>
                <a:latin typeface="Verdana"/>
                <a:cs typeface="Verdana"/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</a:t>
            </a:r>
            <a:r>
              <a:rPr lang="ru-RU" sz="1900" b="1" spc="-60" dirty="0" smtClean="0">
                <a:solidFill>
                  <a:srgbClr val="002060"/>
                </a:solidFill>
              </a:rPr>
              <a:t>                          </a:t>
            </a:r>
            <a:r>
              <a:rPr lang="ru-RU" sz="1900" b="1" spc="-60" dirty="0" smtClean="0">
                <a:solidFill>
                  <a:srgbClr val="002060"/>
                </a:solidFill>
                <a:latin typeface="Verdana"/>
                <a:cs typeface="Verdana"/>
              </a:rPr>
              <a:t>консультативно-правовой помощи</a:t>
            </a:r>
            <a:endParaRPr sz="19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1" y="1376800"/>
            <a:ext cx="8974581" cy="54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3454" y="2967335"/>
            <a:ext cx="7677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13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399" y="457200"/>
            <a:ext cx="688022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   Уголовный </a:t>
            </a:r>
            <a:r>
              <a:rPr lang="ru-RU" sz="1900" b="1" spc="-60" dirty="0">
                <a:solidFill>
                  <a:srgbClr val="002060"/>
                </a:solidFill>
              </a:rPr>
              <a:t>Кодекс РБ </a:t>
            </a:r>
            <a:r>
              <a:rPr lang="ru-RU" sz="1900" b="1" spc="-60" dirty="0" smtClean="0">
                <a:solidFill>
                  <a:srgbClr val="002060"/>
                </a:solidFill>
              </a:rPr>
              <a:t>.  Статья </a:t>
            </a:r>
            <a:r>
              <a:rPr lang="ru-RU" sz="1900" b="1" spc="-60" dirty="0">
                <a:solidFill>
                  <a:srgbClr val="002060"/>
                </a:solidFill>
              </a:rPr>
              <a:t>157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>
                <a:solidFill>
                  <a:srgbClr val="002060"/>
                </a:solidFill>
              </a:rPr>
              <a:t>   Заражение вирусом иммунодефицита человека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1600200"/>
            <a:ext cx="7099146" cy="506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024" y="685072"/>
            <a:ext cx="688022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900" b="1" spc="-60" dirty="0">
                <a:solidFill>
                  <a:srgbClr val="002060"/>
                </a:solidFill>
              </a:rPr>
              <a:t>Практика применения ст. 157  до 2015 года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599"/>
            <a:ext cx="609600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58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620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8600" y="486814"/>
            <a:ext cx="6880225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2015. </a:t>
            </a:r>
            <a:r>
              <a:rPr lang="ru-RU" sz="1900" b="1" spc="-60" dirty="0">
                <a:solidFill>
                  <a:srgbClr val="002060"/>
                </a:solidFill>
              </a:rPr>
              <a:t>Первые шаги.  БСЛЖВ в суде как  свидетель  защиты в деле по  ст. 157 УК РБ. Работа со СМИ</a:t>
            </a:r>
            <a:br>
              <a:rPr lang="ru-RU" sz="1900" b="1" spc="-60" dirty="0">
                <a:solidFill>
                  <a:srgbClr val="002060"/>
                </a:solidFill>
              </a:rPr>
            </a:b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85267"/>
            <a:ext cx="7924800" cy="53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33" y="478347"/>
            <a:ext cx="6880225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  Первые </a:t>
            </a:r>
            <a:r>
              <a:rPr lang="ru-RU" sz="1900" b="1" spc="-60" dirty="0">
                <a:solidFill>
                  <a:srgbClr val="002060"/>
                </a:solidFill>
              </a:rPr>
              <a:t>шаги.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 smtClean="0">
                <a:solidFill>
                  <a:srgbClr val="002060"/>
                </a:solidFill>
              </a:rPr>
              <a:t>                           Ток-шоу </a:t>
            </a:r>
            <a:r>
              <a:rPr lang="ru-RU" sz="1900" b="1" spc="-60" dirty="0">
                <a:solidFill>
                  <a:srgbClr val="002060"/>
                </a:solidFill>
              </a:rPr>
              <a:t>на БТ-1 «Жизнь вопреки»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799"/>
            <a:ext cx="74803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81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2649"/>
            <a:ext cx="7477759" cy="1035685"/>
          </a:xfrm>
          <a:custGeom>
            <a:avLst/>
            <a:gdLst/>
            <a:ahLst/>
            <a:cxnLst/>
            <a:rect l="l" t="t" r="r" b="b"/>
            <a:pathLst>
              <a:path w="7477759" h="1035685">
                <a:moveTo>
                  <a:pt x="6992686" y="1035297"/>
                </a:moveTo>
                <a:lnTo>
                  <a:pt x="0" y="1035297"/>
                </a:lnTo>
                <a:lnTo>
                  <a:pt x="0" y="0"/>
                </a:lnTo>
                <a:lnTo>
                  <a:pt x="7477760" y="0"/>
                </a:lnTo>
                <a:lnTo>
                  <a:pt x="6992686" y="1035297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33" y="478347"/>
            <a:ext cx="6880225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900" b="1" spc="-60" dirty="0" smtClean="0">
                <a:solidFill>
                  <a:srgbClr val="002060"/>
                </a:solidFill>
              </a:rPr>
              <a:t>  Первые </a:t>
            </a:r>
            <a:r>
              <a:rPr lang="ru-RU" sz="1900" b="1" spc="-60" dirty="0">
                <a:solidFill>
                  <a:srgbClr val="002060"/>
                </a:solidFill>
              </a:rPr>
              <a:t>шаги.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r>
              <a:rPr lang="ru-RU" sz="1900" b="1" spc="-60" dirty="0" smtClean="0">
                <a:solidFill>
                  <a:srgbClr val="002060"/>
                </a:solidFill>
              </a:rPr>
              <a:t>                           Ток-шоу </a:t>
            </a:r>
            <a:r>
              <a:rPr lang="ru-RU" sz="1900" b="1" spc="-60" dirty="0">
                <a:solidFill>
                  <a:srgbClr val="002060"/>
                </a:solidFill>
              </a:rPr>
              <a:t>на БТ-1 «Жизнь вопреки» </a:t>
            </a:r>
            <a:br>
              <a:rPr lang="ru-RU" sz="1900" b="1" spc="-60" dirty="0">
                <a:solidFill>
                  <a:srgbClr val="002060"/>
                </a:solidFill>
              </a:rPr>
            </a:br>
            <a:endParaRPr lang="ru-RU" sz="1900" b="1" spc="-6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71" y="1524000"/>
            <a:ext cx="7496930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6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2360</TotalTime>
  <Words>552</Words>
  <Application>Microsoft Office PowerPoint</Application>
  <PresentationFormat>Экран (4:3)</PresentationFormat>
  <Paragraphs>126</Paragraphs>
  <Slides>43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Office Theme</vt:lpstr>
      <vt:lpstr>Презентация PowerPoint</vt:lpstr>
      <vt:lpstr>Презентация PowerPoint</vt:lpstr>
      <vt:lpstr>Основные направления деятельности организации</vt:lpstr>
      <vt:lpstr>Основные направления деятельности организации</vt:lpstr>
      <vt:lpstr>   Уголовный Кодекс РБ .  Статья 157     Заражение вирусом иммунодефицита человека</vt:lpstr>
      <vt:lpstr>Практика применения ст. 157  до 2015 года</vt:lpstr>
      <vt:lpstr>2015. Первые шаги.  БСЛЖВ в суде как  свидетель  защиты в деле по  ст. 157 УК РБ. Работа со СМИ </vt:lpstr>
      <vt:lpstr>  Первые шаги.                             Ток-шоу на БТ-1 «Жизнь вопреки»  </vt:lpstr>
      <vt:lpstr>  Первые шаги.                             Ток-шоу на БТ-1 «Жизнь вопреки»  </vt:lpstr>
      <vt:lpstr>  Первые шаги.                             Ток-шоу на БТ-1 «Жизнь вопреки»  </vt:lpstr>
      <vt:lpstr> Первые шаги. «Скелет в шкафу»    </vt:lpstr>
      <vt:lpstr> Динамика зарегистрированных       преступлений  по ст. 157 до и после кейса 2015 г.  </vt:lpstr>
      <vt:lpstr> 2017 год. Лавина обращений.         Создание рабочей  группы «ст.157».               Тренинги «Адвокация по защите прав ЛЖВ»  </vt:lpstr>
      <vt:lpstr>Презентация PowerPoint</vt:lpstr>
      <vt:lpstr>Презентация PowerPoint</vt:lpstr>
      <vt:lpstr>   Реализация намеченного                             при поддержке GNP+ и EWNA 2018      </vt:lpstr>
      <vt:lpstr>  Встречи с Судьями и Депутатами в регионах, где    было отмечено наибольшее количество дел по ст. 157       </vt:lpstr>
      <vt:lpstr>  Встречи с Судьями и Депутатами в регионах, где    было отмечено наибольшее количество дел по ст. 157       </vt:lpstr>
      <vt:lpstr>    Участие в судебных заседаниях,                                  в качестве свидетеля  защиты      </vt:lpstr>
      <vt:lpstr>    Участие в судебных заседаниях,                                  в качестве свидетеля  защиты      </vt:lpstr>
      <vt:lpstr>  Круглый стол «Декриминализация передачи ВИЧ»       </vt:lpstr>
      <vt:lpstr>   Круглый стол «Декриминализация передачи ВИЧ» </vt:lpstr>
      <vt:lpstr>   Новая редакция УК РБ</vt:lpstr>
      <vt:lpstr>Круглый стол по вопросам практики применения                                       новой редакции ст.157 УК РБ</vt:lpstr>
      <vt:lpstr>     Пересмотр уголовных дел</vt:lpstr>
      <vt:lpstr>     Пересмотр уголовных дел</vt:lpstr>
      <vt:lpstr>     Пересмотр уголовных дел</vt:lpstr>
      <vt:lpstr>     После пересмотра  - вручение грамоты                            от заместителем Министра сельского хозяйства </vt:lpstr>
      <vt:lpstr>     Пересмотр уголовных дел. Елена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реагирования для оказания                                   консультативно-правовой помощи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Люди ПЛЮС</dc:creator>
  <cp:lastModifiedBy>Толя</cp:lastModifiedBy>
  <cp:revision>145</cp:revision>
  <dcterms:created xsi:type="dcterms:W3CDTF">2019-08-22T10:38:05Z</dcterms:created>
  <dcterms:modified xsi:type="dcterms:W3CDTF">2020-07-29T19:30:18Z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LastSaved">
    <vt:filetime>2019-08-22T00:00:00Z</vt:filetime>
  </property>
</Properties>
</file>