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6" r:id="rId2"/>
    <p:sldId id="298" r:id="rId3"/>
    <p:sldId id="299" r:id="rId4"/>
    <p:sldId id="332" r:id="rId5"/>
    <p:sldId id="333" r:id="rId6"/>
    <p:sldId id="329" r:id="rId7"/>
    <p:sldId id="331" r:id="rId8"/>
    <p:sldId id="334" r:id="rId9"/>
    <p:sldId id="330" r:id="rId10"/>
    <p:sldId id="326" r:id="rId11"/>
    <p:sldId id="29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DP" initials="UNDP" lastIdx="1" clrIdx="0">
    <p:extLst>
      <p:ext uri="{19B8F6BF-5375-455C-9EA6-DF929625EA0E}">
        <p15:presenceInfo xmlns:p15="http://schemas.microsoft.com/office/powerpoint/2012/main" userId="UN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C3272B"/>
    <a:srgbClr val="C4272C"/>
    <a:srgbClr val="D7D8DA"/>
    <a:srgbClr val="D2D3D3"/>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13" autoAdjust="0"/>
  </p:normalViewPr>
  <p:slideViewPr>
    <p:cSldViewPr>
      <p:cViewPr varScale="1">
        <p:scale>
          <a:sx n="52" d="100"/>
          <a:sy n="52" d="100"/>
        </p:scale>
        <p:origin x="19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1F6C4-9CA8-44AB-AE5C-EF9B6BADC18A}" type="datetimeFigureOut">
              <a:rPr lang="en-GB" smtClean="0"/>
              <a:t>28/07/2020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C71A9-5B0C-4B5E-B755-AA1A726CB006}" type="slidenum">
              <a:rPr lang="en-GB" smtClean="0"/>
              <a:t>‹#›</a:t>
            </a:fld>
            <a:endParaRPr lang="en-GB" dirty="0"/>
          </a:p>
        </p:txBody>
      </p:sp>
    </p:spTree>
    <p:extLst>
      <p:ext uri="{BB962C8B-B14F-4D97-AF65-F5344CB8AC3E}">
        <p14:creationId xmlns:p14="http://schemas.microsoft.com/office/powerpoint/2010/main" val="219797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02/jia2.2516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C71A9-5B0C-4B5E-B755-AA1A726CB006}" type="slidenum">
              <a:rPr lang="en-GB" smtClean="0"/>
              <a:t>1</a:t>
            </a:fld>
            <a:endParaRPr lang="en-GB" dirty="0"/>
          </a:p>
        </p:txBody>
      </p:sp>
    </p:spTree>
    <p:extLst>
      <p:ext uri="{BB962C8B-B14F-4D97-AF65-F5344CB8AC3E}">
        <p14:creationId xmlns:p14="http://schemas.microsoft.com/office/powerpoint/2010/main" val="213936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EC71A9-5B0C-4B5E-B755-AA1A726CB006}" type="slidenum">
              <a:rPr lang="en-GB" smtClean="0"/>
              <a:t>11</a:t>
            </a:fld>
            <a:endParaRPr lang="en-GB" dirty="0"/>
          </a:p>
        </p:txBody>
      </p:sp>
    </p:spTree>
    <p:extLst>
      <p:ext uri="{BB962C8B-B14F-4D97-AF65-F5344CB8AC3E}">
        <p14:creationId xmlns:p14="http://schemas.microsoft.com/office/powerpoint/2010/main" val="201933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3EC71A9-5B0C-4B5E-B755-AA1A726CB006}" type="slidenum">
              <a:rPr lang="en-GB" smtClean="0"/>
              <a:t>2</a:t>
            </a:fld>
            <a:endParaRPr lang="en-GB" dirty="0"/>
          </a:p>
        </p:txBody>
      </p:sp>
    </p:spTree>
    <p:extLst>
      <p:ext uri="{BB962C8B-B14F-4D97-AF65-F5344CB8AC3E}">
        <p14:creationId xmlns:p14="http://schemas.microsoft.com/office/powerpoint/2010/main" val="180114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EC71A9-5B0C-4B5E-B755-AA1A726CB006}" type="slidenum">
              <a:rPr lang="en-GB" smtClean="0"/>
              <a:t>3</a:t>
            </a:fld>
            <a:endParaRPr lang="en-GB" dirty="0"/>
          </a:p>
        </p:txBody>
      </p:sp>
    </p:spTree>
    <p:extLst>
      <p:ext uri="{BB962C8B-B14F-4D97-AF65-F5344CB8AC3E}">
        <p14:creationId xmlns:p14="http://schemas.microsoft.com/office/powerpoint/2010/main" val="87192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C71A9-5B0C-4B5E-B755-AA1A726CB006}" type="slidenum">
              <a:rPr lang="en-GB" smtClean="0"/>
              <a:t>4</a:t>
            </a:fld>
            <a:endParaRPr lang="en-GB" dirty="0"/>
          </a:p>
        </p:txBody>
      </p:sp>
    </p:spTree>
    <p:extLst>
      <p:ext uri="{BB962C8B-B14F-4D97-AF65-F5344CB8AC3E}">
        <p14:creationId xmlns:p14="http://schemas.microsoft.com/office/powerpoint/2010/main" val="16881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C71A9-5B0C-4B5E-B755-AA1A726CB006}" type="slidenum">
              <a:rPr lang="en-GB" smtClean="0"/>
              <a:t>5</a:t>
            </a:fld>
            <a:endParaRPr lang="en-GB" dirty="0"/>
          </a:p>
        </p:txBody>
      </p:sp>
    </p:spTree>
    <p:extLst>
      <p:ext uri="{BB962C8B-B14F-4D97-AF65-F5344CB8AC3E}">
        <p14:creationId xmlns:p14="http://schemas.microsoft.com/office/powerpoint/2010/main" val="49748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A3EC71A9-5B0C-4B5E-B755-AA1A726CB006}" type="slidenum">
              <a:rPr lang="en-GB" smtClean="0"/>
              <a:t>6</a:t>
            </a:fld>
            <a:endParaRPr lang="en-GB" dirty="0"/>
          </a:p>
        </p:txBody>
      </p:sp>
    </p:spTree>
    <p:extLst>
      <p:ext uri="{BB962C8B-B14F-4D97-AF65-F5344CB8AC3E}">
        <p14:creationId xmlns:p14="http://schemas.microsoft.com/office/powerpoint/2010/main" val="385122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HIV Justice Worldwide: </a:t>
            </a:r>
            <a:r>
              <a:rPr lang="ru-RU" dirty="0"/>
              <a:t>По состоянию на июль 2018 года, 73 страны</a:t>
            </a:r>
            <a:r>
              <a:rPr lang="fr-FR" dirty="0"/>
              <a:t> </a:t>
            </a:r>
            <a:r>
              <a:rPr lang="ru-RU" dirty="0"/>
              <a:t>имеют уголовные законы, касающиеся ВИЧ, и еще </a:t>
            </a:r>
            <a:r>
              <a:rPr lang="bg-BG" dirty="0"/>
              <a:t>в </a:t>
            </a:r>
            <a:r>
              <a:rPr lang="ru-RU" dirty="0"/>
              <a:t>39 стран, использовались общие уголовные законы для судебного преследования людей, живущих с ВИЧ, за предполагаемое раскрытие ВИЧ, предполагаемое или потенциальное заражение ВИЧ, и / или неумышленная передача.</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 ряде стран, например, в Венесуэле, Гане, Греции, Гондурасе, Зимбабве, Кении, Колумбии, Малави, Монголии, Швейцарии и двух штатах США, были отменены законы, предусматривающие уголовную ответственность за передачу ВИЧ</a:t>
            </a:r>
            <a:endParaRPr lang="en-US" dirty="0"/>
          </a:p>
        </p:txBody>
      </p:sp>
      <p:sp>
        <p:nvSpPr>
          <p:cNvPr id="4" name="Slide Number Placeholder 3"/>
          <p:cNvSpPr>
            <a:spLocks noGrp="1"/>
          </p:cNvSpPr>
          <p:nvPr>
            <p:ph type="sldNum" sz="quarter" idx="5"/>
          </p:nvPr>
        </p:nvSpPr>
        <p:spPr/>
        <p:txBody>
          <a:bodyPr/>
          <a:lstStyle/>
          <a:p>
            <a:fld id="{A3EC71A9-5B0C-4B5E-B755-AA1A726CB006}" type="slidenum">
              <a:rPr lang="en-GB" smtClean="0"/>
              <a:t>7</a:t>
            </a:fld>
            <a:endParaRPr lang="en-GB" dirty="0"/>
          </a:p>
        </p:txBody>
      </p:sp>
    </p:spTree>
    <p:extLst>
      <p:ext uri="{BB962C8B-B14F-4D97-AF65-F5344CB8AC3E}">
        <p14:creationId xmlns:p14="http://schemas.microsoft.com/office/powerpoint/2010/main" val="353983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July 2018, the Journal of the International AIDS Society published the </a:t>
            </a:r>
            <a:r>
              <a:rPr lang="en-GB" sz="1200" i="1" kern="1200" dirty="0">
                <a:solidFill>
                  <a:schemeClr val="tx1"/>
                </a:solidFill>
                <a:effectLst/>
                <a:latin typeface="+mn-lt"/>
                <a:ea typeface="+mn-ea"/>
                <a:cs typeface="+mn-cs"/>
              </a:rPr>
              <a:t>Expert consensus statement on the science of HIV in the context of criminal law</a:t>
            </a:r>
            <a:r>
              <a:rPr lang="en-GB" sz="1200" kern="1200" dirty="0">
                <a:solidFill>
                  <a:schemeClr val="tx1"/>
                </a:solidFill>
                <a:effectLst/>
                <a:latin typeface="+mn-lt"/>
                <a:ea typeface="+mn-ea"/>
                <a:cs typeface="+mn-cs"/>
              </a:rPr>
              <a:t> which provides some of the most authoritative and best available scientific and medical evidence on HIV criminalisation. As with the report of the Global Commission on HIV and the Law, the Expert Consensus Statements cautions governments and those working in legal and judicial systems to pay close attention to the significant advances in HIV science that have occurred over the last three decades to ensure current scientific knowledge informs application of the law in cases related to HIV. </a:t>
            </a:r>
          </a:p>
          <a:p>
            <a:r>
              <a:rPr lang="en-US" sz="1200" kern="1200" dirty="0">
                <a:solidFill>
                  <a:schemeClr val="tx1"/>
                </a:solidFill>
                <a:effectLst/>
                <a:latin typeface="+mn-lt"/>
                <a:ea typeface="+mn-ea"/>
                <a:cs typeface="+mn-cs"/>
              </a:rPr>
              <a:t>Available at </a:t>
            </a:r>
            <a:r>
              <a:rPr lang="en-GB" sz="1200" u="sng" kern="1200" dirty="0">
                <a:solidFill>
                  <a:schemeClr val="tx1"/>
                </a:solidFill>
                <a:effectLst/>
                <a:latin typeface="+mn-lt"/>
                <a:ea typeface="+mn-ea"/>
                <a:cs typeface="+mn-cs"/>
                <a:hlinkClick r:id="rId3"/>
              </a:rPr>
              <a:t>https://doi.org/10.1002/jia2.25161</a:t>
            </a:r>
            <a:r>
              <a:rPr lang="en-GB" sz="1200" kern="1200" dirty="0">
                <a:solidFill>
                  <a:schemeClr val="tx1"/>
                </a:solidFill>
                <a:effectLst/>
                <a:latin typeface="+mn-lt"/>
                <a:ea typeface="+mn-ea"/>
                <a:cs typeface="+mn-cs"/>
              </a:rPr>
              <a:t>. </a:t>
            </a:r>
          </a:p>
          <a:p>
            <a:pPr marL="0" indent="0">
              <a:buNone/>
            </a:pPr>
            <a:endParaRPr lang="en-GB" dirty="0"/>
          </a:p>
        </p:txBody>
      </p:sp>
      <p:sp>
        <p:nvSpPr>
          <p:cNvPr id="4" name="Slide Number Placeholder 3"/>
          <p:cNvSpPr>
            <a:spLocks noGrp="1"/>
          </p:cNvSpPr>
          <p:nvPr>
            <p:ph type="sldNum" sz="quarter" idx="10"/>
          </p:nvPr>
        </p:nvSpPr>
        <p:spPr/>
        <p:txBody>
          <a:bodyPr/>
          <a:lstStyle/>
          <a:p>
            <a:fld id="{A3EC71A9-5B0C-4B5E-B755-AA1A726CB006}" type="slidenum">
              <a:rPr lang="en-GB" smtClean="0"/>
              <a:t>9</a:t>
            </a:fld>
            <a:endParaRPr lang="en-GB" dirty="0"/>
          </a:p>
        </p:txBody>
      </p:sp>
    </p:spTree>
    <p:extLst>
      <p:ext uri="{BB962C8B-B14F-4D97-AF65-F5344CB8AC3E}">
        <p14:creationId xmlns:p14="http://schemas.microsoft.com/office/powerpoint/2010/main" val="140578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ru-RU" dirty="0">
                <a:solidFill>
                  <a:schemeClr val="tx1"/>
                </a:solidFill>
              </a:rPr>
              <a:t>Как и в Отчете за 2012 год, где ПРООН оказала поддержку 89 странам в выполнении различных рекомендаций, ПРООН продолжит оказывать поддержку странам посредством -</a:t>
            </a:r>
          </a:p>
          <a:p>
            <a:pPr marL="0" indent="0">
              <a:buNone/>
            </a:pPr>
            <a:r>
              <a:rPr lang="ru-RU" dirty="0">
                <a:solidFill>
                  <a:schemeClr val="tx1"/>
                </a:solidFill>
              </a:rPr>
              <a:t>Оценка правовой среды и юридические обзоры</a:t>
            </a:r>
          </a:p>
          <a:p>
            <a:pPr marL="0" indent="0">
              <a:buNone/>
            </a:pPr>
            <a:r>
              <a:rPr lang="ru-RU" dirty="0">
                <a:solidFill>
                  <a:schemeClr val="tx1"/>
                </a:solidFill>
              </a:rPr>
              <a:t>Национальные диалоги и планирование действий</a:t>
            </a:r>
          </a:p>
          <a:p>
            <a:pPr marL="0" indent="0">
              <a:buNone/>
            </a:pPr>
            <a:r>
              <a:rPr lang="ru-RU" dirty="0">
                <a:solidFill>
                  <a:schemeClr val="tx1"/>
                </a:solidFill>
              </a:rPr>
              <a:t>Судебные диалоги и форумы</a:t>
            </a:r>
          </a:p>
          <a:p>
            <a:pPr marL="0" indent="0">
              <a:buNone/>
            </a:pPr>
            <a:r>
              <a:rPr lang="ru-RU" dirty="0">
                <a:solidFill>
                  <a:schemeClr val="tx1"/>
                </a:solidFill>
              </a:rPr>
              <a:t>Сенсибилизация и укрепление потенциала парламентариев</a:t>
            </a:r>
          </a:p>
          <a:p>
            <a:pPr marL="0" indent="0">
              <a:buNone/>
            </a:pPr>
            <a:r>
              <a:rPr lang="ru-RU" dirty="0">
                <a:solidFill>
                  <a:schemeClr val="tx1"/>
                </a:solidFill>
              </a:rPr>
              <a:t>Обучение сотрудников правоохранительных органов</a:t>
            </a:r>
          </a:p>
          <a:p>
            <a:pPr marL="0" indent="0">
              <a:buNone/>
            </a:pPr>
            <a:r>
              <a:rPr lang="ru-RU" dirty="0">
                <a:solidFill>
                  <a:schemeClr val="tx1"/>
                </a:solidFill>
              </a:rPr>
              <a:t>Вовлечение ключевых заинтересованных сторон, включая СМИ, ученых, религиозных и культурных лидеров и т. Д.</a:t>
            </a:r>
          </a:p>
          <a:p>
            <a:pPr marL="0" indent="0">
              <a:buNone/>
            </a:pPr>
            <a:r>
              <a:rPr lang="ru-RU" dirty="0">
                <a:solidFill>
                  <a:schemeClr val="tx1"/>
                </a:solidFill>
              </a:rPr>
              <a:t>Укрепление потенциала гражданского общества и организаций ЛЖВ и ключевых групп населения</a:t>
            </a:r>
          </a:p>
          <a:p>
            <a:pPr marL="0" indent="0">
              <a:buNone/>
            </a:pPr>
            <a:endParaRPr lang="ru-RU" dirty="0">
              <a:solidFill>
                <a:schemeClr val="tx1"/>
              </a:solidFill>
            </a:endParaRPr>
          </a:p>
          <a:p>
            <a:pPr marL="0" indent="0">
              <a:buNone/>
            </a:pPr>
            <a:r>
              <a:rPr lang="ru-RU" dirty="0">
                <a:solidFill>
                  <a:schemeClr val="tx1"/>
                </a:solidFill>
              </a:rPr>
              <a:t>ПРООН проводит совещания по правам человека, стигме и дискриминации и отмене карательных законов в рамках совместной программы ЮНЭЙДС.</a:t>
            </a:r>
            <a:endParaRPr lang="en-GB" dirty="0"/>
          </a:p>
        </p:txBody>
      </p:sp>
      <p:sp>
        <p:nvSpPr>
          <p:cNvPr id="4" name="Slide Number Placeholder 3"/>
          <p:cNvSpPr>
            <a:spLocks noGrp="1"/>
          </p:cNvSpPr>
          <p:nvPr>
            <p:ph type="sldNum" sz="quarter" idx="10"/>
          </p:nvPr>
        </p:nvSpPr>
        <p:spPr/>
        <p:txBody>
          <a:bodyPr/>
          <a:lstStyle/>
          <a:p>
            <a:fld id="{A3EC71A9-5B0C-4B5E-B755-AA1A726CB006}" type="slidenum">
              <a:rPr lang="en-GB" smtClean="0"/>
              <a:t>10</a:t>
            </a:fld>
            <a:endParaRPr lang="en-GB" dirty="0"/>
          </a:p>
        </p:txBody>
      </p:sp>
    </p:spTree>
    <p:extLst>
      <p:ext uri="{BB962C8B-B14F-4D97-AF65-F5344CB8AC3E}">
        <p14:creationId xmlns:p14="http://schemas.microsoft.com/office/powerpoint/2010/main" val="2530509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819400"/>
            <a:ext cx="7696200" cy="914400"/>
          </a:xfrm>
          <a:solidFill>
            <a:srgbClr val="C3272B"/>
          </a:solidFill>
        </p:spPr>
        <p:txBody>
          <a:bodyPr>
            <a:normAutofit/>
          </a:bodyPr>
          <a:lstStyle>
            <a:lvl1pPr>
              <a:defRPr sz="4800" b="0" i="0" baseline="0">
                <a:solidFill>
                  <a:schemeClr val="bg1"/>
                </a:solidFill>
                <a:latin typeface="Myriad Pro Cond"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86000" y="4191000"/>
            <a:ext cx="6477000" cy="116989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Rectangle 4"/>
          <p:cNvSpPr/>
          <p:nvPr userDrawn="1"/>
        </p:nvSpPr>
        <p:spPr>
          <a:xfrm>
            <a:off x="0" y="0"/>
            <a:ext cx="1905000" cy="6858000"/>
          </a:xfrm>
          <a:prstGeom prst="rect">
            <a:avLst/>
          </a:prstGeom>
          <a:solidFill>
            <a:srgbClr val="C32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400" y="1066800"/>
            <a:ext cx="5044450" cy="1152146"/>
          </a:xfrm>
          <a:prstGeom prst="rect">
            <a:avLst/>
          </a:prstGeom>
        </p:spPr>
      </p:pic>
    </p:spTree>
    <p:extLst>
      <p:ext uri="{BB962C8B-B14F-4D97-AF65-F5344CB8AC3E}">
        <p14:creationId xmlns:p14="http://schemas.microsoft.com/office/powerpoint/2010/main" val="360695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without watermar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BF036C-6127-435B-9723-B57ABE7D6EF7}" type="slidenum">
              <a:rPr lang="en-GB" smtClean="0"/>
              <a:t>‹#›</a:t>
            </a:fld>
            <a:endParaRPr lang="en-GB" dirty="0"/>
          </a:p>
        </p:txBody>
      </p:sp>
      <p:sp>
        <p:nvSpPr>
          <p:cNvPr id="7" name="Footer Placeholder 7"/>
          <p:cNvSpPr>
            <a:spLocks noGrp="1"/>
          </p:cNvSpPr>
          <p:nvPr>
            <p:ph type="ftr" sz="quarter" idx="11"/>
          </p:nvPr>
        </p:nvSpPr>
        <p:spPr>
          <a:xfrm>
            <a:off x="457200" y="6356350"/>
            <a:ext cx="5562600" cy="365125"/>
          </a:xfrm>
        </p:spPr>
        <p:txBody>
          <a:bodyPr/>
          <a:lstStyle/>
          <a:p>
            <a:endParaRPr lang="en-GB" dirty="0"/>
          </a:p>
        </p:txBody>
      </p:sp>
    </p:spTree>
    <p:extLst>
      <p:ext uri="{BB962C8B-B14F-4D97-AF65-F5344CB8AC3E}">
        <p14:creationId xmlns:p14="http://schemas.microsoft.com/office/powerpoint/2010/main" val="136048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solidFill>
                  <a:srgbClr val="C4272C"/>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457200" y="6356350"/>
            <a:ext cx="5562600" cy="365125"/>
          </a:xfrm>
        </p:spPr>
        <p:txBody>
          <a:bodyPr/>
          <a:lstStyle/>
          <a:p>
            <a:endParaRPr lang="en-GB" dirty="0"/>
          </a:p>
        </p:txBody>
      </p:sp>
      <p:sp>
        <p:nvSpPr>
          <p:cNvPr id="6" name="Slide Number Placeholder 5"/>
          <p:cNvSpPr>
            <a:spLocks noGrp="1"/>
          </p:cNvSpPr>
          <p:nvPr>
            <p:ph type="sldNum" sz="quarter" idx="12"/>
          </p:nvPr>
        </p:nvSpPr>
        <p:spPr/>
        <p:txBody>
          <a:bodyPr/>
          <a:lstStyle/>
          <a:p>
            <a:fld id="{00BF036C-6127-435B-9723-B57ABE7D6EF7}" type="slidenum">
              <a:rPr lang="en-GB" smtClean="0"/>
              <a:t>‹#›</a:t>
            </a:fld>
            <a:endParaRPr lang="en-GB" dirty="0"/>
          </a:p>
        </p:txBody>
      </p:sp>
    </p:spTree>
    <p:extLst>
      <p:ext uri="{BB962C8B-B14F-4D97-AF65-F5344CB8AC3E}">
        <p14:creationId xmlns:p14="http://schemas.microsoft.com/office/powerpoint/2010/main" val="336399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57200" y="6356350"/>
            <a:ext cx="5562600" cy="365125"/>
          </a:xfrm>
        </p:spPr>
        <p:txBody>
          <a:bodyPr/>
          <a:lstStyle/>
          <a:p>
            <a:endParaRPr lang="en-GB" dirty="0"/>
          </a:p>
        </p:txBody>
      </p:sp>
      <p:sp>
        <p:nvSpPr>
          <p:cNvPr id="7" name="Slide Number Placeholder 6"/>
          <p:cNvSpPr>
            <a:spLocks noGrp="1"/>
          </p:cNvSpPr>
          <p:nvPr>
            <p:ph type="sldNum" sz="quarter" idx="12"/>
          </p:nvPr>
        </p:nvSpPr>
        <p:spPr/>
        <p:txBody>
          <a:bodyPr/>
          <a:lstStyle/>
          <a:p>
            <a:fld id="{00BF036C-6127-435B-9723-B57ABE7D6EF7}" type="slidenum">
              <a:rPr lang="en-GB" smtClean="0"/>
              <a:t>‹#›</a:t>
            </a:fld>
            <a:endParaRPr lang="en-GB" dirty="0"/>
          </a:p>
        </p:txBody>
      </p:sp>
    </p:spTree>
    <p:extLst>
      <p:ext uri="{BB962C8B-B14F-4D97-AF65-F5344CB8AC3E}">
        <p14:creationId xmlns:p14="http://schemas.microsoft.com/office/powerpoint/2010/main" val="303603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92362"/>
            <a:ext cx="4040188"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752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92362"/>
            <a:ext cx="4041775"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57200" y="6356350"/>
            <a:ext cx="5562600" cy="365125"/>
          </a:xfrm>
        </p:spPr>
        <p:txBody>
          <a:bodyPr/>
          <a:lstStyle/>
          <a:p>
            <a:endParaRPr lang="en-GB" dirty="0"/>
          </a:p>
        </p:txBody>
      </p:sp>
      <p:sp>
        <p:nvSpPr>
          <p:cNvPr id="9" name="Slide Number Placeholder 8"/>
          <p:cNvSpPr>
            <a:spLocks noGrp="1"/>
          </p:cNvSpPr>
          <p:nvPr>
            <p:ph type="sldNum" sz="quarter" idx="12"/>
          </p:nvPr>
        </p:nvSpPr>
        <p:spPr/>
        <p:txBody>
          <a:bodyPr/>
          <a:lstStyle/>
          <a:p>
            <a:fld id="{00BF036C-6127-435B-9723-B57ABE7D6EF7}" type="slidenum">
              <a:rPr lang="en-GB" smtClean="0"/>
              <a:t>‹#›</a:t>
            </a:fld>
            <a:endParaRPr lang="en-GB" dirty="0"/>
          </a:p>
        </p:txBody>
      </p:sp>
    </p:spTree>
    <p:extLst>
      <p:ext uri="{BB962C8B-B14F-4D97-AF65-F5344CB8AC3E}">
        <p14:creationId xmlns:p14="http://schemas.microsoft.com/office/powerpoint/2010/main" val="131215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00BF036C-6127-435B-9723-B57ABE7D6EF7}" type="slidenum">
              <a:rPr lang="en-GB" smtClean="0"/>
              <a:t>‹#›</a:t>
            </a:fld>
            <a:endParaRPr lang="en-GB" dirty="0"/>
          </a:p>
        </p:txBody>
      </p:sp>
      <p:sp>
        <p:nvSpPr>
          <p:cNvPr id="10" name="Footer Placeholder 7"/>
          <p:cNvSpPr>
            <a:spLocks noGrp="1"/>
          </p:cNvSpPr>
          <p:nvPr>
            <p:ph type="ftr" sz="quarter" idx="11"/>
          </p:nvPr>
        </p:nvSpPr>
        <p:spPr>
          <a:xfrm>
            <a:off x="457200" y="6356350"/>
            <a:ext cx="5562600" cy="365125"/>
          </a:xfrm>
        </p:spPr>
        <p:txBody>
          <a:bodyPr/>
          <a:lstStyle/>
          <a:p>
            <a:endParaRPr lang="en-GB" dirty="0"/>
          </a:p>
        </p:txBody>
      </p:sp>
    </p:spTree>
    <p:extLst>
      <p:ext uri="{BB962C8B-B14F-4D97-AF65-F5344CB8AC3E}">
        <p14:creationId xmlns:p14="http://schemas.microsoft.com/office/powerpoint/2010/main" val="405484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0" y="6356350"/>
            <a:ext cx="5562600" cy="365125"/>
          </a:xfrm>
        </p:spPr>
        <p:txBody>
          <a:bodyPr/>
          <a:lstStyle/>
          <a:p>
            <a:endParaRPr lang="en-GB" dirty="0"/>
          </a:p>
        </p:txBody>
      </p:sp>
      <p:sp>
        <p:nvSpPr>
          <p:cNvPr id="7" name="Slide Number Placeholder 6"/>
          <p:cNvSpPr>
            <a:spLocks noGrp="1"/>
          </p:cNvSpPr>
          <p:nvPr>
            <p:ph type="sldNum" sz="quarter" idx="12"/>
          </p:nvPr>
        </p:nvSpPr>
        <p:spPr/>
        <p:txBody>
          <a:bodyPr/>
          <a:lstStyle/>
          <a:p>
            <a:fld id="{00BF036C-6127-435B-9723-B57ABE7D6EF7}" type="slidenum">
              <a:rPr lang="en-GB" smtClean="0"/>
              <a:t>‹#›</a:t>
            </a:fld>
            <a:endParaRPr lang="en-GB" dirty="0"/>
          </a:p>
        </p:txBody>
      </p:sp>
    </p:spTree>
    <p:extLst>
      <p:ext uri="{BB962C8B-B14F-4D97-AF65-F5344CB8AC3E}">
        <p14:creationId xmlns:p14="http://schemas.microsoft.com/office/powerpoint/2010/main" val="33172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0BF036C-6127-435B-9723-B57ABE7D6EF7}" type="slidenum">
              <a:rPr lang="en-GB" smtClean="0"/>
              <a:t>‹#›</a:t>
            </a:fld>
            <a:endParaRPr lang="en-GB" dirty="0"/>
          </a:p>
        </p:txBody>
      </p:sp>
      <p:sp>
        <p:nvSpPr>
          <p:cNvPr id="8" name="Footer Placeholder 5"/>
          <p:cNvSpPr>
            <a:spLocks noGrp="1"/>
          </p:cNvSpPr>
          <p:nvPr>
            <p:ph type="ftr" sz="quarter" idx="11"/>
          </p:nvPr>
        </p:nvSpPr>
        <p:spPr>
          <a:xfrm>
            <a:off x="457200" y="6356350"/>
            <a:ext cx="5562600" cy="365125"/>
          </a:xfrm>
        </p:spPr>
        <p:txBody>
          <a:bodyPr/>
          <a:lstStyle/>
          <a:p>
            <a:endParaRPr lang="en-GB" dirty="0"/>
          </a:p>
        </p:txBody>
      </p:sp>
    </p:spTree>
    <p:extLst>
      <p:ext uri="{BB962C8B-B14F-4D97-AF65-F5344CB8AC3E}">
        <p14:creationId xmlns:p14="http://schemas.microsoft.com/office/powerpoint/2010/main" val="46412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a:solidFill>
            <a:srgbClr val="D2D3D3">
              <a:alpha val="56863"/>
            </a:srgbClr>
          </a:solidFill>
        </p:spPr>
        <p:txBody>
          <a:bodyPr anchor="b"/>
          <a:lstStyle>
            <a:lvl1pPr algn="l">
              <a:defRPr sz="2000" b="1">
                <a:solidFill>
                  <a:schemeClr val="tx1"/>
                </a:solidFill>
              </a:defRPr>
            </a:lvl1pPr>
          </a:lstStyle>
          <a:p>
            <a:r>
              <a:rPr lang="en-US"/>
              <a:t>Click to edit Master title style</a:t>
            </a:r>
            <a:endParaRPr lang="en-GB" dirty="0"/>
          </a:p>
        </p:txBody>
      </p:sp>
      <p:sp>
        <p:nvSpPr>
          <p:cNvPr id="4" name="Text Placeholder 3"/>
          <p:cNvSpPr>
            <a:spLocks noGrp="1"/>
          </p:cNvSpPr>
          <p:nvPr>
            <p:ph type="body" sz="half" idx="2"/>
          </p:nvPr>
        </p:nvSpPr>
        <p:spPr>
          <a:xfrm>
            <a:off x="457200" y="5367338"/>
            <a:ext cx="8229600" cy="804862"/>
          </a:xfrm>
          <a:solidFill>
            <a:srgbClr val="D2D3D3">
              <a:alpha val="56863"/>
            </a:srgbClr>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0BF036C-6127-435B-9723-B57ABE7D6EF7}" type="slidenum">
              <a:rPr lang="en-GB" smtClean="0"/>
              <a:t>‹#›</a:t>
            </a:fld>
            <a:endParaRPr lang="en-GB" dirty="0"/>
          </a:p>
        </p:txBody>
      </p:sp>
      <p:sp>
        <p:nvSpPr>
          <p:cNvPr id="8" name="Footer Placeholder 5"/>
          <p:cNvSpPr>
            <a:spLocks noGrp="1"/>
          </p:cNvSpPr>
          <p:nvPr>
            <p:ph type="ftr" sz="quarter" idx="11"/>
          </p:nvPr>
        </p:nvSpPr>
        <p:spPr>
          <a:xfrm>
            <a:off x="457200" y="6356350"/>
            <a:ext cx="5562600" cy="365125"/>
          </a:xfrm>
        </p:spPr>
        <p:txBody>
          <a:bodyPr/>
          <a:lstStyle/>
          <a:p>
            <a:endParaRPr lang="en-GB" dirty="0"/>
          </a:p>
        </p:txBody>
      </p:sp>
    </p:spTree>
    <p:extLst>
      <p:ext uri="{BB962C8B-B14F-4D97-AF65-F5344CB8AC3E}">
        <p14:creationId xmlns:p14="http://schemas.microsoft.com/office/powerpoint/2010/main" val="234910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with watermar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BF036C-6127-435B-9723-B57ABE7D6EF7}" type="slidenum">
              <a:rPr lang="en-GB" smtClean="0"/>
              <a:t>‹#›</a:t>
            </a:fld>
            <a:endParaRPr lang="en-GB" dirty="0"/>
          </a:p>
        </p:txBody>
      </p:sp>
      <p:sp>
        <p:nvSpPr>
          <p:cNvPr id="7" name="Footer Placeholder 7"/>
          <p:cNvSpPr>
            <a:spLocks noGrp="1"/>
          </p:cNvSpPr>
          <p:nvPr>
            <p:ph type="ftr" sz="quarter" idx="11"/>
          </p:nvPr>
        </p:nvSpPr>
        <p:spPr>
          <a:xfrm>
            <a:off x="457200" y="6356350"/>
            <a:ext cx="5562600" cy="365125"/>
          </a:xfrm>
        </p:spPr>
        <p:txBody>
          <a:bodyPr/>
          <a:lstStyle/>
          <a:p>
            <a:endParaRPr lang="en-GB" dirty="0"/>
          </a:p>
        </p:txBody>
      </p:sp>
    </p:spTree>
    <p:extLst>
      <p:ext uri="{BB962C8B-B14F-4D97-AF65-F5344CB8AC3E}">
        <p14:creationId xmlns:p14="http://schemas.microsoft.com/office/powerpoint/2010/main" val="263128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73000"/>
            <a:lum/>
          </a:blip>
          <a:srcRect/>
          <a:stretch>
            <a:fillRect t="-18000" b="-36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1371600"/>
          </a:xfrm>
          <a:prstGeom prst="rect">
            <a:avLst/>
          </a:prstGeom>
          <a:solidFill>
            <a:srgbClr val="C32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0" y="1371600"/>
            <a:ext cx="9144000" cy="228600"/>
          </a:xfrm>
          <a:prstGeom prst="rect">
            <a:avLst/>
          </a:prstGeom>
          <a:solidFill>
            <a:srgbClr val="D7D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F036C-6127-435B-9723-B57ABE7D6EF7}" type="slidenum">
              <a:rPr lang="en-GB" smtClean="0"/>
              <a:t>‹#›</a:t>
            </a:fld>
            <a:endParaRPr lang="en-GB" dirty="0"/>
          </a:p>
        </p:txBody>
      </p:sp>
    </p:spTree>
    <p:extLst>
      <p:ext uri="{BB962C8B-B14F-4D97-AF65-F5344CB8AC3E}">
        <p14:creationId xmlns:p14="http://schemas.microsoft.com/office/powerpoint/2010/main" val="153496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4272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ivlawcommission.org/wp-content/uploads/2017/06/FinalReport-RisksRightsHealth-RU.pdf" TargetMode="External"/><Relationship Id="rId7" Type="http://schemas.openxmlformats.org/officeDocument/2006/relationships/hyperlink" Target="https://www.hivjusticeworldwide.org/r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ata.unaids.org/pub/basedocument/2009/jc1514_policy_brief_criminalization_short_ru.pdf" TargetMode="External"/><Relationship Id="rId5" Type="http://schemas.openxmlformats.org/officeDocument/2006/relationships/hyperlink" Target="http://www.ewna.org/wp-content/uploads/2018/11/Zayavlenie-o-konsensuse_2018.pdf" TargetMode="External"/><Relationship Id="rId4" Type="http://schemas.openxmlformats.org/officeDocument/2006/relationships/hyperlink" Target="https://hivlawcommission.org/wp-content/uploads/2020/06/Hiv-and-the-Law-supplement_RU_2020.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819400"/>
            <a:ext cx="7239000" cy="990600"/>
          </a:xfrm>
        </p:spPr>
        <p:txBody>
          <a:bodyPr>
            <a:noAutofit/>
          </a:bodyPr>
          <a:lstStyle/>
          <a:p>
            <a:r>
              <a:rPr lang="ru-RU" sz="2400" b="1" dirty="0"/>
              <a:t>Продвижение рекомендаций по поводу криминализации ВИЧ</a:t>
            </a:r>
            <a:endParaRPr lang="en-GB" sz="2400" dirty="0"/>
          </a:p>
        </p:txBody>
      </p:sp>
      <p:sp>
        <p:nvSpPr>
          <p:cNvPr id="3" name="Subtitle 2"/>
          <p:cNvSpPr>
            <a:spLocks noGrp="1"/>
          </p:cNvSpPr>
          <p:nvPr>
            <p:ph type="subTitle" idx="1"/>
          </p:nvPr>
        </p:nvSpPr>
        <p:spPr>
          <a:xfrm>
            <a:off x="2209800" y="4648200"/>
            <a:ext cx="6477000" cy="2008094"/>
          </a:xfrm>
        </p:spPr>
        <p:txBody>
          <a:bodyPr>
            <a:normAutofit/>
          </a:bodyPr>
          <a:lstStyle/>
          <a:p>
            <a:endParaRPr lang="en-US" sz="2400" dirty="0"/>
          </a:p>
          <a:p>
            <a:endParaRPr lang="en-US" sz="2400" dirty="0"/>
          </a:p>
          <a:p>
            <a:endParaRPr lang="en-US" sz="2400" dirty="0"/>
          </a:p>
          <a:p>
            <a:r>
              <a:rPr lang="bg-BG" sz="2400" dirty="0"/>
              <a:t>2020</a:t>
            </a:r>
            <a:r>
              <a:rPr lang="en-US" sz="2400" dirty="0"/>
              <a:t> </a:t>
            </a:r>
            <a:r>
              <a:rPr lang="bg-BG" sz="2400"/>
              <a:t>г.</a:t>
            </a:r>
            <a:endParaRPr lang="en-GB" sz="2400" dirty="0"/>
          </a:p>
        </p:txBody>
      </p:sp>
      <p:sp>
        <p:nvSpPr>
          <p:cNvPr id="8" name="TextBox 7">
            <a:extLst>
              <a:ext uri="{FF2B5EF4-FFF2-40B4-BE49-F238E27FC236}">
                <a16:creationId xmlns:a16="http://schemas.microsoft.com/office/drawing/2014/main" id="{DA5E3C17-9E86-4DC4-9B9B-A7E3E5032D42}"/>
              </a:ext>
            </a:extLst>
          </p:cNvPr>
          <p:cNvSpPr txBox="1"/>
          <p:nvPr/>
        </p:nvSpPr>
        <p:spPr>
          <a:xfrm>
            <a:off x="2209800" y="2215634"/>
            <a:ext cx="5867400" cy="369332"/>
          </a:xfrm>
          <a:prstGeom prst="rect">
            <a:avLst/>
          </a:prstGeom>
          <a:noFill/>
        </p:spPr>
        <p:txBody>
          <a:bodyPr wrap="square" rtlCol="0">
            <a:spAutoFit/>
          </a:bodyPr>
          <a:lstStyle/>
          <a:p>
            <a:r>
              <a:rPr lang="bg-BG" b="1" dirty="0"/>
              <a:t>Глобальная комиссия по ВИЧ и законодательству</a:t>
            </a:r>
            <a:endParaRPr lang="en-US" b="1" dirty="0"/>
          </a:p>
        </p:txBody>
      </p:sp>
    </p:spTree>
    <p:extLst>
      <p:ext uri="{BB962C8B-B14F-4D97-AF65-F5344CB8AC3E}">
        <p14:creationId xmlns:p14="http://schemas.microsoft.com/office/powerpoint/2010/main" val="238484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ru-RU" dirty="0"/>
              <a:t>Продвижение рекомендаций по криминализации ВИЧ</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ru-RU" sz="3000" dirty="0">
                <a:solidFill>
                  <a:schemeClr val="tx1"/>
                </a:solidFill>
              </a:rPr>
              <a:t>С июля 2016 года ПРООН поддержала 5 стран в</a:t>
            </a:r>
            <a:r>
              <a:rPr lang="bg-BG" sz="3000" dirty="0">
                <a:solidFill>
                  <a:schemeClr val="tx1"/>
                </a:solidFill>
              </a:rPr>
              <a:t> области</a:t>
            </a:r>
            <a:r>
              <a:rPr lang="ru-RU" sz="3000" dirty="0">
                <a:solidFill>
                  <a:schemeClr val="tx1"/>
                </a:solidFill>
              </a:rPr>
              <a:t> реформировании законодательства о криминализации ВИЧ или о прекращении законопроектов о криминализации ВИЧ.</a:t>
            </a:r>
          </a:p>
          <a:p>
            <a:r>
              <a:rPr lang="ru-RU" sz="3000" dirty="0">
                <a:solidFill>
                  <a:schemeClr val="tx1"/>
                </a:solidFill>
              </a:rPr>
              <a:t>Суд играет важную роль в создании благоприятной правовой и правозащитной среды, особенно в отношении криминализации ВИЧ. </a:t>
            </a:r>
          </a:p>
          <a:p>
            <a:r>
              <a:rPr lang="ru-RU" sz="3000" dirty="0">
                <a:solidFill>
                  <a:schemeClr val="tx1"/>
                </a:solidFill>
              </a:rPr>
              <a:t>Просьба на Международной конференции по СПИДу 2018 года о том, чтобы ПРООН разработала руководящие принципы по уголовным делам, связанным с ВИЧ, для оказания помощи судьям, магистратам, прокурорам и адвокатам защиты.</a:t>
            </a:r>
            <a:endParaRPr lang="en-US" dirty="0">
              <a:solidFill>
                <a:schemeClr val="tx1"/>
              </a:solidFill>
            </a:endParaRPr>
          </a:p>
        </p:txBody>
      </p:sp>
    </p:spTree>
    <p:extLst>
      <p:ext uri="{BB962C8B-B14F-4D97-AF65-F5344CB8AC3E}">
        <p14:creationId xmlns:p14="http://schemas.microsoft.com/office/powerpoint/2010/main" val="1847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Спасибо за внимание</a:t>
            </a:r>
            <a:endParaRPr lang="en-GB" dirty="0"/>
          </a:p>
        </p:txBody>
      </p:sp>
      <p:sp>
        <p:nvSpPr>
          <p:cNvPr id="3" name="Content Placeholder 2"/>
          <p:cNvSpPr>
            <a:spLocks noGrp="1"/>
          </p:cNvSpPr>
          <p:nvPr>
            <p:ph idx="1"/>
          </p:nvPr>
        </p:nvSpPr>
        <p:spPr/>
        <p:txBody>
          <a:bodyPr>
            <a:noAutofit/>
          </a:bodyPr>
          <a:lstStyle/>
          <a:p>
            <a:pPr algn="just"/>
            <a:endParaRPr lang="en-US" sz="1600" b="1" dirty="0">
              <a:solidFill>
                <a:schemeClr val="accent6"/>
              </a:solidFill>
            </a:endParaRPr>
          </a:p>
          <a:p>
            <a:pPr marL="0" indent="0" algn="just">
              <a:buNone/>
            </a:pPr>
            <a:endParaRPr lang="en-US" sz="2000" b="1" dirty="0">
              <a:solidFill>
                <a:schemeClr val="accent6"/>
              </a:solidFill>
            </a:endParaRPr>
          </a:p>
        </p:txBody>
      </p:sp>
      <p:sp>
        <p:nvSpPr>
          <p:cNvPr id="4" name="TextBox 3">
            <a:extLst>
              <a:ext uri="{FF2B5EF4-FFF2-40B4-BE49-F238E27FC236}">
                <a16:creationId xmlns:a16="http://schemas.microsoft.com/office/drawing/2014/main" id="{68406D0C-0A76-4B9F-8B8E-E78362CBE842}"/>
              </a:ext>
            </a:extLst>
          </p:cNvPr>
          <p:cNvSpPr txBox="1"/>
          <p:nvPr/>
        </p:nvSpPr>
        <p:spPr>
          <a:xfrm>
            <a:off x="228600" y="1981200"/>
            <a:ext cx="8763000" cy="4801314"/>
          </a:xfrm>
          <a:prstGeom prst="rect">
            <a:avLst/>
          </a:prstGeom>
          <a:noFill/>
        </p:spPr>
        <p:txBody>
          <a:bodyPr wrap="square" rtlCol="0">
            <a:spAutoFit/>
          </a:bodyPr>
          <a:lstStyle/>
          <a:p>
            <a:r>
              <a:rPr lang="bg-BG" dirty="0"/>
              <a:t>Отчет Глобальной комиссии на русском языке</a:t>
            </a:r>
          </a:p>
          <a:p>
            <a:r>
              <a:rPr lang="en-US" dirty="0">
                <a:hlinkClick r:id="rId3"/>
              </a:rPr>
              <a:t>https://hivlawcommission.org/wp-content/uploads/2017/06/FinalReport-RisksRightsHealth-RU.pdf</a:t>
            </a:r>
            <a:r>
              <a:rPr lang="bg-BG" dirty="0"/>
              <a:t> </a:t>
            </a:r>
          </a:p>
          <a:p>
            <a:endParaRPr lang="bg-BG" dirty="0"/>
          </a:p>
          <a:p>
            <a:r>
              <a:rPr lang="bg-BG" dirty="0"/>
              <a:t>Дополнение 2018 г.  на русском языке</a:t>
            </a:r>
          </a:p>
          <a:p>
            <a:r>
              <a:rPr lang="en-US" dirty="0">
                <a:hlinkClick r:id="rId4"/>
              </a:rPr>
              <a:t>https://hivlawcommission.org/wp-content/uploads/2020/06/Hiv-and-the-Law-supplement_RU_2020.pdf</a:t>
            </a:r>
            <a:endParaRPr lang="bg-BG" dirty="0"/>
          </a:p>
          <a:p>
            <a:endParaRPr lang="bg-BG" dirty="0"/>
          </a:p>
          <a:p>
            <a:r>
              <a:rPr lang="ru-RU" dirty="0"/>
              <a:t>Заявление об экспертном консенсусе в отношении научных данных о ВИЧ-инфекции в контексте уголовного права </a:t>
            </a:r>
            <a:r>
              <a:rPr lang="en-US" dirty="0">
                <a:hlinkClick r:id="rId5"/>
              </a:rPr>
              <a:t>http://www.ewna.org/wp-content/uploads/2018/11/Zayavlenie-o-konsensuse_2018.pdf</a:t>
            </a:r>
            <a:endParaRPr lang="en-US" dirty="0"/>
          </a:p>
          <a:p>
            <a:endParaRPr lang="en-US" dirty="0"/>
          </a:p>
          <a:p>
            <a:r>
              <a:rPr lang="bg-BG" dirty="0"/>
              <a:t>Краткое заявление по вопросам политики на русском языке </a:t>
            </a:r>
            <a:r>
              <a:rPr lang="en-US" dirty="0">
                <a:hlinkClick r:id="rId6"/>
              </a:rPr>
              <a:t>https://data.unaids.org/pub/basedocument/2009/jc1514_policy_brief_criminalization_short_ru.pdf</a:t>
            </a:r>
            <a:r>
              <a:rPr lang="bg-BG" dirty="0"/>
              <a:t> </a:t>
            </a:r>
          </a:p>
          <a:p>
            <a:endParaRPr lang="bg-BG" dirty="0"/>
          </a:p>
          <a:p>
            <a:r>
              <a:rPr lang="en-US" dirty="0"/>
              <a:t>HIV Justice Worldwide </a:t>
            </a:r>
            <a:r>
              <a:rPr lang="bg-BG" dirty="0"/>
              <a:t>на русском языке</a:t>
            </a:r>
            <a:r>
              <a:rPr lang="en-US" dirty="0"/>
              <a:t>: </a:t>
            </a:r>
            <a:r>
              <a:rPr lang="en-US" dirty="0">
                <a:hlinkClick r:id="rId7"/>
              </a:rPr>
              <a:t>https://www.hivjusticeworldwide.org/ru/</a:t>
            </a:r>
            <a:r>
              <a:rPr lang="en-US" dirty="0"/>
              <a:t> </a:t>
            </a:r>
            <a:endParaRPr lang="bg-BG" dirty="0"/>
          </a:p>
        </p:txBody>
      </p:sp>
    </p:spTree>
    <p:extLst>
      <p:ext uri="{BB962C8B-B14F-4D97-AF65-F5344CB8AC3E}">
        <p14:creationId xmlns:p14="http://schemas.microsoft.com/office/powerpoint/2010/main" val="231239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4000" dirty="0"/>
              <a:t>О Глобальной комиссии</a:t>
            </a:r>
            <a:endParaRPr lang="en-GB" sz="4000" dirty="0"/>
          </a:p>
        </p:txBody>
      </p:sp>
      <p:sp>
        <p:nvSpPr>
          <p:cNvPr id="3" name="Content Placeholder 2"/>
          <p:cNvSpPr>
            <a:spLocks noGrp="1"/>
          </p:cNvSpPr>
          <p:nvPr>
            <p:ph idx="1"/>
          </p:nvPr>
        </p:nvSpPr>
        <p:spPr>
          <a:xfrm>
            <a:off x="444500" y="1828800"/>
            <a:ext cx="8229600" cy="4754562"/>
          </a:xfrm>
        </p:spPr>
        <p:txBody>
          <a:bodyPr>
            <a:normAutofit fontScale="55000" lnSpcReduction="20000"/>
          </a:bodyPr>
          <a:lstStyle/>
          <a:p>
            <a:pPr marL="571500" indent="-571500"/>
            <a:r>
              <a:rPr lang="ru-RU" dirty="0">
                <a:solidFill>
                  <a:schemeClr val="tx1"/>
                </a:solidFill>
              </a:rPr>
              <a:t>К 2010 году, несмотря на важные достижения в противодействии ВИЧ, для некоторых групп населения прогресс оставался неравномерным. Стало ясно, что законы, политика и практики могут поддерживать, но и препятствовать усилиям по борьбе с ВИЧ.</a:t>
            </a:r>
          </a:p>
          <a:p>
            <a:pPr marL="571500" indent="-571500"/>
            <a:r>
              <a:rPr lang="ru-RU" b="1" dirty="0">
                <a:solidFill>
                  <a:schemeClr val="tx1"/>
                </a:solidFill>
              </a:rPr>
              <a:t>Обоснование: </a:t>
            </a:r>
            <a:r>
              <a:rPr lang="ru-RU" dirty="0">
                <a:solidFill>
                  <a:schemeClr val="tx1"/>
                </a:solidFill>
              </a:rPr>
              <a:t>чтобы лучше понять роль закона в усилении или подрыве мер в ответ на ВИЧ и систематическом изучении имеющихся фактических данных, ПРООН от имени Объединенной программы ООН по ВИЧ / СПИДу [ЮНЭЙДС] созвала ГК в 2010 году.</a:t>
            </a:r>
          </a:p>
          <a:p>
            <a:pPr marL="571500" indent="-571500"/>
            <a:r>
              <a:rPr lang="ru-RU" b="1" dirty="0">
                <a:solidFill>
                  <a:schemeClr val="tx1"/>
                </a:solidFill>
              </a:rPr>
              <a:t>Состав:</a:t>
            </a:r>
            <a:r>
              <a:rPr lang="ru-RU" dirty="0">
                <a:solidFill>
                  <a:schemeClr val="tx1"/>
                </a:solidFill>
              </a:rPr>
              <a:t> 14 выдающихся экспертов в области ВИЧ, прав человека, общественного здравоохранения, гендера, ключевых групп населения, включая бывших президентов Ботсваны и Бразилии.</a:t>
            </a:r>
          </a:p>
          <a:p>
            <a:pPr marL="571500" indent="-571500"/>
            <a:r>
              <a:rPr lang="ru-RU" b="1" dirty="0">
                <a:solidFill>
                  <a:schemeClr val="tx1"/>
                </a:solidFill>
              </a:rPr>
              <a:t>Мандат:</a:t>
            </a:r>
            <a:r>
              <a:rPr lang="ru-RU" dirty="0">
                <a:solidFill>
                  <a:schemeClr val="tx1"/>
                </a:solidFill>
              </a:rPr>
              <a:t> разработать научно обоснованные рекомендации для содействия эффективному реагированию на эпидемию ВИЧ.</a:t>
            </a:r>
          </a:p>
          <a:p>
            <a:pPr marL="571500" indent="-571500"/>
            <a:r>
              <a:rPr lang="ru-RU" b="1" dirty="0">
                <a:solidFill>
                  <a:schemeClr val="tx1"/>
                </a:solidFill>
              </a:rPr>
              <a:t>Область исследований: </a:t>
            </a:r>
            <a:r>
              <a:rPr lang="ru-RU" dirty="0">
                <a:solidFill>
                  <a:schemeClr val="tx1"/>
                </a:solidFill>
              </a:rPr>
              <a:t>криминализация ВИЧ, ГН, СРЗП, множественные правовые системы, законы о возрасте согласия, ключевые группы населения - МСМ, трансгендеры, секс работники, ЛУН, заключенные, мигранты, интеллектуальная собственность и доступ к лечению.</a:t>
            </a:r>
          </a:p>
          <a:p>
            <a:pPr marL="571500" indent="-571500"/>
            <a:endParaRPr lang="ru-RU" dirty="0">
              <a:solidFill>
                <a:schemeClr val="tx1"/>
              </a:solidFill>
            </a:endParaRPr>
          </a:p>
          <a:p>
            <a:pPr marL="571500" indent="-571500"/>
            <a:endParaRPr lang="en-US" dirty="0">
              <a:solidFill>
                <a:schemeClr val="tx1"/>
              </a:solidFill>
            </a:endParaRPr>
          </a:p>
        </p:txBody>
      </p:sp>
    </p:spTree>
    <p:extLst>
      <p:ext uri="{BB962C8B-B14F-4D97-AF65-F5344CB8AC3E}">
        <p14:creationId xmlns:p14="http://schemas.microsoft.com/office/powerpoint/2010/main" val="381288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3600" dirty="0"/>
              <a:t>О Глобальной комиссии</a:t>
            </a:r>
            <a:endParaRPr lang="en-GB" sz="3600" dirty="0"/>
          </a:p>
        </p:txBody>
      </p:sp>
      <p:sp>
        <p:nvSpPr>
          <p:cNvPr id="3" name="Content Placeholder 2"/>
          <p:cNvSpPr>
            <a:spLocks noGrp="1"/>
          </p:cNvSpPr>
          <p:nvPr>
            <p:ph sz="half" idx="1"/>
          </p:nvPr>
        </p:nvSpPr>
        <p:spPr>
          <a:xfrm>
            <a:off x="4228245" y="1637827"/>
            <a:ext cx="4763355" cy="4762973"/>
          </a:xfrm>
        </p:spPr>
        <p:txBody>
          <a:bodyPr>
            <a:noAutofit/>
          </a:bodyPr>
          <a:lstStyle/>
          <a:p>
            <a:pPr marL="571500" indent="-571500"/>
            <a:r>
              <a:rPr lang="ru-RU" sz="2200" b="1" dirty="0">
                <a:solidFill>
                  <a:schemeClr val="tx1"/>
                </a:solidFill>
              </a:rPr>
              <a:t>Результат: </a:t>
            </a:r>
            <a:r>
              <a:rPr lang="ru-RU" sz="2200" dirty="0">
                <a:solidFill>
                  <a:schemeClr val="tx1"/>
                </a:solidFill>
              </a:rPr>
              <a:t>отчет - ВИЧ и законодательство: риски, права и здоровье [2012]</a:t>
            </a:r>
          </a:p>
          <a:p>
            <a:pPr marL="571500" indent="-571500"/>
            <a:r>
              <a:rPr lang="ru-RU" sz="2200" b="1" dirty="0">
                <a:solidFill>
                  <a:schemeClr val="tx1"/>
                </a:solidFill>
              </a:rPr>
              <a:t>Результат: </a:t>
            </a:r>
            <a:r>
              <a:rPr lang="ru-RU" sz="2200" dirty="0">
                <a:solidFill>
                  <a:schemeClr val="tx1"/>
                </a:solidFill>
              </a:rPr>
              <a:t>богатый архив информации о ВИЧ и законодательстве [hivlawcommission.org]</a:t>
            </a:r>
          </a:p>
          <a:p>
            <a:pPr marL="571500" indent="-571500"/>
            <a:r>
              <a:rPr lang="ru-RU" sz="2200" b="1" dirty="0">
                <a:solidFill>
                  <a:schemeClr val="tx1"/>
                </a:solidFill>
              </a:rPr>
              <a:t>Формат: </a:t>
            </a:r>
            <a:r>
              <a:rPr lang="ru-RU" sz="2200" dirty="0">
                <a:solidFill>
                  <a:schemeClr val="tx1"/>
                </a:solidFill>
              </a:rPr>
              <a:t>проблемы, выводы с примерами, доказательства, рекомендации</a:t>
            </a:r>
          </a:p>
          <a:p>
            <a:pPr marL="571500" indent="-571500"/>
            <a:r>
              <a:rPr lang="ru-RU" sz="2200" b="1" dirty="0">
                <a:solidFill>
                  <a:schemeClr val="tx1"/>
                </a:solidFill>
              </a:rPr>
              <a:t>54 конкретных рекомендаций</a:t>
            </a:r>
            <a:endParaRPr lang="en-GB" sz="2200" b="1" dirty="0">
              <a:solidFill>
                <a:schemeClr val="tx1"/>
              </a:solidFill>
            </a:endParaRPr>
          </a:p>
        </p:txBody>
      </p:sp>
      <p:pic>
        <p:nvPicPr>
          <p:cNvPr id="5" name="Content Placeholder 4">
            <a:extLst>
              <a:ext uri="{FF2B5EF4-FFF2-40B4-BE49-F238E27FC236}">
                <a16:creationId xmlns:a16="http://schemas.microsoft.com/office/drawing/2014/main" id="{F26B43B3-B956-4A20-A615-AD72A6A1B8C8}"/>
              </a:ext>
            </a:extLst>
          </p:cNvPr>
          <p:cNvPicPr>
            <a:picLocks noGrp="1" noChangeAspect="1"/>
          </p:cNvPicPr>
          <p:nvPr>
            <p:ph sz="half" idx="2"/>
          </p:nvPr>
        </p:nvPicPr>
        <p:blipFill>
          <a:blip r:embed="rId3"/>
          <a:stretch>
            <a:fillRect/>
          </a:stretch>
        </p:blipFill>
        <p:spPr>
          <a:xfrm>
            <a:off x="457200" y="1637827"/>
            <a:ext cx="3618645" cy="4647476"/>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87578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D55D-D071-4D7B-B531-BE458AB9DBB2}"/>
              </a:ext>
            </a:extLst>
          </p:cNvPr>
          <p:cNvSpPr>
            <a:spLocks noGrp="1"/>
          </p:cNvSpPr>
          <p:nvPr>
            <p:ph type="title"/>
          </p:nvPr>
        </p:nvSpPr>
        <p:spPr/>
        <p:txBody>
          <a:bodyPr/>
          <a:lstStyle/>
          <a:p>
            <a:r>
              <a:rPr lang="bg-BG" dirty="0"/>
              <a:t>Дополнение 2018 г.</a:t>
            </a:r>
            <a:endParaRPr lang="en-US" dirty="0"/>
          </a:p>
        </p:txBody>
      </p:sp>
      <p:sp>
        <p:nvSpPr>
          <p:cNvPr id="3" name="Content Placeholder 2">
            <a:extLst>
              <a:ext uri="{FF2B5EF4-FFF2-40B4-BE49-F238E27FC236}">
                <a16:creationId xmlns:a16="http://schemas.microsoft.com/office/drawing/2014/main" id="{8CBB10F8-D437-4C2D-AC4D-AFC64467F417}"/>
              </a:ext>
            </a:extLst>
          </p:cNvPr>
          <p:cNvSpPr>
            <a:spLocks noGrp="1"/>
          </p:cNvSpPr>
          <p:nvPr>
            <p:ph idx="1"/>
          </p:nvPr>
        </p:nvSpPr>
        <p:spPr>
          <a:xfrm>
            <a:off x="457200" y="2057399"/>
            <a:ext cx="8229600" cy="4525963"/>
          </a:xfrm>
        </p:spPr>
        <p:txBody>
          <a:bodyPr>
            <a:normAutofit fontScale="85000" lnSpcReduction="20000"/>
          </a:bodyPr>
          <a:lstStyle/>
          <a:p>
            <a:r>
              <a:rPr lang="ru-RU" sz="2000" b="1" dirty="0">
                <a:solidFill>
                  <a:schemeClr val="tx1"/>
                </a:solidFill>
              </a:rPr>
              <a:t>Процесс:</a:t>
            </a:r>
            <a:r>
              <a:rPr lang="ru-RU" sz="2000" dirty="0">
                <a:solidFill>
                  <a:schemeClr val="tx1"/>
                </a:solidFill>
              </a:rPr>
              <a:t> Глобальная комиссия пять лет спустя. Многосторонная встреча [июнь 2017 года]; Совещание технических экспертов [апрель 2018 года]; Призыв к подаче заявок [май 2018]; Комитет по рассмотрению [июнь 2018 года]; Глобальный диалог [июль 2018 года]</a:t>
            </a:r>
          </a:p>
          <a:p>
            <a:r>
              <a:rPr lang="ru-RU" sz="2000" b="1" dirty="0">
                <a:solidFill>
                  <a:schemeClr val="tx1"/>
                </a:solidFill>
              </a:rPr>
              <a:t>Область исследований:</a:t>
            </a:r>
            <a:r>
              <a:rPr lang="ru-RU" sz="2000" dirty="0">
                <a:solidFill>
                  <a:schemeClr val="tx1"/>
                </a:solidFill>
              </a:rPr>
              <a:t> новые и возникающие проблемы, достижения науки, правозащитные меры в ответ на коинфекцию ВИЧ, СРЗП. Обновляет и усиливает выводы и рекомендации Отчета за 2012 г.</a:t>
            </a:r>
          </a:p>
          <a:p>
            <a:r>
              <a:rPr lang="ru-RU" sz="2000" b="1" dirty="0">
                <a:solidFill>
                  <a:schemeClr val="tx1"/>
                </a:solidFill>
              </a:rPr>
              <a:t>Коинфекции ВИЧ: </a:t>
            </a:r>
            <a:r>
              <a:rPr lang="ru-RU" sz="2000" dirty="0">
                <a:solidFill>
                  <a:schemeClr val="tx1"/>
                </a:solidFill>
              </a:rPr>
              <a:t>туберкулез и вирусный гепатит, правозащитные меры, стигма и дискриминация, финансирование</a:t>
            </a:r>
          </a:p>
          <a:p>
            <a:r>
              <a:rPr lang="ru-RU" sz="2000" b="1" dirty="0">
                <a:solidFill>
                  <a:schemeClr val="tx1"/>
                </a:solidFill>
              </a:rPr>
              <a:t>Научные разработки</a:t>
            </a:r>
            <a:r>
              <a:rPr lang="ru-RU" sz="2000" dirty="0">
                <a:solidFill>
                  <a:schemeClr val="tx1"/>
                </a:solidFill>
              </a:rPr>
              <a:t>: лечение как профилактика, подавление вирусной нагрузки, PrEP, самотестирование, филогенетика [последствия для уголовного преследования]</a:t>
            </a:r>
          </a:p>
          <a:p>
            <a:r>
              <a:rPr lang="ru-RU" sz="2000" b="1" dirty="0">
                <a:solidFill>
                  <a:schemeClr val="tx1"/>
                </a:solidFill>
              </a:rPr>
              <a:t>Возникающие проблемы: </a:t>
            </a:r>
            <a:r>
              <a:rPr lang="ru-RU" sz="2000" dirty="0">
                <a:solidFill>
                  <a:schemeClr val="tx1"/>
                </a:solidFill>
              </a:rPr>
              <a:t>сокращение гражданского пространства, государственное наблюдение, цифровые платформы и конфиденциальность, отступление на СРЗП</a:t>
            </a:r>
          </a:p>
          <a:p>
            <a:r>
              <a:rPr lang="ru-RU" sz="2000" b="1" dirty="0">
                <a:solidFill>
                  <a:schemeClr val="tx1"/>
                </a:solidFill>
              </a:rPr>
              <a:t>Сохраняющиеся проблемы:</a:t>
            </a:r>
            <a:r>
              <a:rPr lang="ru-RU" sz="2000" dirty="0">
                <a:solidFill>
                  <a:schemeClr val="tx1"/>
                </a:solidFill>
              </a:rPr>
              <a:t> девочки-подростки и молодые женщины, мигранты и беженцы, заключенные</a:t>
            </a:r>
          </a:p>
          <a:p>
            <a:r>
              <a:rPr lang="ru-RU" sz="2000" b="1" dirty="0">
                <a:solidFill>
                  <a:schemeClr val="tx1"/>
                </a:solidFill>
              </a:rPr>
              <a:t>30 конкретных рекомендаций</a:t>
            </a:r>
            <a:endParaRPr lang="en-US" sz="2000" b="1" dirty="0">
              <a:solidFill>
                <a:schemeClr val="tx1"/>
              </a:solidFill>
            </a:endParaRPr>
          </a:p>
        </p:txBody>
      </p:sp>
    </p:spTree>
    <p:extLst>
      <p:ext uri="{BB962C8B-B14F-4D97-AF65-F5344CB8AC3E}">
        <p14:creationId xmlns:p14="http://schemas.microsoft.com/office/powerpoint/2010/main" val="320256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E24862-E980-4D10-BCA5-80786EE2493B}"/>
              </a:ext>
            </a:extLst>
          </p:cNvPr>
          <p:cNvPicPr>
            <a:picLocks noChangeAspect="1"/>
          </p:cNvPicPr>
          <p:nvPr/>
        </p:nvPicPr>
        <p:blipFill>
          <a:blip r:embed="rId3"/>
          <a:stretch>
            <a:fillRect/>
          </a:stretch>
        </p:blipFill>
        <p:spPr>
          <a:xfrm>
            <a:off x="2614612" y="957262"/>
            <a:ext cx="3914775" cy="4943475"/>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66621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bg-BG" sz="3700"/>
              <a:t>Дополнение 2018 г.</a:t>
            </a:r>
            <a:br>
              <a:rPr lang="en-US" sz="3700" dirty="0"/>
            </a:br>
            <a:r>
              <a:rPr lang="en-US" sz="3700" dirty="0"/>
              <a:t>[</a:t>
            </a:r>
            <a:r>
              <a:rPr lang="bg-BG" sz="3700"/>
              <a:t>Криминализация ВИЧ</a:t>
            </a:r>
            <a:r>
              <a:rPr lang="en-US" sz="3700" dirty="0"/>
              <a:t>]</a:t>
            </a:r>
          </a:p>
        </p:txBody>
      </p:sp>
      <p:pic>
        <p:nvPicPr>
          <p:cNvPr id="6" name="Picture 5" descr="A close up of a map&#10;&#10;Description automatically generated">
            <a:extLst>
              <a:ext uri="{FF2B5EF4-FFF2-40B4-BE49-F238E27FC236}">
                <a16:creationId xmlns:a16="http://schemas.microsoft.com/office/drawing/2014/main" id="{93D3E486-8345-4A2D-8D32-D016DDAB0855}"/>
              </a:ext>
            </a:extLst>
          </p:cNvPr>
          <p:cNvPicPr>
            <a:picLocks noChangeAspect="1"/>
          </p:cNvPicPr>
          <p:nvPr/>
        </p:nvPicPr>
        <p:blipFill>
          <a:blip r:embed="rId3"/>
          <a:stretch>
            <a:fillRect/>
          </a:stretch>
        </p:blipFill>
        <p:spPr>
          <a:xfrm>
            <a:off x="1" y="1708086"/>
            <a:ext cx="9106678" cy="5099740"/>
          </a:xfrm>
          <a:prstGeom prst="rect">
            <a:avLst/>
          </a:prstGeom>
          <a:noFill/>
        </p:spPr>
      </p:pic>
    </p:spTree>
    <p:extLst>
      <p:ext uri="{BB962C8B-B14F-4D97-AF65-F5344CB8AC3E}">
        <p14:creationId xmlns:p14="http://schemas.microsoft.com/office/powerpoint/2010/main" val="340632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B825-6C9C-4B35-A091-E056896629AF}"/>
              </a:ext>
            </a:extLst>
          </p:cNvPr>
          <p:cNvSpPr>
            <a:spLocks noGrp="1"/>
          </p:cNvSpPr>
          <p:nvPr>
            <p:ph type="title"/>
          </p:nvPr>
        </p:nvSpPr>
        <p:spPr/>
        <p:txBody>
          <a:bodyPr/>
          <a:lstStyle/>
          <a:p>
            <a:r>
              <a:rPr lang="ru-RU" dirty="0"/>
              <a:t>Сохранение криминализации</a:t>
            </a:r>
            <a:endParaRPr lang="en-US" dirty="0"/>
          </a:p>
        </p:txBody>
      </p:sp>
      <p:sp>
        <p:nvSpPr>
          <p:cNvPr id="3" name="Content Placeholder 2">
            <a:extLst>
              <a:ext uri="{FF2B5EF4-FFF2-40B4-BE49-F238E27FC236}">
                <a16:creationId xmlns:a16="http://schemas.microsoft.com/office/drawing/2014/main" id="{AFDDD24E-7531-490F-9C28-4EF30895BF4C}"/>
              </a:ext>
            </a:extLst>
          </p:cNvPr>
          <p:cNvSpPr>
            <a:spLocks noGrp="1"/>
          </p:cNvSpPr>
          <p:nvPr>
            <p:ph idx="1"/>
          </p:nvPr>
        </p:nvSpPr>
        <p:spPr/>
        <p:txBody>
          <a:bodyPr>
            <a:normAutofit fontScale="92500" lnSpcReduction="10000"/>
          </a:bodyPr>
          <a:lstStyle/>
          <a:p>
            <a:r>
              <a:rPr lang="ru-RU" sz="3000" dirty="0">
                <a:solidFill>
                  <a:schemeClr val="tx1"/>
                </a:solidFill>
              </a:rPr>
              <a:t>В 2018 год</a:t>
            </a:r>
            <a:r>
              <a:rPr lang="fr-FR" sz="3000" dirty="0">
                <a:solidFill>
                  <a:schemeClr val="tx1"/>
                </a:solidFill>
              </a:rPr>
              <a:t>y</a:t>
            </a:r>
            <a:r>
              <a:rPr lang="ru-RU" sz="3000" dirty="0">
                <a:solidFill>
                  <a:schemeClr val="tx1"/>
                </a:solidFill>
              </a:rPr>
              <a:t>, в 68 странах предусмотрена уголовная ответственность за </a:t>
            </a:r>
            <a:r>
              <a:rPr lang="ru-RU" sz="3000" b="1" dirty="0">
                <a:solidFill>
                  <a:schemeClr val="tx1"/>
                </a:solidFill>
              </a:rPr>
              <a:t>несообщение</a:t>
            </a:r>
            <a:r>
              <a:rPr lang="en-US" sz="3000" b="1" dirty="0">
                <a:solidFill>
                  <a:schemeClr val="tx1"/>
                </a:solidFill>
              </a:rPr>
              <a:t> </a:t>
            </a:r>
            <a:r>
              <a:rPr lang="ru-RU" sz="3000" b="1" dirty="0">
                <a:solidFill>
                  <a:schemeClr val="tx1"/>
                </a:solidFill>
              </a:rPr>
              <a:t>диагноза</a:t>
            </a:r>
            <a:r>
              <a:rPr lang="ru-RU" sz="3000" dirty="0">
                <a:solidFill>
                  <a:schemeClr val="tx1"/>
                </a:solidFill>
              </a:rPr>
              <a:t> ВИЧ, </a:t>
            </a:r>
            <a:r>
              <a:rPr lang="ru-RU" sz="3000" b="1" dirty="0">
                <a:solidFill>
                  <a:schemeClr val="tx1"/>
                </a:solidFill>
              </a:rPr>
              <a:t>поставление в опасность инфицирования </a:t>
            </a:r>
            <a:r>
              <a:rPr lang="ru-RU" sz="3000" dirty="0">
                <a:solidFill>
                  <a:schemeClr val="tx1"/>
                </a:solidFill>
              </a:rPr>
              <a:t>и </a:t>
            </a:r>
            <a:r>
              <a:rPr lang="ru-RU" sz="3000" b="1" dirty="0">
                <a:solidFill>
                  <a:schemeClr val="tx1"/>
                </a:solidFill>
              </a:rPr>
              <a:t>передачу</a:t>
            </a:r>
            <a:r>
              <a:rPr lang="ru-RU" sz="3000" dirty="0">
                <a:solidFill>
                  <a:schemeClr val="tx1"/>
                </a:solidFill>
              </a:rPr>
              <a:t> ВИЧ</a:t>
            </a:r>
            <a:endParaRPr lang="en-US" sz="3000" dirty="0">
              <a:solidFill>
                <a:schemeClr val="tx1"/>
              </a:solidFill>
            </a:endParaRPr>
          </a:p>
          <a:p>
            <a:r>
              <a:rPr lang="ru-RU" sz="3000" dirty="0">
                <a:solidFill>
                  <a:schemeClr val="tx1"/>
                </a:solidFill>
              </a:rPr>
              <a:t>ВИЧ-положительный статус может рассматриваться в качестве отягчающего ответственность и наказание обстоятельства.</a:t>
            </a:r>
            <a:endParaRPr lang="en-US" sz="3000" dirty="0">
              <a:solidFill>
                <a:schemeClr val="tx1"/>
              </a:solidFill>
            </a:endParaRPr>
          </a:p>
          <a:p>
            <a:r>
              <a:rPr lang="bg-BG" sz="3000" dirty="0">
                <a:solidFill>
                  <a:schemeClr val="tx1"/>
                </a:solidFill>
              </a:rPr>
              <a:t>У</a:t>
            </a:r>
            <a:r>
              <a:rPr lang="ru-RU" sz="3000" dirty="0">
                <a:solidFill>
                  <a:schemeClr val="tx1"/>
                </a:solidFill>
              </a:rPr>
              <a:t>головное преследование в связи с ВИЧ-положительным статусом в 69 странах, особенно Беларусь, Канада, Россия и США.</a:t>
            </a:r>
            <a:endParaRPr lang="en-US" sz="3000" dirty="0">
              <a:solidFill>
                <a:schemeClr val="tx1"/>
              </a:solidFill>
            </a:endParaRPr>
          </a:p>
        </p:txBody>
      </p:sp>
    </p:spTree>
    <p:extLst>
      <p:ext uri="{BB962C8B-B14F-4D97-AF65-F5344CB8AC3E}">
        <p14:creationId xmlns:p14="http://schemas.microsoft.com/office/powerpoint/2010/main" val="353704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848E-F9BD-49D0-8EAC-CFCB3E8024EE}"/>
              </a:ext>
            </a:extLst>
          </p:cNvPr>
          <p:cNvSpPr>
            <a:spLocks noGrp="1"/>
          </p:cNvSpPr>
          <p:nvPr>
            <p:ph type="title"/>
          </p:nvPr>
        </p:nvSpPr>
        <p:spPr/>
        <p:txBody>
          <a:bodyPr/>
          <a:lstStyle/>
          <a:p>
            <a:r>
              <a:rPr lang="bg-BG" dirty="0"/>
              <a:t>Выводы</a:t>
            </a:r>
            <a:endParaRPr lang="en-US" dirty="0"/>
          </a:p>
        </p:txBody>
      </p:sp>
      <p:sp>
        <p:nvSpPr>
          <p:cNvPr id="3" name="Content Placeholder 2">
            <a:extLst>
              <a:ext uri="{FF2B5EF4-FFF2-40B4-BE49-F238E27FC236}">
                <a16:creationId xmlns:a16="http://schemas.microsoft.com/office/drawing/2014/main" id="{A82686C5-C22F-4D77-92BB-DFFE566B5A58}"/>
              </a:ext>
            </a:extLst>
          </p:cNvPr>
          <p:cNvSpPr>
            <a:spLocks noGrp="1"/>
          </p:cNvSpPr>
          <p:nvPr>
            <p:ph idx="1"/>
          </p:nvPr>
        </p:nvSpPr>
        <p:spPr/>
        <p:txBody>
          <a:bodyPr>
            <a:normAutofit fontScale="70000" lnSpcReduction="20000"/>
          </a:bodyPr>
          <a:lstStyle/>
          <a:p>
            <a:r>
              <a:rPr lang="ru-RU" dirty="0">
                <a:solidFill>
                  <a:schemeClr val="tx1"/>
                </a:solidFill>
              </a:rPr>
              <a:t>Разные приговоры, в том числе за неразглашение, «безрассудное/небрежное» поставление в опасность инфицирования, укусы, плевки</a:t>
            </a:r>
          </a:p>
          <a:p>
            <a:r>
              <a:rPr lang="ru-RU" dirty="0">
                <a:solidFill>
                  <a:schemeClr val="tx1"/>
                </a:solidFill>
              </a:rPr>
              <a:t>Филогенетика, хотя и способна определить, что штаммы ВИЧ отличаются, не может подтвердить направление или время передачи, когда штаммы одинаковы. Это не может доказать связь вне сомнения</a:t>
            </a:r>
          </a:p>
          <a:p>
            <a:r>
              <a:rPr lang="ru-RU" dirty="0">
                <a:solidFill>
                  <a:schemeClr val="tx1"/>
                </a:solidFill>
              </a:rPr>
              <a:t>В некоторых странах больные туберкулезом были осуждены за несоблюдение и за незавершение лечения.</a:t>
            </a:r>
          </a:p>
          <a:p>
            <a:r>
              <a:rPr lang="ru-RU" dirty="0">
                <a:solidFill>
                  <a:schemeClr val="tx1"/>
                </a:solidFill>
              </a:rPr>
              <a:t>Новые достижения в науке о ВИЧ - подавление вируса с помощью АРТ и PrEP и их значение для криминализации ВИЧ</a:t>
            </a:r>
          </a:p>
          <a:p>
            <a:r>
              <a:rPr lang="ru-RU" dirty="0">
                <a:solidFill>
                  <a:schemeClr val="tx1"/>
                </a:solidFill>
              </a:rPr>
              <a:t>Прогрессивные суды во многих странах</a:t>
            </a:r>
            <a:endParaRPr lang="en-US" dirty="0">
              <a:solidFill>
                <a:schemeClr val="tx1"/>
              </a:solidFill>
            </a:endParaRPr>
          </a:p>
        </p:txBody>
      </p:sp>
    </p:spTree>
    <p:extLst>
      <p:ext uri="{BB962C8B-B14F-4D97-AF65-F5344CB8AC3E}">
        <p14:creationId xmlns:p14="http://schemas.microsoft.com/office/powerpoint/2010/main" val="241144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bg-BG"/>
              <a:t>Рекоммендации</a:t>
            </a:r>
            <a:endParaRPr lang="en-US" dirty="0"/>
          </a:p>
        </p:txBody>
      </p:sp>
      <p:sp>
        <p:nvSpPr>
          <p:cNvPr id="17" name="Content Placeholder 16">
            <a:extLst>
              <a:ext uri="{FF2B5EF4-FFF2-40B4-BE49-F238E27FC236}">
                <a16:creationId xmlns:a16="http://schemas.microsoft.com/office/drawing/2014/main" id="{468B3476-20AF-4E0E-AF1D-76D39C28E338}"/>
              </a:ext>
            </a:extLst>
          </p:cNvPr>
          <p:cNvSpPr>
            <a:spLocks noGrp="1"/>
          </p:cNvSpPr>
          <p:nvPr>
            <p:ph sz="half" idx="2"/>
          </p:nvPr>
        </p:nvSpPr>
        <p:spPr>
          <a:xfrm>
            <a:off x="74614" y="2141980"/>
            <a:ext cx="4190999" cy="4840774"/>
          </a:xfrm>
        </p:spPr>
        <p:txBody>
          <a:bodyPr>
            <a:normAutofit fontScale="25000" lnSpcReduction="20000"/>
          </a:bodyPr>
          <a:lstStyle/>
          <a:p>
            <a:pPr>
              <a:lnSpc>
                <a:spcPct val="90000"/>
              </a:lnSpc>
              <a:buFont typeface="Arial" pitchFamily="34" charset="0"/>
              <a:buAutoNum type="arabicPeriod"/>
            </a:pPr>
            <a:r>
              <a:rPr lang="ru-RU" sz="6400" dirty="0">
                <a:solidFill>
                  <a:schemeClr val="tx1"/>
                </a:solidFill>
              </a:rPr>
              <a:t>В странах, где все еще действуют законы, предусматривающие уголовную ответственность за передачу ВИЧ, суды должны в соответствии с соответствующими стандартами уголовного процесса требовать доказательства о наличии умысла передачи ВИЧ. Нельзя предполагать или обосновывать наличие умысла такими обстоятельствами, как знание и/или несообщение обвиняемым своего ВИЧ-положительного статуса, участие в незащищенном половом контакте, рождение ребенка без принятия мер по профилактике передачи ВИЧ от матери к ребенку либо совместное использование инструментария для инъекционного употребления наркотиков.</a:t>
            </a:r>
          </a:p>
          <a:p>
            <a:pPr>
              <a:lnSpc>
                <a:spcPct val="90000"/>
              </a:lnSpc>
              <a:buFont typeface="Arial" pitchFamily="34" charset="0"/>
              <a:buAutoNum type="arabicPeriod"/>
            </a:pPr>
            <a:endParaRPr lang="ru-RU" sz="6400" dirty="0">
              <a:solidFill>
                <a:schemeClr val="tx1"/>
              </a:solidFill>
            </a:endParaRPr>
          </a:p>
          <a:p>
            <a:pPr>
              <a:lnSpc>
                <a:spcPct val="90000"/>
              </a:lnSpc>
              <a:buFont typeface="Arial" pitchFamily="34" charset="0"/>
              <a:buAutoNum type="arabicPeriod"/>
            </a:pPr>
            <a:r>
              <a:rPr lang="ru-RU" sz="6400" dirty="0">
                <a:solidFill>
                  <a:schemeClr val="tx1"/>
                </a:solidFill>
              </a:rPr>
              <a:t>В случае отмены законов о ВИЧ, государства должны обеспечить недопустимость применения общих законов к ВИЧ или ТБ, приводящего к аналогичным последствиям.</a:t>
            </a:r>
          </a:p>
          <a:p>
            <a:endParaRPr lang="en-US" dirty="0"/>
          </a:p>
        </p:txBody>
      </p:sp>
      <p:sp>
        <p:nvSpPr>
          <p:cNvPr id="18" name="Text Placeholder 17">
            <a:extLst>
              <a:ext uri="{FF2B5EF4-FFF2-40B4-BE49-F238E27FC236}">
                <a16:creationId xmlns:a16="http://schemas.microsoft.com/office/drawing/2014/main" id="{E6B36898-27A1-470B-9EE6-1CC0DDBAF281}"/>
              </a:ext>
            </a:extLst>
          </p:cNvPr>
          <p:cNvSpPr>
            <a:spLocks noGrp="1"/>
          </p:cNvSpPr>
          <p:nvPr>
            <p:ph type="body" sz="quarter" idx="3"/>
          </p:nvPr>
        </p:nvSpPr>
        <p:spPr>
          <a:xfrm>
            <a:off x="74614" y="1502218"/>
            <a:ext cx="9144000" cy="639762"/>
          </a:xfrm>
        </p:spPr>
        <p:txBody>
          <a:bodyPr>
            <a:normAutofit fontScale="25000" lnSpcReduction="20000"/>
          </a:bodyPr>
          <a:lstStyle/>
          <a:p>
            <a:r>
              <a:rPr lang="ru-RU" sz="6400" b="0" dirty="0">
                <a:solidFill>
                  <a:schemeClr val="tx1"/>
                </a:solidFill>
              </a:rPr>
              <a:t>Для обеспечения эффективности и устойчивости мер в сфере здравоохранения в соответствии с международными обязательствами в области прав человека необходимо срочно предпринять следующие меры:</a:t>
            </a:r>
          </a:p>
          <a:p>
            <a:endParaRPr lang="en-US" dirty="0"/>
          </a:p>
        </p:txBody>
      </p:sp>
      <p:sp>
        <p:nvSpPr>
          <p:cNvPr id="19" name="Content Placeholder 18">
            <a:extLst>
              <a:ext uri="{FF2B5EF4-FFF2-40B4-BE49-F238E27FC236}">
                <a16:creationId xmlns:a16="http://schemas.microsoft.com/office/drawing/2014/main" id="{1D4790D1-7F3E-4376-A10B-A9409A3609F8}"/>
              </a:ext>
            </a:extLst>
          </p:cNvPr>
          <p:cNvSpPr>
            <a:spLocks noGrp="1"/>
          </p:cNvSpPr>
          <p:nvPr>
            <p:ph sz="quarter" idx="4"/>
          </p:nvPr>
        </p:nvSpPr>
        <p:spPr>
          <a:xfrm>
            <a:off x="4463112" y="2145090"/>
            <a:ext cx="4724400" cy="3692137"/>
          </a:xfrm>
        </p:spPr>
        <p:txBody>
          <a:bodyPr>
            <a:normAutofit fontScale="25000" lnSpcReduction="20000"/>
          </a:bodyPr>
          <a:lstStyle/>
          <a:p>
            <a:pPr marL="0" indent="0">
              <a:lnSpc>
                <a:spcPct val="90000"/>
              </a:lnSpc>
              <a:buNone/>
            </a:pPr>
            <a:r>
              <a:rPr lang="ru-RU" sz="5600" dirty="0">
                <a:solidFill>
                  <a:schemeClr val="tx1"/>
                </a:solidFill>
              </a:rPr>
              <a:t>3</a:t>
            </a:r>
            <a:r>
              <a:rPr lang="ru-RU" sz="6400" dirty="0">
                <a:solidFill>
                  <a:schemeClr val="tx1"/>
                </a:solidFill>
              </a:rPr>
              <a:t>. Государства должны запретить применение законов о ВИЧ, о наркотиках и о защите детей от насилия или невыполнения родительских обязанностей для преследования женщин, живущих с ВИЧ, за выбор, который они делают во время или после беременности, в том числе за решение о грудном вскармливании.</a:t>
            </a:r>
          </a:p>
          <a:p>
            <a:pPr marL="0" indent="0">
              <a:lnSpc>
                <a:spcPct val="90000"/>
              </a:lnSpc>
              <a:buNone/>
            </a:pPr>
            <a:endParaRPr lang="ru-RU" sz="6400" dirty="0">
              <a:solidFill>
                <a:schemeClr val="tx1"/>
              </a:solidFill>
            </a:endParaRPr>
          </a:p>
          <a:p>
            <a:pPr marL="0" indent="0">
              <a:lnSpc>
                <a:spcPct val="90000"/>
              </a:lnSpc>
              <a:buNone/>
            </a:pPr>
            <a:r>
              <a:rPr lang="ru-RU" sz="6400" dirty="0">
                <a:solidFill>
                  <a:schemeClr val="tx1"/>
                </a:solidFill>
              </a:rPr>
              <a:t>4. Во всех случаях, когда в уголовном деле фигурирует ВИЧ, полиция, адвокаты, судьи и, где применимо, присяжные заседатели должны быть проинформированы о последних научных данных о пользе и последствиях соответствующего лечения, а также о преимуществах продолжения терапии как для самого человека, так и для общества.</a:t>
            </a:r>
          </a:p>
          <a:p>
            <a:pPr marL="0" indent="0">
              <a:lnSpc>
                <a:spcPct val="90000"/>
              </a:lnSpc>
              <a:buNone/>
            </a:pPr>
            <a:endParaRPr lang="ru-RU" sz="6400" dirty="0">
              <a:solidFill>
                <a:schemeClr val="tx1"/>
              </a:solidFill>
            </a:endParaRPr>
          </a:p>
          <a:p>
            <a:pPr marL="0" indent="0">
              <a:lnSpc>
                <a:spcPct val="90000"/>
              </a:lnSpc>
              <a:buNone/>
            </a:pPr>
            <a:r>
              <a:rPr lang="ru-RU" sz="6400" dirty="0">
                <a:solidFill>
                  <a:schemeClr val="tx1"/>
                </a:solidFill>
              </a:rPr>
              <a:t>5. Государства должны обеспечить, чтобы сам по себе ВИЧ-положительный статус не использовался в качестве основания для заключения под стражу, раздельного содержания под стражей или в местах лишения свободы, вынесения более суровых приговоров или определения более жестких условий условно-досрочного освобождения</a:t>
            </a:r>
            <a:r>
              <a:rPr lang="ru-RU" sz="6400" dirty="0"/>
              <a:t>.</a:t>
            </a:r>
            <a:endParaRPr lang="en-US" sz="6400" dirty="0"/>
          </a:p>
          <a:p>
            <a:endParaRPr lang="en-US" dirty="0"/>
          </a:p>
        </p:txBody>
      </p:sp>
      <p:sp>
        <p:nvSpPr>
          <p:cNvPr id="10" name="Rectangle 9">
            <a:extLst>
              <a:ext uri="{FF2B5EF4-FFF2-40B4-BE49-F238E27FC236}">
                <a16:creationId xmlns:a16="http://schemas.microsoft.com/office/drawing/2014/main" id="{16891A1F-F5A6-4089-BB1D-B5BEAAEB7D95}"/>
              </a:ext>
            </a:extLst>
          </p:cNvPr>
          <p:cNvSpPr/>
          <p:nvPr/>
        </p:nvSpPr>
        <p:spPr>
          <a:xfrm>
            <a:off x="4953000" y="3604419"/>
            <a:ext cx="4191000" cy="4983162"/>
          </a:xfrm>
          <a:prstGeom prst="rect">
            <a:avLst/>
          </a:prstGeom>
        </p:spPr>
        <p:txBody>
          <a:bodyPr vert="horz" lIns="91440" tIns="45720" rIns="91440" bIns="45720" rtlCol="0">
            <a:noAutofit/>
          </a:bodyPr>
          <a:lstStyle/>
          <a:p>
            <a:pPr marL="342900" indent="-342900">
              <a:lnSpc>
                <a:spcPct val="90000"/>
              </a:lnSpc>
              <a:spcBef>
                <a:spcPct val="20000"/>
              </a:spcBef>
              <a:buFont typeface="Arial" pitchFamily="34" charset="0"/>
              <a:buAutoNum type="arabicPeriod"/>
            </a:pPr>
            <a:endParaRPr lang="en-US" sz="1600" dirty="0"/>
          </a:p>
        </p:txBody>
      </p:sp>
    </p:spTree>
    <p:extLst>
      <p:ext uri="{BB962C8B-B14F-4D97-AF65-F5344CB8AC3E}">
        <p14:creationId xmlns:p14="http://schemas.microsoft.com/office/powerpoint/2010/main" val="929508551"/>
      </p:ext>
    </p:extLst>
  </p:cSld>
  <p:clrMapOvr>
    <a:masterClrMapping/>
  </p:clrMapOvr>
</p:sld>
</file>

<file path=ppt/theme/theme1.xml><?xml version="1.0" encoding="utf-8"?>
<a:theme xmlns:a="http://schemas.openxmlformats.org/drawingml/2006/main" name="Template">
  <a:themeElements>
    <a:clrScheme name="Global Commission">
      <a:dk1>
        <a:srgbClr val="292934"/>
      </a:dk1>
      <a:lt1>
        <a:srgbClr val="FFFFFF"/>
      </a:lt1>
      <a:dk2>
        <a:srgbClr val="C4272C"/>
      </a:dk2>
      <a:lt2>
        <a:srgbClr val="D2D3D3"/>
      </a:lt2>
      <a:accent1>
        <a:srgbClr val="D2D3D3"/>
      </a:accent1>
      <a:accent2>
        <a:srgbClr val="0067B1"/>
      </a:accent2>
      <a:accent3>
        <a:srgbClr val="C4272C"/>
      </a:accent3>
      <a:accent4>
        <a:srgbClr val="4C5A6A"/>
      </a:accent4>
      <a:accent5>
        <a:srgbClr val="808DA0"/>
      </a:accent5>
      <a:accent6>
        <a:srgbClr val="000000"/>
      </a:accent6>
      <a:hlink>
        <a:srgbClr val="0067B1"/>
      </a:hlink>
      <a:folHlink>
        <a:srgbClr val="D2D3D3"/>
      </a:folHlink>
    </a:clrScheme>
    <a:fontScheme name="Title slide">
      <a:majorFont>
        <a:latin typeface="Myriad Pro Cond"/>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1371</Words>
  <Application>Microsoft Office PowerPoint</Application>
  <PresentationFormat>On-screen Show (4:3)</PresentationFormat>
  <Paragraphs>87</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Myriad Pro</vt:lpstr>
      <vt:lpstr>Myriad Pro Cond</vt:lpstr>
      <vt:lpstr>Template</vt:lpstr>
      <vt:lpstr>Продвижение рекомендаций по поводу криминализации ВИЧ</vt:lpstr>
      <vt:lpstr>О Глобальной комиссии</vt:lpstr>
      <vt:lpstr>О Глобальной комиссии</vt:lpstr>
      <vt:lpstr>Дополнение 2018 г.</vt:lpstr>
      <vt:lpstr>PowerPoint Presentation</vt:lpstr>
      <vt:lpstr>Дополнение 2018 г. [Криминализация ВИЧ]</vt:lpstr>
      <vt:lpstr>Сохранение криминализации</vt:lpstr>
      <vt:lpstr>Выводы</vt:lpstr>
      <vt:lpstr>Рекоммендации</vt:lpstr>
      <vt:lpstr>Продвижение рекомендаций по криминализации ВИЧ</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Продвижение рекомендаций по поводу криминализации ВИЧ</dc:title>
  <dc:creator>UNDP</dc:creator>
  <cp:lastModifiedBy>UNDP</cp:lastModifiedBy>
  <cp:revision>6</cp:revision>
  <dcterms:created xsi:type="dcterms:W3CDTF">2020-07-28T19:22:54Z</dcterms:created>
  <dcterms:modified xsi:type="dcterms:W3CDTF">2020-07-28T20:14:03Z</dcterms:modified>
</cp:coreProperties>
</file>