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5" r:id="rId3"/>
    <p:sldId id="257" r:id="rId4"/>
    <p:sldId id="264" r:id="rId5"/>
    <p:sldId id="279" r:id="rId6"/>
    <p:sldId id="269" r:id="rId7"/>
    <p:sldId id="258" r:id="rId8"/>
    <p:sldId id="259" r:id="rId9"/>
    <p:sldId id="270" r:id="rId10"/>
    <p:sldId id="271" r:id="rId11"/>
    <p:sldId id="260" r:id="rId12"/>
    <p:sldId id="261" r:id="rId13"/>
    <p:sldId id="274" r:id="rId14"/>
    <p:sldId id="273" r:id="rId15"/>
    <p:sldId id="275" r:id="rId16"/>
    <p:sldId id="276" r:id="rId17"/>
    <p:sldId id="280" r:id="rId18"/>
    <p:sldId id="278" r:id="rId19"/>
    <p:sldId id="26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FF3300"/>
    <a:srgbClr val="FF5050"/>
    <a:srgbClr val="996600"/>
    <a:srgbClr val="CCCC00"/>
    <a:srgbClr val="339966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1734" y="-2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9444444444444445E-2"/>
          <c:y val="2.9671585332496083E-2"/>
          <c:w val="0.62830555555555556"/>
          <c:h val="0.9050737512324221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Захворюваність на ТБ медпрацівників (область) </c:v>
                </c:pt>
              </c:strCache>
            </c:strRef>
          </c:tx>
          <c:spPr>
            <a:ln w="63500">
              <a:solidFill>
                <a:srgbClr val="990033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1.0802469135802469E-2"/>
                  <c:y val="-1.12241306435779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7160493827160776E-3"/>
                  <c:y val="-1.96422286262614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Лист1!$B$2:$B$9</c:f>
              <c:numCache>
                <c:formatCode>0.0</c:formatCode>
                <c:ptCount val="8"/>
                <c:pt idx="0">
                  <c:v>5.9</c:v>
                </c:pt>
                <c:pt idx="1">
                  <c:v>5</c:v>
                </c:pt>
                <c:pt idx="2">
                  <c:v>8.3000000000000007</c:v>
                </c:pt>
                <c:pt idx="3">
                  <c:v>5.9</c:v>
                </c:pt>
                <c:pt idx="4">
                  <c:v>6.3</c:v>
                </c:pt>
                <c:pt idx="5">
                  <c:v>4.5999999999999996</c:v>
                </c:pt>
                <c:pt idx="6">
                  <c:v>7.7</c:v>
                </c:pt>
                <c:pt idx="7">
                  <c:v>8.5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Захворюваність на ТБ медпрацівників (Україна) </c:v>
                </c:pt>
              </c:strCache>
            </c:strRef>
          </c:tx>
          <c:spPr>
            <a:ln w="63500">
              <a:solidFill>
                <a:srgbClr val="FF5050"/>
              </a:solidFill>
            </a:ln>
          </c:spPr>
          <c:marker>
            <c:symbol val="none"/>
          </c:marker>
          <c:dLbls>
            <c:txPr>
              <a:bodyPr/>
              <a:lstStyle/>
              <a:p>
                <a: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Лист1!$C$2:$C$9</c:f>
              <c:numCache>
                <c:formatCode>0.0</c:formatCode>
                <c:ptCount val="8"/>
                <c:pt idx="0">
                  <c:v>6.4</c:v>
                </c:pt>
                <c:pt idx="1">
                  <c:v>6.4</c:v>
                </c:pt>
                <c:pt idx="2">
                  <c:v>6.1</c:v>
                </c:pt>
                <c:pt idx="3">
                  <c:v>5.7</c:v>
                </c:pt>
                <c:pt idx="4">
                  <c:v>4.7</c:v>
                </c:pt>
                <c:pt idx="5">
                  <c:v>4.9000000000000004</c:v>
                </c:pt>
                <c:pt idx="6">
                  <c:v>4.5999999999999996</c:v>
                </c:pt>
                <c:pt idx="7">
                  <c:v>4.3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Захворюваність на ТБ медпрацівників ПТБ закладів (область) </c:v>
                </c:pt>
              </c:strCache>
            </c:strRef>
          </c:tx>
          <c:spPr>
            <a:ln w="63500">
              <a:solidFill>
                <a:srgbClr val="0070C0"/>
              </a:solidFill>
            </a:ln>
          </c:spPr>
          <c:marker>
            <c:symbol val="none"/>
          </c:marker>
          <c:dLbls>
            <c:txPr>
              <a:bodyPr/>
              <a:lstStyle/>
              <a:p>
                <a: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Лист1!$D$2:$D$9</c:f>
              <c:numCache>
                <c:formatCode>0.0</c:formatCode>
                <c:ptCount val="8"/>
                <c:pt idx="0">
                  <c:v>5</c:v>
                </c:pt>
                <c:pt idx="1">
                  <c:v>6.4</c:v>
                </c:pt>
                <c:pt idx="2">
                  <c:v>12.2</c:v>
                </c:pt>
                <c:pt idx="3">
                  <c:v>5</c:v>
                </c:pt>
                <c:pt idx="4">
                  <c:v>4.0999999999999996</c:v>
                </c:pt>
                <c:pt idx="5">
                  <c:v>0</c:v>
                </c:pt>
                <c:pt idx="6">
                  <c:v>11.1</c:v>
                </c:pt>
                <c:pt idx="7">
                  <c:v>6.6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Захворюваність на ТБ медпрацівників ПТБ закладів (Україна) </c:v>
                </c:pt>
              </c:strCache>
            </c:strRef>
          </c:tx>
          <c:spPr>
            <a:ln w="63500">
              <a:solidFill>
                <a:srgbClr val="002060"/>
              </a:solidFill>
            </a:ln>
          </c:spPr>
          <c:marker>
            <c:symbol val="none"/>
          </c:marker>
          <c:dLbls>
            <c:dLbl>
              <c:idx val="3"/>
              <c:layout>
                <c:manualLayout>
                  <c:x val="1.0908598460949472E-3"/>
                  <c:y val="-1.42932722375858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Лист1!$E$2:$E$9</c:f>
              <c:numCache>
                <c:formatCode>0.0</c:formatCode>
                <c:ptCount val="8"/>
                <c:pt idx="0">
                  <c:v>7.9</c:v>
                </c:pt>
                <c:pt idx="1">
                  <c:v>11.1</c:v>
                </c:pt>
                <c:pt idx="2">
                  <c:v>8.4</c:v>
                </c:pt>
                <c:pt idx="3">
                  <c:v>8.5</c:v>
                </c:pt>
                <c:pt idx="4">
                  <c:v>24</c:v>
                </c:pt>
                <c:pt idx="5">
                  <c:v>24.8</c:v>
                </c:pt>
                <c:pt idx="6">
                  <c:v>20.399999999999999</c:v>
                </c:pt>
                <c:pt idx="7">
                  <c:v>15.7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1285632"/>
        <c:axId val="121299712"/>
      </c:lineChart>
      <c:catAx>
        <c:axId val="121285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21299712"/>
        <c:crosses val="autoZero"/>
        <c:auto val="1"/>
        <c:lblAlgn val="ctr"/>
        <c:lblOffset val="100"/>
        <c:noMultiLvlLbl val="0"/>
      </c:catAx>
      <c:valAx>
        <c:axId val="121299712"/>
        <c:scaling>
          <c:orientation val="minMax"/>
        </c:scaling>
        <c:delete val="1"/>
        <c:axPos val="l"/>
        <c:majorGridlines/>
        <c:numFmt formatCode="0.0" sourceLinked="1"/>
        <c:majorTickMark val="out"/>
        <c:minorTickMark val="none"/>
        <c:tickLblPos val="nextTo"/>
        <c:crossAx val="1212856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076388888888884"/>
          <c:y val="0.1647071319276682"/>
          <c:w val="0.31090277777777775"/>
          <c:h val="0.72308161788677194"/>
        </c:manualLayout>
      </c:layout>
      <c:overlay val="0"/>
      <c:txPr>
        <a:bodyPr/>
        <a:lstStyle/>
        <a:p>
          <a:pPr>
            <a:defRPr sz="14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3765953865822537"/>
          <c:y val="0.17529737912768165"/>
          <c:w val="0.61588617019336156"/>
          <c:h val="0.809696524053859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1"/>
            <c:bubble3D val="0"/>
            <c:spPr>
              <a:solidFill>
                <a:srgbClr val="FFFF00"/>
              </a:solidFill>
            </c:spPr>
          </c:dPt>
          <c:dPt>
            <c:idx val="2"/>
            <c:bubble3D val="0"/>
            <c:spPr>
              <a:solidFill>
                <a:srgbClr val="CC9900"/>
              </a:solidFill>
            </c:spPr>
          </c:dPt>
          <c:dPt>
            <c:idx val="3"/>
            <c:bubble3D val="0"/>
            <c:spPr>
              <a:solidFill>
                <a:srgbClr val="7030A0"/>
              </a:solidFill>
            </c:spPr>
          </c:dPt>
          <c:dLbls>
            <c:txPr>
              <a:bodyPr/>
              <a:lstStyle/>
              <a:p>
                <a: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ПТБ </c:v>
                </c:pt>
                <c:pt idx="1">
                  <c:v>ЦРЛ</c:v>
                </c:pt>
                <c:pt idx="2">
                  <c:v>ЦПМСД</c:v>
                </c:pt>
                <c:pt idx="3">
                  <c:v>Інші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3.7</c:v>
                </c:pt>
                <c:pt idx="1">
                  <c:v>17.8</c:v>
                </c:pt>
                <c:pt idx="2">
                  <c:v>27.1</c:v>
                </c:pt>
                <c:pt idx="3">
                  <c:v>51.4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4.0532809787303899E-2"/>
          <c:y val="7.1391558787143317E-2"/>
          <c:w val="0.2353540549135239"/>
          <c:h val="0.28135537521552728"/>
        </c:manualLayout>
      </c:layout>
      <c:overlay val="0"/>
      <c:txPr>
        <a:bodyPr/>
        <a:lstStyle/>
        <a:p>
          <a:pPr>
            <a:defRPr sz="16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1"/>
            <c:bubble3D val="0"/>
            <c:spPr>
              <a:solidFill>
                <a:srgbClr val="FFC000"/>
              </a:solidFill>
            </c:spPr>
          </c:dPt>
          <c:dPt>
            <c:idx val="2"/>
            <c:bubble3D val="0"/>
            <c:spPr>
              <a:solidFill>
                <a:srgbClr val="7030A0"/>
              </a:solidFill>
            </c:spPr>
          </c:dPt>
          <c:dPt>
            <c:idx val="3"/>
            <c:bubble3D val="0"/>
            <c:spPr>
              <a:solidFill>
                <a:srgbClr val="CC9900"/>
              </a:solidFill>
            </c:spPr>
          </c:dPt>
          <c:dPt>
            <c:idx val="4"/>
            <c:bubble3D val="0"/>
            <c:spPr>
              <a:solidFill>
                <a:srgbClr val="FFFF00"/>
              </a:solidFill>
            </c:spPr>
          </c:dPt>
          <c:dLbls>
            <c:txPr>
              <a:bodyPr/>
              <a:lstStyle/>
              <a:p>
                <a: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Лікарі</c:v>
                </c:pt>
                <c:pt idx="1">
                  <c:v>Медичні сестри</c:v>
                </c:pt>
                <c:pt idx="2">
                  <c:v>Молодший медперсонал</c:v>
                </c:pt>
                <c:pt idx="3">
                  <c:v>Технічний персонал</c:v>
                </c:pt>
                <c:pt idx="4">
                  <c:v>Адміністрація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12.1</c:v>
                </c:pt>
                <c:pt idx="1">
                  <c:v>51.4</c:v>
                </c:pt>
                <c:pt idx="2">
                  <c:v>27.1</c:v>
                </c:pt>
                <c:pt idx="3">
                  <c:v>6.5</c:v>
                </c:pt>
                <c:pt idx="4">
                  <c:v>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4291310822095038"/>
          <c:y val="0.17211197968864836"/>
          <c:w val="0.33823369983980273"/>
          <c:h val="0.745772011556738"/>
        </c:manualLayout>
      </c:layout>
      <c:overlay val="0"/>
      <c:txPr>
        <a:bodyPr/>
        <a:lstStyle/>
        <a:p>
          <a:pPr>
            <a:defRPr sz="14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чутливий ТБ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6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ДунЛВТ</c:v>
                </c:pt>
                <c:pt idx="1">
                  <c:v>ОПТД</c:v>
                </c:pt>
                <c:pt idx="2">
                  <c:v>ОТПД №2 Б.Дн</c:v>
                </c:pt>
                <c:pt idx="3">
                  <c:v>ОКТЛ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116</c:v>
                </c:pt>
                <c:pt idx="1">
                  <c:v>581</c:v>
                </c:pt>
                <c:pt idx="2">
                  <c:v>0</c:v>
                </c:pt>
                <c:pt idx="3">
                  <c:v>665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Моно</c:v>
                </c:pt>
              </c:strCache>
            </c:strRef>
          </c:tx>
          <c:spPr>
            <a:solidFill>
              <a:srgbClr val="FF5050"/>
            </a:solidFill>
          </c:spPr>
          <c:invertIfNegative val="0"/>
          <c:dLbls>
            <c:dLbl>
              <c:idx val="2"/>
              <c:delete val="1"/>
            </c:dLbl>
            <c:txPr>
              <a:bodyPr/>
              <a:lstStyle/>
              <a:p>
                <a:pPr>
                  <a:defRPr sz="16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ДунЛВТ</c:v>
                </c:pt>
                <c:pt idx="1">
                  <c:v>ОПТД</c:v>
                </c:pt>
                <c:pt idx="2">
                  <c:v>ОТПД №2 Б.Дн</c:v>
                </c:pt>
                <c:pt idx="3">
                  <c:v>ОКТЛ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</c:v>
                </c:pt>
                <c:pt idx="1">
                  <c:v>181</c:v>
                </c:pt>
                <c:pt idx="2">
                  <c:v>0</c:v>
                </c:pt>
                <c:pt idx="3">
                  <c:v>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полі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ДунЛВТ</c:v>
                </c:pt>
                <c:pt idx="1">
                  <c:v>ОПТД</c:v>
                </c:pt>
                <c:pt idx="2">
                  <c:v>ОТПД №2 Б.Дн</c:v>
                </c:pt>
                <c:pt idx="3">
                  <c:v>ОКТЛ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</c:v>
                </c:pt>
                <c:pt idx="1">
                  <c:v>145</c:v>
                </c:pt>
                <c:pt idx="2">
                  <c:v>0</c:v>
                </c:pt>
                <c:pt idx="3">
                  <c:v>17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МРТБ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txPr>
              <a:bodyPr/>
              <a:lstStyle/>
              <a:p>
                <a:pPr>
                  <a:defRPr sz="16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ДунЛВТ</c:v>
                </c:pt>
                <c:pt idx="1">
                  <c:v>ОПТД</c:v>
                </c:pt>
                <c:pt idx="2">
                  <c:v>ОТПД №2 Б.Дн</c:v>
                </c:pt>
                <c:pt idx="3">
                  <c:v>ОКТЛ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65</c:v>
                </c:pt>
                <c:pt idx="1">
                  <c:v>285</c:v>
                </c:pt>
                <c:pt idx="2">
                  <c:v>309</c:v>
                </c:pt>
                <c:pt idx="3">
                  <c:v>368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РРТБ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dLbls>
            <c:dLbl>
              <c:idx val="2"/>
              <c:delete val="1"/>
            </c:dLbl>
            <c:txPr>
              <a:bodyPr/>
              <a:lstStyle/>
              <a:p>
                <a:pPr>
                  <a:defRPr sz="16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ДунЛВТ</c:v>
                </c:pt>
                <c:pt idx="1">
                  <c:v>ОПТД</c:v>
                </c:pt>
                <c:pt idx="2">
                  <c:v>ОТПД №2 Б.Дн</c:v>
                </c:pt>
                <c:pt idx="3">
                  <c:v>ОКТЛ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13</c:v>
                </c:pt>
                <c:pt idx="1">
                  <c:v>34</c:v>
                </c:pt>
                <c:pt idx="2">
                  <c:v>0</c:v>
                </c:pt>
                <c:pt idx="3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0964096"/>
        <c:axId val="130998656"/>
      </c:barChart>
      <c:catAx>
        <c:axId val="1309640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30998656"/>
        <c:crosses val="autoZero"/>
        <c:auto val="1"/>
        <c:lblAlgn val="ctr"/>
        <c:lblOffset val="100"/>
        <c:noMultiLvlLbl val="0"/>
      </c:catAx>
      <c:valAx>
        <c:axId val="130998656"/>
        <c:scaling>
          <c:orientation val="minMax"/>
        </c:scaling>
        <c:delete val="1"/>
        <c:axPos val="l"/>
        <c:majorGridlines/>
        <c:numFmt formatCode="0%" sourceLinked="1"/>
        <c:majorTickMark val="out"/>
        <c:minorTickMark val="none"/>
        <c:tickLblPos val="nextTo"/>
        <c:crossAx val="13096409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Стаціонарні ліжка</c:v>
                </c:pt>
              </c:strCache>
            </c:strRef>
          </c:tx>
          <c:spPr>
            <a:solidFill>
              <a:srgbClr val="CC9900"/>
            </a:solidFill>
            <a:ln>
              <a:solidFill>
                <a:srgbClr val="CC9900"/>
              </a:solidFill>
            </a:ln>
          </c:spPr>
          <c:invertIfNegative val="0"/>
          <c:dPt>
            <c:idx val="8"/>
            <c:invertIfNegative val="0"/>
            <c:bubble3D val="0"/>
            <c:spPr>
              <a:solidFill>
                <a:srgbClr val="FF3300"/>
              </a:solidFill>
              <a:ln>
                <a:solidFill>
                  <a:srgbClr val="FF3300"/>
                </a:solidFill>
              </a:ln>
            </c:spPr>
          </c:dPt>
          <c:dLbls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Лист1!$A$2:$A$10</c:f>
              <c:strCache>
                <c:ptCount val="9"/>
                <c:pt idx="0">
                  <c:v>чутливий ТБ</c:v>
                </c:pt>
                <c:pt idx="1">
                  <c:v>МРТБ </c:v>
                </c:pt>
                <c:pt idx="2">
                  <c:v>РРТБ</c:v>
                </c:pt>
                <c:pt idx="3">
                  <c:v>Легенево- хірургічні</c:v>
                </c:pt>
                <c:pt idx="4">
                  <c:v>Позалегеневі</c:v>
                </c:pt>
                <c:pt idx="5">
                  <c:v>Дитячі</c:v>
                </c:pt>
                <c:pt idx="6">
                  <c:v>СНІД</c:v>
                </c:pt>
                <c:pt idx="7">
                  <c:v>Паліативні</c:v>
                </c:pt>
                <c:pt idx="8">
                  <c:v>Скорочено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205</c:v>
                </c:pt>
                <c:pt idx="1">
                  <c:v>115</c:v>
                </c:pt>
                <c:pt idx="2">
                  <c:v>30</c:v>
                </c:pt>
                <c:pt idx="3">
                  <c:v>50</c:v>
                </c:pt>
                <c:pt idx="4">
                  <c:v>15</c:v>
                </c:pt>
                <c:pt idx="5">
                  <c:v>30</c:v>
                </c:pt>
                <c:pt idx="6">
                  <c:v>30</c:v>
                </c:pt>
                <c:pt idx="7">
                  <c:v>80</c:v>
                </c:pt>
                <c:pt idx="8">
                  <c:v>280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Ліжка ленного перебування</c:v>
                </c:pt>
              </c:strCache>
            </c:strRef>
          </c:tx>
          <c:spPr>
            <a:solidFill>
              <a:srgbClr val="0099CC"/>
            </a:solidFill>
          </c:spPr>
          <c:invertIfNegative val="0"/>
          <c:dLbls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Лист1!$A$2:$A$10</c:f>
              <c:strCache>
                <c:ptCount val="9"/>
                <c:pt idx="0">
                  <c:v>чутливий ТБ</c:v>
                </c:pt>
                <c:pt idx="1">
                  <c:v>МРТБ </c:v>
                </c:pt>
                <c:pt idx="2">
                  <c:v>РРТБ</c:v>
                </c:pt>
                <c:pt idx="3">
                  <c:v>Легенево- хірургічні</c:v>
                </c:pt>
                <c:pt idx="4">
                  <c:v>Позалегеневі</c:v>
                </c:pt>
                <c:pt idx="5">
                  <c:v>Дитячі</c:v>
                </c:pt>
                <c:pt idx="6">
                  <c:v>СНІД</c:v>
                </c:pt>
                <c:pt idx="7">
                  <c:v>Паліативні</c:v>
                </c:pt>
                <c:pt idx="8">
                  <c:v>Скорочено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45</c:v>
                </c:pt>
                <c:pt idx="1">
                  <c:v>65</c:v>
                </c:pt>
                <c:pt idx="2">
                  <c:v>5</c:v>
                </c:pt>
                <c:pt idx="3">
                  <c:v>10</c:v>
                </c:pt>
                <c:pt idx="4">
                  <c:v>5</c:v>
                </c:pt>
                <c:pt idx="5">
                  <c:v>0</c:v>
                </c:pt>
                <c:pt idx="6">
                  <c:v>20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Скорочено</c:v>
                </c:pt>
              </c:strCache>
            </c:strRef>
          </c:tx>
          <c:spPr>
            <a:noFill/>
            <a:ln w="38100">
              <a:solidFill>
                <a:srgbClr val="FF3300"/>
              </a:solidFill>
              <a:prstDash val="dash"/>
            </a:ln>
          </c:spPr>
          <c:invertIfNegative val="0"/>
          <c:dLbls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Лист1!$A$2:$A$10</c:f>
              <c:strCache>
                <c:ptCount val="9"/>
                <c:pt idx="0">
                  <c:v>чутливий ТБ</c:v>
                </c:pt>
                <c:pt idx="1">
                  <c:v>МРТБ </c:v>
                </c:pt>
                <c:pt idx="2">
                  <c:v>РРТБ</c:v>
                </c:pt>
                <c:pt idx="3">
                  <c:v>Легенево- хірургічні</c:v>
                </c:pt>
                <c:pt idx="4">
                  <c:v>Позалегеневі</c:v>
                </c:pt>
                <c:pt idx="5">
                  <c:v>Дитячі</c:v>
                </c:pt>
                <c:pt idx="6">
                  <c:v>СНІД</c:v>
                </c:pt>
                <c:pt idx="7">
                  <c:v>Паліативні</c:v>
                </c:pt>
                <c:pt idx="8">
                  <c:v>Скорочено</c:v>
                </c:pt>
              </c:strCache>
            </c:strRef>
          </c:cat>
          <c:val>
            <c:numRef>
              <c:f>Лист1!$D$2:$D$10</c:f>
              <c:numCache>
                <c:formatCode>General</c:formatCode>
                <c:ptCount val="9"/>
                <c:pt idx="0">
                  <c:v>105</c:v>
                </c:pt>
                <c:pt idx="1">
                  <c:v>60</c:v>
                </c:pt>
                <c:pt idx="4">
                  <c:v>55</c:v>
                </c:pt>
                <c:pt idx="5">
                  <c:v>20</c:v>
                </c:pt>
                <c:pt idx="7">
                  <c:v>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9216000"/>
        <c:axId val="159217536"/>
      </c:barChart>
      <c:catAx>
        <c:axId val="1592160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159217536"/>
        <c:crosses val="autoZero"/>
        <c:auto val="1"/>
        <c:lblAlgn val="ctr"/>
        <c:lblOffset val="100"/>
        <c:noMultiLvlLbl val="0"/>
      </c:catAx>
      <c:valAx>
        <c:axId val="15921753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592160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7365577016566736"/>
          <c:y val="7.3483213014951698E-2"/>
          <c:w val="0.25755470264006697"/>
          <c:h val="0.31916086071095912"/>
        </c:manualLayout>
      </c:layout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665302813576268"/>
          <c:y val="0.12362870807740443"/>
          <c:w val="0.82642054528663478"/>
          <c:h val="0.430420881505430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М+ у закладах ЦПМСД та МЛ/ЦРЛ-232</c:v>
                </c:pt>
              </c:strCache>
            </c:strRef>
          </c:tx>
          <c:spPr>
            <a:solidFill>
              <a:srgbClr val="99CCFF"/>
            </a:solidFill>
          </c:spPr>
          <c:invertIfNegative val="0"/>
          <c:dLbls>
            <c:dLbl>
              <c:idx val="0"/>
              <c:layout>
                <c:manualLayout>
                  <c:x val="-2.5322707199197561E-4"/>
                  <c:y val="7.14827396112105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99CCFF"/>
              </a:solidFill>
            </c:spPr>
            <c:txPr>
              <a:bodyPr/>
              <a:lstStyle/>
              <a:p>
                <a:pPr>
                  <a:defRPr b="1"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% виявлення бактеріовиділювачів серед нових випадків ЛТБ  у 2017 р.- 2206</c:v>
                </c:pt>
              </c:strCache>
            </c:strRef>
          </c:cat>
          <c:val>
            <c:numRef>
              <c:f>Лист1!$B$2</c:f>
              <c:numCache>
                <c:formatCode>0.0</c:formatCode>
                <c:ptCount val="1"/>
                <c:pt idx="0">
                  <c:v>10.516772438803264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М+ у тубкабінетах - 333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-7.9201269303410728E-3"/>
                  <c:y val="7.3004019243993981E-2"/>
                </c:manualLayout>
              </c:layout>
              <c:spPr/>
              <c:txPr>
                <a:bodyPr/>
                <a:lstStyle/>
                <a:p>
                  <a:pPr>
                    <a:defRPr sz="1800" b="1">
                      <a:latin typeface="Arial Narrow" panose="020B060602020203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% виявлення бактеріовиділювачів серед нових випадків ЛТБ  у 2017 р.- 2206</c:v>
                </c:pt>
              </c:strCache>
            </c:strRef>
          </c:cat>
          <c:val>
            <c:numRef>
              <c:f>Лист1!$C$2</c:f>
              <c:numCache>
                <c:formatCode>0.0</c:formatCode>
                <c:ptCount val="1"/>
                <c:pt idx="0">
                  <c:v>15.095194922937443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М+  в ООПТД - 262</c:v>
                </c:pt>
              </c:strCache>
            </c:strRef>
          </c:tx>
          <c:spPr>
            <a:solidFill>
              <a:srgbClr val="CCCC00"/>
            </a:solidFill>
          </c:spPr>
          <c:invertIfNegative val="0"/>
          <c:dLbls>
            <c:dLbl>
              <c:idx val="0"/>
              <c:layout>
                <c:manualLayout>
                  <c:x val="-1.736135221086546E-3"/>
                  <c:y val="8.5481887385227245E-2"/>
                </c:manualLayout>
              </c:layout>
              <c:spPr/>
              <c:txPr>
                <a:bodyPr/>
                <a:lstStyle/>
                <a:p>
                  <a:pPr>
                    <a:defRPr sz="1800" b="1">
                      <a:latin typeface="Arial Narrow" panose="020B060602020203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% виявлення бактеріовиділювачів серед нових випадків ЛТБ  у 2017 р.- 2206</c:v>
                </c:pt>
              </c:strCache>
            </c:strRef>
          </c:cat>
          <c:val>
            <c:numRef>
              <c:f>Лист1!$D$2</c:f>
              <c:numCache>
                <c:formatCode>0.0</c:formatCode>
                <c:ptCount val="1"/>
                <c:pt idx="0">
                  <c:v>11.876699909338168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Загальна кільксіть М+ - 827</c:v>
                </c:pt>
              </c:strCache>
            </c:strRef>
          </c:tx>
          <c:spPr>
            <a:solidFill>
              <a:srgbClr val="339966"/>
            </a:solidFill>
          </c:spPr>
          <c:invertIfNegative val="0"/>
          <c:dLbls>
            <c:dLbl>
              <c:idx val="0"/>
              <c:layout>
                <c:manualLayout>
                  <c:x val="2.0390529524496773E-3"/>
                  <c:y val="8.1671832524937454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latin typeface="Arial Narrow" panose="020B060602020203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% виявлення бактеріовиділювачів серед нових випадків ЛТБ  у 2017 р.- 2206</c:v>
                </c:pt>
              </c:strCache>
            </c:strRef>
          </c:cat>
          <c:val>
            <c:numRef>
              <c:f>Лист1!$E$2</c:f>
              <c:numCache>
                <c:formatCode>0.0</c:formatCode>
                <c:ptCount val="1"/>
                <c:pt idx="0">
                  <c:v>37.488667271078874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% виявлення бактеріовиділювачів серед нових випадків ЛТБ  у 2017 р.- 2206</c:v>
                </c:pt>
              </c:strCache>
            </c:strRef>
          </c:cat>
          <c:val>
            <c:numRef>
              <c:f>Лист1!$F$2</c:f>
              <c:numCache>
                <c:formatCode>0.0</c:formatCode>
                <c:ptCount val="1"/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МБТ+ бактеріологічно та МГ - 420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3.4718364626152648E-4"/>
                  <c:y val="6.8936784801688702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latin typeface="Arial Narrow" panose="020B060602020203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% виявлення бактеріовиділювачів серед нових випадків ЛТБ  у 2017 р.- 2206</c:v>
                </c:pt>
              </c:strCache>
            </c:strRef>
          </c:cat>
          <c:val>
            <c:numRef>
              <c:f>Лист1!$G$2</c:f>
              <c:numCache>
                <c:formatCode>0.0</c:formatCode>
                <c:ptCount val="1"/>
                <c:pt idx="0">
                  <c:v>19.038984587488667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% виявлення бактеріовиділювачів серед нових випадків ЛТБ  у 2017 р.- 2206</c:v>
                </c:pt>
              </c:strCache>
            </c:strRef>
          </c:cat>
          <c:val>
            <c:numRef>
              <c:f>Лист1!$H$2</c:f>
              <c:numCache>
                <c:formatCode>0.0</c:formatCode>
                <c:ptCount val="1"/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Загальна кількість бактеріовиділювачів - 1247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3.4718364626152648E-4"/>
                  <c:y val="8.5739418545618715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latin typeface="Arial Narrow" panose="020B060602020203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% виявлення бактеріовиділювачів серед нових випадків ЛТБ  у 2017 р.- 2206</c:v>
                </c:pt>
              </c:strCache>
            </c:strRef>
          </c:cat>
          <c:val>
            <c:numRef>
              <c:f>Лист1!$I$2</c:f>
              <c:numCache>
                <c:formatCode>0.0</c:formatCode>
                <c:ptCount val="1"/>
                <c:pt idx="0">
                  <c:v>56.527651858567545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5838976"/>
        <c:axId val="237187456"/>
      </c:barChart>
      <c:catAx>
        <c:axId val="2058389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Arial Narrow" panose="020B0606020202030204" pitchFamily="34" charset="0"/>
              </a:defRPr>
            </a:pPr>
            <a:endParaRPr lang="ru-RU"/>
          </a:p>
        </c:txPr>
        <c:crossAx val="237187456"/>
        <c:crosses val="autoZero"/>
        <c:auto val="1"/>
        <c:lblAlgn val="ctr"/>
        <c:lblOffset val="100"/>
        <c:noMultiLvlLbl val="0"/>
      </c:catAx>
      <c:valAx>
        <c:axId val="237187456"/>
        <c:scaling>
          <c:orientation val="minMax"/>
        </c:scaling>
        <c:delete val="1"/>
        <c:axPos val="l"/>
        <c:majorGridlines/>
        <c:numFmt formatCode="0.0" sourceLinked="1"/>
        <c:majorTickMark val="out"/>
        <c:minorTickMark val="none"/>
        <c:tickLblPos val="nextTo"/>
        <c:crossAx val="205838976"/>
        <c:crosses val="autoZero"/>
        <c:crossBetween val="between"/>
      </c:valAx>
    </c:plotArea>
    <c:legend>
      <c:legendPos val="r"/>
      <c:legendEntry>
        <c:idx val="4"/>
        <c:delete val="1"/>
      </c:legendEntry>
      <c:legendEntry>
        <c:idx val="6"/>
        <c:delete val="1"/>
      </c:legendEntry>
      <c:layout>
        <c:manualLayout>
          <c:xMode val="edge"/>
          <c:yMode val="edge"/>
          <c:x val="2.7643157083720594E-2"/>
          <c:y val="0.73093007249085951"/>
          <c:w val="0.79834185090545495"/>
          <c:h val="0.25570043502184697"/>
        </c:manualLayout>
      </c:layout>
      <c:overlay val="0"/>
      <c:txPr>
        <a:bodyPr/>
        <a:lstStyle/>
        <a:p>
          <a:pPr>
            <a:defRPr sz="1400" b="0">
              <a:latin typeface="Arial Narrow" panose="020B0606020202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ТБ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txPr>
              <a:bodyPr/>
              <a:lstStyle/>
              <a:p>
                <a: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кількість хворих, які отримують лікування в умовах стаціонару</c:v>
                </c:pt>
                <c:pt idx="1">
                  <c:v>кількість хворих, які отримують лікування  амбулаторно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110</c:v>
                </c:pt>
                <c:pt idx="1">
                  <c:v>474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ТБ/ВІЛ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кількість хворих, які отримують лікування в умовах стаціонару</c:v>
                </c:pt>
                <c:pt idx="1">
                  <c:v>кількість хворих, які отримують лікування  амбулаторно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287</c:v>
                </c:pt>
                <c:pt idx="1">
                  <c:v>467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МРТБ</c:v>
                </c:pt>
              </c:strCache>
            </c:strRef>
          </c:tx>
          <c:spPr>
            <a:solidFill>
              <a:srgbClr val="CCCC00"/>
            </a:solidFill>
          </c:spPr>
          <c:invertIfNegative val="0"/>
          <c:dLbls>
            <c:txPr>
              <a:bodyPr/>
              <a:lstStyle/>
              <a:p>
                <a: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кількість хворих, які отримують лікування в умовах стаціонару</c:v>
                </c:pt>
                <c:pt idx="1">
                  <c:v>кількість хворих, які отримують лікування  амбулаторно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145</c:v>
                </c:pt>
                <c:pt idx="1">
                  <c:v>507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кількість пацієнтів, у яких зареєстровано  негативні результати лікування</c:v>
                </c:pt>
              </c:strCache>
            </c:strRef>
          </c:tx>
          <c:spPr>
            <a:solidFill>
              <a:srgbClr val="996600"/>
            </a:solidFill>
          </c:spPr>
          <c:invertIfNegative val="0"/>
          <c:dLbls>
            <c:dLbl>
              <c:idx val="1"/>
              <c:layout>
                <c:manualLayout>
                  <c:x val="0"/>
                  <c:y val="-4.48965225743118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кількість хворих, які отримують лікування в умовах стаціонару</c:v>
                </c:pt>
                <c:pt idx="1">
                  <c:v>кількість хворих, які отримують лікування  амбулаторно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1">
                  <c:v>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4214912"/>
        <c:axId val="194228992"/>
      </c:barChart>
      <c:catAx>
        <c:axId val="1942149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94228992"/>
        <c:crosses val="autoZero"/>
        <c:auto val="1"/>
        <c:lblAlgn val="ctr"/>
        <c:lblOffset val="100"/>
        <c:noMultiLvlLbl val="0"/>
      </c:catAx>
      <c:valAx>
        <c:axId val="19422899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942149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080973077511258"/>
          <c:y val="0.10182849484187122"/>
          <c:w val="0.26030842157678208"/>
          <c:h val="0.89174812078667021"/>
        </c:manualLayout>
      </c:layout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1A0883-09C4-40D6-B3E5-53FF4717EFC1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F4052730-4B5E-4343-AAE9-ED79C32637B6}">
      <dgm:prSet phldrT="[Текст]"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r>
            <a:rPr lang="uk-UA" b="1" dirty="0" smtClean="0">
              <a:solidFill>
                <a:schemeClr val="tx1"/>
              </a:solidFill>
              <a:latin typeface="Arial Narrow" panose="020B0606020202030204" pitchFamily="34" charset="0"/>
            </a:rPr>
            <a:t>1005</a:t>
          </a:r>
          <a:endParaRPr lang="ru-RU" b="1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FEDC5BE4-1720-45C5-AA2E-BE410790B1E9}" type="parTrans" cxnId="{2029EC2A-3BF5-43AC-90FC-B7F09B266FA8}">
      <dgm:prSet/>
      <dgm:spPr/>
      <dgm:t>
        <a:bodyPr/>
        <a:lstStyle/>
        <a:p>
          <a:endParaRPr lang="ru-RU"/>
        </a:p>
      </dgm:t>
    </dgm:pt>
    <dgm:pt modelId="{EA6FE26F-51B1-4D7D-8FF7-1FC26F687A4E}" type="sibTrans" cxnId="{2029EC2A-3BF5-43AC-90FC-B7F09B266FA8}">
      <dgm:prSet/>
      <dgm:spPr/>
      <dgm:t>
        <a:bodyPr/>
        <a:lstStyle/>
        <a:p>
          <a:endParaRPr lang="ru-RU"/>
        </a:p>
      </dgm:t>
    </dgm:pt>
    <dgm:pt modelId="{CDF0B381-024E-45EB-B5F6-BD1771D39C3B}">
      <dgm:prSet phldrT="[Текст]"/>
      <dgm:spPr>
        <a:solidFill>
          <a:srgbClr val="FF3300"/>
        </a:solidFill>
        <a:ln>
          <a:solidFill>
            <a:srgbClr val="FF3300"/>
          </a:solidFill>
        </a:ln>
      </dgm:spPr>
      <dgm:t>
        <a:bodyPr/>
        <a:lstStyle/>
        <a:p>
          <a:r>
            <a:rPr lang="uk-UA" b="1" dirty="0" smtClean="0">
              <a:solidFill>
                <a:schemeClr val="tx1"/>
              </a:solidFill>
              <a:latin typeface="Arial Narrow" panose="020B0606020202030204" pitchFamily="34" charset="0"/>
            </a:rPr>
            <a:t>-280</a:t>
          </a:r>
          <a:endParaRPr lang="ru-RU" b="1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1EDB915E-77AF-45FA-9D6F-5FA4A74368BE}" type="parTrans" cxnId="{C8AE0D29-CDB5-44B8-A560-A2E3C4C95034}">
      <dgm:prSet/>
      <dgm:spPr/>
      <dgm:t>
        <a:bodyPr/>
        <a:lstStyle/>
        <a:p>
          <a:endParaRPr lang="ru-RU"/>
        </a:p>
      </dgm:t>
    </dgm:pt>
    <dgm:pt modelId="{F6327709-4C05-4F43-8B0D-C5DD421C2797}" type="sibTrans" cxnId="{C8AE0D29-CDB5-44B8-A560-A2E3C4C95034}">
      <dgm:prSet/>
      <dgm:spPr/>
      <dgm:t>
        <a:bodyPr/>
        <a:lstStyle/>
        <a:p>
          <a:endParaRPr lang="ru-RU"/>
        </a:p>
      </dgm:t>
    </dgm:pt>
    <dgm:pt modelId="{0CCBAE76-A461-4EE1-A0E1-0646D154CB63}">
      <dgm:prSet phldrT="[Текст]"/>
      <dgm:spPr>
        <a:solidFill>
          <a:srgbClr val="CC9900"/>
        </a:solidFill>
        <a:ln>
          <a:solidFill>
            <a:srgbClr val="CC9900"/>
          </a:solidFill>
        </a:ln>
      </dgm:spPr>
      <dgm:t>
        <a:bodyPr/>
        <a:lstStyle/>
        <a:p>
          <a:r>
            <a:rPr lang="uk-UA" b="1" dirty="0" smtClean="0">
              <a:solidFill>
                <a:schemeClr val="tx1"/>
              </a:solidFill>
              <a:latin typeface="Arial Narrow" panose="020B0606020202030204" pitchFamily="34" charset="0"/>
            </a:rPr>
            <a:t>725</a:t>
          </a:r>
          <a:endParaRPr lang="ru-RU" b="1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0C877729-A553-4702-948C-29530469A933}" type="parTrans" cxnId="{C5362D26-98A7-4C81-AE9A-4063123257D9}">
      <dgm:prSet/>
      <dgm:spPr/>
      <dgm:t>
        <a:bodyPr/>
        <a:lstStyle/>
        <a:p>
          <a:endParaRPr lang="ru-RU"/>
        </a:p>
      </dgm:t>
    </dgm:pt>
    <dgm:pt modelId="{BCD6FF53-387B-4373-88BC-8D3E6E4A835C}" type="sibTrans" cxnId="{C5362D26-98A7-4C81-AE9A-4063123257D9}">
      <dgm:prSet/>
      <dgm:spPr/>
      <dgm:t>
        <a:bodyPr/>
        <a:lstStyle/>
        <a:p>
          <a:endParaRPr lang="ru-RU"/>
        </a:p>
      </dgm:t>
    </dgm:pt>
    <dgm:pt modelId="{66955D69-52FF-4292-9AC3-573D0AFB72A9}" type="pres">
      <dgm:prSet presAssocID="{6E1A0883-09C4-40D6-B3E5-53FF4717EFC1}" presName="CompostProcess" presStyleCnt="0">
        <dgm:presLayoutVars>
          <dgm:dir/>
          <dgm:resizeHandles val="exact"/>
        </dgm:presLayoutVars>
      </dgm:prSet>
      <dgm:spPr/>
    </dgm:pt>
    <dgm:pt modelId="{58991CE5-47D6-4D2F-AFED-0710B51BD67A}" type="pres">
      <dgm:prSet presAssocID="{6E1A0883-09C4-40D6-B3E5-53FF4717EFC1}" presName="arrow" presStyleLbl="bgShp" presStyleIdx="0" presStyleCnt="1" custLinFactNeighborX="45100"/>
      <dgm:spPr/>
    </dgm:pt>
    <dgm:pt modelId="{47BCD791-88C9-4B27-BB9E-0D697AEBC4C5}" type="pres">
      <dgm:prSet presAssocID="{6E1A0883-09C4-40D6-B3E5-53FF4717EFC1}" presName="linearProcess" presStyleCnt="0"/>
      <dgm:spPr/>
    </dgm:pt>
    <dgm:pt modelId="{D3F81947-28DB-4796-8221-AE5A09EEBCAF}" type="pres">
      <dgm:prSet presAssocID="{F4052730-4B5E-4343-AAE9-ED79C32637B6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77CD5E-5B38-473D-921C-1AFC05E1ACC5}" type="pres">
      <dgm:prSet presAssocID="{EA6FE26F-51B1-4D7D-8FF7-1FC26F687A4E}" presName="sibTrans" presStyleCnt="0"/>
      <dgm:spPr/>
    </dgm:pt>
    <dgm:pt modelId="{4552B70E-5CE8-4E51-A548-C41D41B3A9B8}" type="pres">
      <dgm:prSet presAssocID="{CDF0B381-024E-45EB-B5F6-BD1771D39C3B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A4A83F-FBEE-4B92-9E27-E28F1DC43EFE}" type="pres">
      <dgm:prSet presAssocID="{F6327709-4C05-4F43-8B0D-C5DD421C2797}" presName="sibTrans" presStyleCnt="0"/>
      <dgm:spPr/>
    </dgm:pt>
    <dgm:pt modelId="{3CDC9114-A4C6-49A9-A2DE-1E9449316D56}" type="pres">
      <dgm:prSet presAssocID="{0CCBAE76-A461-4EE1-A0E1-0646D154CB63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F9B7194-C24C-4E96-8943-205C6C0A4CC7}" type="presOf" srcId="{6E1A0883-09C4-40D6-B3E5-53FF4717EFC1}" destId="{66955D69-52FF-4292-9AC3-573D0AFB72A9}" srcOrd="0" destOrd="0" presId="urn:microsoft.com/office/officeart/2005/8/layout/hProcess9"/>
    <dgm:cxn modelId="{C8AE0D29-CDB5-44B8-A560-A2E3C4C95034}" srcId="{6E1A0883-09C4-40D6-B3E5-53FF4717EFC1}" destId="{CDF0B381-024E-45EB-B5F6-BD1771D39C3B}" srcOrd="1" destOrd="0" parTransId="{1EDB915E-77AF-45FA-9D6F-5FA4A74368BE}" sibTransId="{F6327709-4C05-4F43-8B0D-C5DD421C2797}"/>
    <dgm:cxn modelId="{2029EC2A-3BF5-43AC-90FC-B7F09B266FA8}" srcId="{6E1A0883-09C4-40D6-B3E5-53FF4717EFC1}" destId="{F4052730-4B5E-4343-AAE9-ED79C32637B6}" srcOrd="0" destOrd="0" parTransId="{FEDC5BE4-1720-45C5-AA2E-BE410790B1E9}" sibTransId="{EA6FE26F-51B1-4D7D-8FF7-1FC26F687A4E}"/>
    <dgm:cxn modelId="{5D1BD484-3F9F-4CCB-813E-CE6A70CE1058}" type="presOf" srcId="{CDF0B381-024E-45EB-B5F6-BD1771D39C3B}" destId="{4552B70E-5CE8-4E51-A548-C41D41B3A9B8}" srcOrd="0" destOrd="0" presId="urn:microsoft.com/office/officeart/2005/8/layout/hProcess9"/>
    <dgm:cxn modelId="{4FD06A03-EF69-4C97-A008-524CFB78F2C8}" type="presOf" srcId="{F4052730-4B5E-4343-AAE9-ED79C32637B6}" destId="{D3F81947-28DB-4796-8221-AE5A09EEBCAF}" srcOrd="0" destOrd="0" presId="urn:microsoft.com/office/officeart/2005/8/layout/hProcess9"/>
    <dgm:cxn modelId="{CB683AB6-BDF7-4147-AF46-197A9ED874F1}" type="presOf" srcId="{0CCBAE76-A461-4EE1-A0E1-0646D154CB63}" destId="{3CDC9114-A4C6-49A9-A2DE-1E9449316D56}" srcOrd="0" destOrd="0" presId="urn:microsoft.com/office/officeart/2005/8/layout/hProcess9"/>
    <dgm:cxn modelId="{C5362D26-98A7-4C81-AE9A-4063123257D9}" srcId="{6E1A0883-09C4-40D6-B3E5-53FF4717EFC1}" destId="{0CCBAE76-A461-4EE1-A0E1-0646D154CB63}" srcOrd="2" destOrd="0" parTransId="{0C877729-A553-4702-948C-29530469A933}" sibTransId="{BCD6FF53-387B-4373-88BC-8D3E6E4A835C}"/>
    <dgm:cxn modelId="{CCDD61B3-28D9-4A99-9541-2D263628B996}" type="presParOf" srcId="{66955D69-52FF-4292-9AC3-573D0AFB72A9}" destId="{58991CE5-47D6-4D2F-AFED-0710B51BD67A}" srcOrd="0" destOrd="0" presId="urn:microsoft.com/office/officeart/2005/8/layout/hProcess9"/>
    <dgm:cxn modelId="{588E2C34-B0C1-433D-91AF-9DC701E634C1}" type="presParOf" srcId="{66955D69-52FF-4292-9AC3-573D0AFB72A9}" destId="{47BCD791-88C9-4B27-BB9E-0D697AEBC4C5}" srcOrd="1" destOrd="0" presId="urn:microsoft.com/office/officeart/2005/8/layout/hProcess9"/>
    <dgm:cxn modelId="{763C31DE-4860-42DF-9D60-FDE762726661}" type="presParOf" srcId="{47BCD791-88C9-4B27-BB9E-0D697AEBC4C5}" destId="{D3F81947-28DB-4796-8221-AE5A09EEBCAF}" srcOrd="0" destOrd="0" presId="urn:microsoft.com/office/officeart/2005/8/layout/hProcess9"/>
    <dgm:cxn modelId="{1B2EFEA4-F7D1-4F9B-A751-5462252BA876}" type="presParOf" srcId="{47BCD791-88C9-4B27-BB9E-0D697AEBC4C5}" destId="{F377CD5E-5B38-473D-921C-1AFC05E1ACC5}" srcOrd="1" destOrd="0" presId="urn:microsoft.com/office/officeart/2005/8/layout/hProcess9"/>
    <dgm:cxn modelId="{AFC017C3-145B-4437-9E9A-C270529FD4D4}" type="presParOf" srcId="{47BCD791-88C9-4B27-BB9E-0D697AEBC4C5}" destId="{4552B70E-5CE8-4E51-A548-C41D41B3A9B8}" srcOrd="2" destOrd="0" presId="urn:microsoft.com/office/officeart/2005/8/layout/hProcess9"/>
    <dgm:cxn modelId="{97F08AA7-04B8-4517-A10E-6DC8FF24EC11}" type="presParOf" srcId="{47BCD791-88C9-4B27-BB9E-0D697AEBC4C5}" destId="{0BA4A83F-FBEE-4B92-9E27-E28F1DC43EFE}" srcOrd="3" destOrd="0" presId="urn:microsoft.com/office/officeart/2005/8/layout/hProcess9"/>
    <dgm:cxn modelId="{6BA039FE-09BF-49F1-81B4-A9BF1C045322}" type="presParOf" srcId="{47BCD791-88C9-4B27-BB9E-0D697AEBC4C5}" destId="{3CDC9114-A4C6-49A9-A2DE-1E9449316D56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991CE5-47D6-4D2F-AFED-0710B51BD67A}">
      <dsp:nvSpPr>
        <dsp:cNvPr id="0" name=""/>
        <dsp:cNvSpPr/>
      </dsp:nvSpPr>
      <dsp:spPr>
        <a:xfrm>
          <a:off x="281851" y="0"/>
          <a:ext cx="1597161" cy="1008111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F81947-28DB-4796-8221-AE5A09EEBCAF}">
      <dsp:nvSpPr>
        <dsp:cNvPr id="0" name=""/>
        <dsp:cNvSpPr/>
      </dsp:nvSpPr>
      <dsp:spPr>
        <a:xfrm>
          <a:off x="63673" y="302433"/>
          <a:ext cx="563703" cy="403244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>
              <a:solidFill>
                <a:schemeClr val="tx1"/>
              </a:solidFill>
              <a:latin typeface="Arial Narrow" panose="020B0606020202030204" pitchFamily="34" charset="0"/>
            </a:rPr>
            <a:t>1005</a:t>
          </a:r>
          <a:endParaRPr lang="ru-RU" sz="1700" b="1" kern="1200" dirty="0">
            <a:solidFill>
              <a:schemeClr val="tx1"/>
            </a:solidFill>
            <a:latin typeface="Arial Narrow" panose="020B0606020202030204" pitchFamily="34" charset="0"/>
          </a:endParaRPr>
        </a:p>
      </dsp:txBody>
      <dsp:txXfrm>
        <a:off x="83358" y="322118"/>
        <a:ext cx="524333" cy="363874"/>
      </dsp:txXfrm>
    </dsp:sp>
    <dsp:sp modelId="{4552B70E-5CE8-4E51-A548-C41D41B3A9B8}">
      <dsp:nvSpPr>
        <dsp:cNvPr id="0" name=""/>
        <dsp:cNvSpPr/>
      </dsp:nvSpPr>
      <dsp:spPr>
        <a:xfrm>
          <a:off x="657654" y="302433"/>
          <a:ext cx="563703" cy="403244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rgbClr val="FF33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>
              <a:solidFill>
                <a:schemeClr val="tx1"/>
              </a:solidFill>
              <a:latin typeface="Arial Narrow" panose="020B0606020202030204" pitchFamily="34" charset="0"/>
            </a:rPr>
            <a:t>-280</a:t>
          </a:r>
          <a:endParaRPr lang="ru-RU" sz="1700" b="1" kern="1200" dirty="0">
            <a:solidFill>
              <a:schemeClr val="tx1"/>
            </a:solidFill>
            <a:latin typeface="Arial Narrow" panose="020B0606020202030204" pitchFamily="34" charset="0"/>
          </a:endParaRPr>
        </a:p>
      </dsp:txBody>
      <dsp:txXfrm>
        <a:off x="677339" y="322118"/>
        <a:ext cx="524333" cy="363874"/>
      </dsp:txXfrm>
    </dsp:sp>
    <dsp:sp modelId="{3CDC9114-A4C6-49A9-A2DE-1E9449316D56}">
      <dsp:nvSpPr>
        <dsp:cNvPr id="0" name=""/>
        <dsp:cNvSpPr/>
      </dsp:nvSpPr>
      <dsp:spPr>
        <a:xfrm>
          <a:off x="1251635" y="302433"/>
          <a:ext cx="563703" cy="403244"/>
        </a:xfrm>
        <a:prstGeom prst="roundRect">
          <a:avLst/>
        </a:prstGeom>
        <a:solidFill>
          <a:srgbClr val="CC9900"/>
        </a:solidFill>
        <a:ln w="25400" cap="flat" cmpd="sng" algn="ctr">
          <a:solidFill>
            <a:srgbClr val="CC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>
              <a:solidFill>
                <a:schemeClr val="tx1"/>
              </a:solidFill>
              <a:latin typeface="Arial Narrow" panose="020B0606020202030204" pitchFamily="34" charset="0"/>
            </a:rPr>
            <a:t>725</a:t>
          </a:r>
          <a:endParaRPr lang="ru-RU" sz="1700" b="1" kern="1200" dirty="0">
            <a:solidFill>
              <a:schemeClr val="tx1"/>
            </a:solidFill>
            <a:latin typeface="Arial Narrow" panose="020B0606020202030204" pitchFamily="34" charset="0"/>
          </a:endParaRPr>
        </a:p>
      </dsp:txBody>
      <dsp:txXfrm>
        <a:off x="1271320" y="322118"/>
        <a:ext cx="524333" cy="3638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0.40625</cdr:x>
      <cdr:y>0.21519</cdr:y>
    </cdr:from>
    <cdr:to>
      <cdr:x>0.57813</cdr:x>
      <cdr:y>0.21519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>
          <a:off x="1872208" y="1224136"/>
          <a:ext cx="792088" cy="0"/>
        </a:xfrm>
        <a:prstGeom xmlns:a="http://schemas.openxmlformats.org/drawingml/2006/main" prst="line">
          <a:avLst/>
        </a:prstGeom>
        <a:ln xmlns:a="http://schemas.openxmlformats.org/drawingml/2006/main" w="63500">
          <a:solidFill>
            <a:srgbClr val="FF0000"/>
          </a:solidFill>
        </a:ln>
      </cdr:spPr>
      <cdr:style>
        <a:lnRef xmlns:a="http://schemas.openxmlformats.org/drawingml/2006/main" idx="3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2">
          <a:schemeClr val="accent6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0.78125</cdr:x>
      <cdr:y>0.13924</cdr:y>
    </cdr:from>
    <cdr:to>
      <cdr:x>0.92188</cdr:x>
      <cdr:y>0.13924</cdr:y>
    </cdr:to>
    <cdr:cxnSp macro="">
      <cdr:nvCxnSpPr>
        <cdr:cNvPr id="7" name="Прямая соединительная линия 6"/>
        <cdr:cNvCxnSpPr/>
      </cdr:nvCxnSpPr>
      <cdr:spPr>
        <a:xfrm xmlns:a="http://schemas.openxmlformats.org/drawingml/2006/main">
          <a:off x="3600400" y="792088"/>
          <a:ext cx="648072" cy="0"/>
        </a:xfrm>
        <a:prstGeom xmlns:a="http://schemas.openxmlformats.org/drawingml/2006/main" prst="line">
          <a:avLst/>
        </a:prstGeom>
        <a:ln xmlns:a="http://schemas.openxmlformats.org/drawingml/2006/main" w="63500">
          <a:solidFill>
            <a:srgbClr val="FF0000"/>
          </a:solidFill>
        </a:ln>
      </cdr:spPr>
      <cdr:style>
        <a:lnRef xmlns:a="http://schemas.openxmlformats.org/drawingml/2006/main" idx="3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2">
          <a:schemeClr val="accent6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0.60938</cdr:x>
      <cdr:y>0.41772</cdr:y>
    </cdr:from>
    <cdr:to>
      <cdr:x>0.75</cdr:x>
      <cdr:y>0.41772</cdr:y>
    </cdr:to>
    <cdr:cxnSp macro="">
      <cdr:nvCxnSpPr>
        <cdr:cNvPr id="9" name="Прямая соединительная линия 8"/>
        <cdr:cNvCxnSpPr/>
      </cdr:nvCxnSpPr>
      <cdr:spPr>
        <a:xfrm xmlns:a="http://schemas.openxmlformats.org/drawingml/2006/main">
          <a:off x="2808312" y="2376264"/>
          <a:ext cx="648072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3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2">
          <a:schemeClr val="accent6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0.42188</cdr:x>
      <cdr:y>0.07595</cdr:y>
    </cdr:from>
    <cdr:to>
      <cdr:x>0.625</cdr:x>
      <cdr:y>0.1519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1944216" y="432048"/>
          <a:ext cx="936104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0.40625</cdr:x>
      <cdr:y>0.12264</cdr:y>
    </cdr:from>
    <cdr:to>
      <cdr:x>0.625</cdr:x>
      <cdr:y>0.20633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1872208" y="614104"/>
          <a:ext cx="1008112" cy="4190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400" dirty="0" smtClean="0">
              <a:latin typeface="Arial Narrow" panose="020B0606020202030204" pitchFamily="34" charset="0"/>
            </a:rPr>
            <a:t> </a:t>
          </a:r>
          <a:r>
            <a:rPr lang="ru-RU" sz="2400" b="1" dirty="0" smtClean="0">
              <a:latin typeface="Arial Narrow" panose="020B0606020202030204" pitchFamily="34" charset="0"/>
            </a:rPr>
            <a:t>50%</a:t>
          </a:r>
          <a:endParaRPr lang="ru-RU" sz="2400" b="1" dirty="0">
            <a:latin typeface="Arial Narrow" panose="020B0606020202030204" pitchFamily="34" charset="0"/>
          </a:endParaRPr>
        </a:p>
      </cdr:txBody>
    </cdr:sp>
  </cdr:relSizeAnchor>
  <cdr:relSizeAnchor xmlns:cdr="http://schemas.openxmlformats.org/drawingml/2006/chartDrawing">
    <cdr:from>
      <cdr:x>0.76305</cdr:x>
      <cdr:y>0.02134</cdr:y>
    </cdr:from>
    <cdr:to>
      <cdr:x>0.96617</cdr:x>
      <cdr:y>0.11472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3516539" y="106878"/>
          <a:ext cx="936081" cy="4675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latin typeface="Arial Narrow" panose="020B0606020202030204" pitchFamily="34" charset="0"/>
            </a:rPr>
            <a:t> 70%</a:t>
          </a:r>
          <a:endParaRPr lang="ru-RU" sz="2400" b="1" dirty="0">
            <a:latin typeface="Arial Narrow" panose="020B0606020202030204" pitchFamily="34" charset="0"/>
          </a:endParaRPr>
        </a:p>
      </cdr:txBody>
    </cdr:sp>
  </cdr:relSizeAnchor>
  <cdr:relSizeAnchor xmlns:cdr="http://schemas.openxmlformats.org/drawingml/2006/chartDrawing">
    <cdr:from>
      <cdr:x>0.57813</cdr:x>
      <cdr:y>0.25316</cdr:y>
    </cdr:from>
    <cdr:to>
      <cdr:x>0.73438</cdr:x>
      <cdr:y>0.31646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2664296" y="1440160"/>
          <a:ext cx="720080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0.57813</cdr:x>
      <cdr:y>0.32911</cdr:y>
    </cdr:from>
    <cdr:to>
      <cdr:x>0.76563</cdr:x>
      <cdr:y>0.40506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2664296" y="1872208"/>
          <a:ext cx="86409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400" dirty="0" smtClean="0">
              <a:latin typeface="Arial Narrow" panose="020B0606020202030204" pitchFamily="34" charset="0"/>
            </a:rPr>
            <a:t> </a:t>
          </a:r>
          <a:r>
            <a:rPr lang="ru-RU" sz="2400" b="1" dirty="0" smtClean="0">
              <a:latin typeface="Arial Narrow" panose="020B0606020202030204" pitchFamily="34" charset="0"/>
            </a:rPr>
            <a:t>20%</a:t>
          </a:r>
          <a:endParaRPr lang="ru-RU" sz="2400" b="1" dirty="0">
            <a:latin typeface="Arial Narrow" panose="020B060602020203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BA83B-C5A8-44EE-ABA9-470912721901}" type="datetimeFigureOut">
              <a:rPr lang="ru-RU" smtClean="0"/>
              <a:t>31.07.2018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985618-B71F-49CA-995D-DE1F55B43F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036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обласні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заклади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(10),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патанатомічне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бюро (15),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психіатричні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лакарні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(7)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прибиральника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 кочегар, 3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водія</a:t>
            </a:r>
            <a:r>
              <a:rPr lang="ru-RU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85618-B71F-49CA-995D-DE1F55B43FF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718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b="1" dirty="0" smtClean="0"/>
              <a:t>A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AAE4-2A52-4662-A437-CFFA6F36EEA3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4320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How 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256EE-23F0-48E4-A7C5-CD2950F805F3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2385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How 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256EE-23F0-48E4-A7C5-CD2950F805F3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2385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1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75856" y="1124744"/>
            <a:ext cx="5324128" cy="3384376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Досвід впровадження заходів </a:t>
            </a:r>
            <a:r>
              <a:rPr lang="uk-UA" b="1" dirty="0" smtClean="0"/>
              <a:t>з інфекційного контролю в </a:t>
            </a:r>
            <a:r>
              <a:rPr lang="uk-UA" b="1" dirty="0"/>
              <a:t>Одеській області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725144"/>
            <a:ext cx="6400800" cy="1656184"/>
          </a:xfrm>
        </p:spPr>
        <p:txBody>
          <a:bodyPr>
            <a:normAutofit fontScale="92500" lnSpcReduction="10000"/>
          </a:bodyPr>
          <a:lstStyle/>
          <a:p>
            <a:r>
              <a:rPr lang="uk-UA" sz="2800" i="1" dirty="0" smtClean="0">
                <a:solidFill>
                  <a:schemeClr val="tx1"/>
                </a:solidFill>
              </a:rPr>
              <a:t>Єсипенко Світлана</a:t>
            </a:r>
          </a:p>
          <a:p>
            <a:r>
              <a:rPr lang="uk-UA" sz="2800" i="1" dirty="0" smtClean="0">
                <a:solidFill>
                  <a:schemeClr val="tx1"/>
                </a:solidFill>
              </a:rPr>
              <a:t>Головний лікар КНП «Одеський обласний центр соціально значущих хвороб»</a:t>
            </a:r>
            <a:r>
              <a:rPr lang="en-US" sz="2800" i="1" dirty="0" smtClean="0">
                <a:solidFill>
                  <a:schemeClr val="tx1"/>
                </a:solidFill>
              </a:rPr>
              <a:t> </a:t>
            </a:r>
            <a:r>
              <a:rPr lang="uk-UA" sz="2800" i="1" dirty="0" smtClean="0">
                <a:solidFill>
                  <a:schemeClr val="tx1"/>
                </a:solidFill>
              </a:rPr>
              <a:t>Одеської обласної ради»</a:t>
            </a:r>
          </a:p>
        </p:txBody>
      </p:sp>
      <p:pic>
        <p:nvPicPr>
          <p:cNvPr id="5" name="Picture 2" descr="C:\Users\Пользователь\Dropbox\IMG_20130205_1957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2786081" cy="2786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0041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Тривале перебування у стаціонарі – шлях до </a:t>
            </a:r>
            <a:r>
              <a:rPr lang="en-US" b="1" dirty="0">
                <a:solidFill>
                  <a:srgbClr val="FF0000"/>
                </a:solidFill>
              </a:rPr>
              <a:t>XDR TB</a:t>
            </a:r>
            <a:r>
              <a:rPr lang="uk-UA" b="1" dirty="0">
                <a:solidFill>
                  <a:srgbClr val="FF0000"/>
                </a:solidFill>
              </a:rPr>
              <a:t/>
            </a:r>
            <a:br>
              <a:rPr lang="uk-UA" b="1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xmlns="" id="{01167FDE-C75A-4775-9F36-ABDB6F469E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628800"/>
            <a:ext cx="8496943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7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 rot="16200000">
            <a:off x="5341794" y="387501"/>
            <a:ext cx="1649970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 smtClean="0"/>
              <a:t>Cluster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Beijing type</a:t>
            </a:r>
          </a:p>
          <a:p>
            <a:pPr>
              <a:lnSpc>
                <a:spcPct val="150000"/>
              </a:lnSpc>
            </a:pPr>
            <a:r>
              <a:rPr lang="en-GB" dirty="0" err="1" smtClean="0"/>
              <a:t>katG</a:t>
            </a:r>
            <a:endParaRPr lang="en-GB" dirty="0" smtClean="0"/>
          </a:p>
          <a:p>
            <a:pPr>
              <a:lnSpc>
                <a:spcPct val="150000"/>
              </a:lnSpc>
            </a:pPr>
            <a:r>
              <a:rPr lang="en-GB" dirty="0" err="1" smtClean="0"/>
              <a:t>inhA</a:t>
            </a:r>
            <a:endParaRPr lang="en-GB" dirty="0" smtClean="0"/>
          </a:p>
          <a:p>
            <a:pPr>
              <a:lnSpc>
                <a:spcPct val="150000"/>
              </a:lnSpc>
            </a:pPr>
            <a:r>
              <a:rPr lang="en-GB" dirty="0" err="1" smtClean="0"/>
              <a:t>rpoB</a:t>
            </a:r>
            <a:endParaRPr lang="en-GB" dirty="0" smtClean="0"/>
          </a:p>
          <a:p>
            <a:pPr>
              <a:lnSpc>
                <a:spcPct val="150000"/>
              </a:lnSpc>
            </a:pPr>
            <a:r>
              <a:rPr lang="en-GB" dirty="0" err="1" smtClean="0"/>
              <a:t>rpoC</a:t>
            </a:r>
            <a:endParaRPr lang="en-GB" dirty="0" smtClean="0"/>
          </a:p>
          <a:p>
            <a:pPr>
              <a:lnSpc>
                <a:spcPct val="150000"/>
              </a:lnSpc>
            </a:pPr>
            <a:r>
              <a:rPr lang="en-GB" dirty="0" err="1" smtClean="0"/>
              <a:t>embB</a:t>
            </a:r>
            <a:endParaRPr lang="en-GB" dirty="0" smtClean="0"/>
          </a:p>
          <a:p>
            <a:pPr>
              <a:lnSpc>
                <a:spcPct val="150000"/>
              </a:lnSpc>
            </a:pPr>
            <a:r>
              <a:rPr lang="en-GB" dirty="0" err="1" smtClean="0"/>
              <a:t>rpsL</a:t>
            </a:r>
            <a:endParaRPr lang="en-GB" dirty="0" smtClean="0"/>
          </a:p>
          <a:p>
            <a:pPr>
              <a:lnSpc>
                <a:spcPct val="150000"/>
              </a:lnSpc>
            </a:pPr>
            <a:r>
              <a:rPr lang="en-GB" dirty="0" err="1" smtClean="0"/>
              <a:t>pncA</a:t>
            </a:r>
            <a:endParaRPr lang="en-GB" dirty="0" smtClean="0"/>
          </a:p>
          <a:p>
            <a:pPr>
              <a:lnSpc>
                <a:spcPct val="150000"/>
              </a:lnSpc>
            </a:pPr>
            <a:r>
              <a:rPr lang="en-GB" dirty="0" err="1" smtClean="0"/>
              <a:t>gyrA</a:t>
            </a:r>
            <a:endParaRPr lang="en-GB" dirty="0" smtClean="0"/>
          </a:p>
          <a:p>
            <a:pPr>
              <a:lnSpc>
                <a:spcPct val="150000"/>
              </a:lnSpc>
            </a:pPr>
            <a:r>
              <a:rPr lang="en-GB" dirty="0" err="1" smtClean="0"/>
              <a:t>Rrs</a:t>
            </a:r>
            <a:endParaRPr lang="en-GB" dirty="0" smtClean="0"/>
          </a:p>
          <a:p>
            <a:pPr>
              <a:lnSpc>
                <a:spcPct val="150000"/>
              </a:lnSpc>
            </a:pPr>
            <a:r>
              <a:rPr lang="en-GB" dirty="0" err="1" smtClean="0"/>
              <a:t>ethA</a:t>
            </a:r>
            <a:endParaRPr lang="en-GB" dirty="0" smtClean="0"/>
          </a:p>
          <a:p>
            <a:pPr>
              <a:lnSpc>
                <a:spcPct val="150000"/>
              </a:lnSpc>
            </a:pPr>
            <a:r>
              <a:rPr lang="en-GB" dirty="0" err="1" smtClean="0"/>
              <a:t>ribD_prom</a:t>
            </a:r>
            <a:endParaRPr lang="en-GB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0566" t="4366" r="14748" b="82406"/>
          <a:stretch/>
        </p:blipFill>
        <p:spPr>
          <a:xfrm>
            <a:off x="698376" y="3986772"/>
            <a:ext cx="8013576" cy="261058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1547664" y="3959392"/>
            <a:ext cx="1152128" cy="9097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51520" y="3036062"/>
            <a:ext cx="11304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rgbClr val="FF0000"/>
                </a:solidFill>
              </a:rPr>
              <a:t>Odir-1606</a:t>
            </a:r>
          </a:p>
          <a:p>
            <a:r>
              <a:rPr lang="sv-SE" dirty="0" smtClean="0">
                <a:solidFill>
                  <a:srgbClr val="FF0000"/>
                </a:solidFill>
              </a:rPr>
              <a:t>Odir-1746</a:t>
            </a:r>
          </a:p>
          <a:p>
            <a:r>
              <a:rPr lang="sv-SE" dirty="0" smtClean="0">
                <a:solidFill>
                  <a:srgbClr val="FF0000"/>
                </a:solidFill>
              </a:rPr>
              <a:t>Odir-1747</a:t>
            </a:r>
            <a:endParaRPr lang="sv-SE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81958" y="142761"/>
            <a:ext cx="76545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Філогенетичне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дерево 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штамів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M. Tuberculosis</a:t>
            </a:r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, виділені від </a:t>
            </a:r>
            <a:r>
              <a:rPr lang="sv-SE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пацієнтів  Одеської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област</a:t>
            </a:r>
            <a:r>
              <a:rPr 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</a:p>
          <a:p>
            <a:endParaRPr lang="uk-U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dirty="0"/>
          </a:p>
        </p:txBody>
      </p:sp>
      <p:sp>
        <p:nvSpPr>
          <p:cNvPr id="7" name="Овал 6"/>
          <p:cNvSpPr/>
          <p:nvPr/>
        </p:nvSpPr>
        <p:spPr>
          <a:xfrm>
            <a:off x="221150" y="343857"/>
            <a:ext cx="894466" cy="9144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latin typeface="Arial Narrow" panose="020B0606020202030204" pitchFamily="34" charset="0"/>
              </a:rPr>
              <a:t>2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16738" y="1052736"/>
            <a:ext cx="8072437" cy="1850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Філогенетичне дерево відображає спорідненість штамів у послідовності </a:t>
            </a:r>
            <a:r>
              <a:rPr lang="uk-UA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геномної</a:t>
            </a:r>
            <a:r>
              <a:rPr lang="uk-UA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ДНК - чим ближче штами один до одного на </a:t>
            </a:r>
            <a:r>
              <a:rPr lang="uk-UA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дереві</a:t>
            </a:r>
            <a:r>
              <a:rPr lang="uk-UA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uk-UA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тим ближче спорідненість.</a:t>
            </a:r>
          </a:p>
          <a:p>
            <a:pPr algn="just"/>
            <a:r>
              <a:rPr lang="uk-UA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Кольорові маркери навпроти номера штаму вказують на наявність мутацій стійкості до антибіотиків.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Кожному типу мутації відповідає свій колір; якщо колір у всіх штамів однаковий значить мутація ідентична, якщо різний - то мутації в різних точках відповідного гена 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наприклад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rpoB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або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atG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42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39552" y="103852"/>
            <a:ext cx="8496944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/>
              <a:t>Аналіз дослідження: </a:t>
            </a:r>
          </a:p>
          <a:p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Штами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Odir-1606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Odir-1746, Odir-1 747 </a:t>
            </a:r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виділені від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пацієнтів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ОДПБ№2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відділення 13; Двоє з цих хворих - вихованці Великомихайлівського будинку інтернату (рік народження 1987 і 1985) - один з цих хворих помер на момент генетичного аналізу штамів. </a:t>
            </a:r>
          </a:p>
          <a:p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Третій хворий 1962 року народження з історією хвороби ТБ з 1986 року - на момент генетичного аналізу був переведений на паліативне лікування.</a:t>
            </a:r>
          </a:p>
          <a:p>
            <a:endParaRPr lang="uk-UA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Усі три штами розташовані на філогенетичному дереві поряд - вони практично ідентичні, що разом з фактом знаходження хворих в одному і тому ж відділенні дозволяє стверджувати, що всі три пацієнти заразилися або від одного  джерела або один від одного. Хворий 1962 року народження був заражений більш новою версією штаму.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Усі три штами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мультирезистентного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MDR)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і практично </a:t>
            </a:r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вже володіють розширеною резистентністю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(Х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DR). </a:t>
            </a:r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За ідентичності мутацій резистентності до антибіотиків видно, що набір резистентності передавався "готовим пакетом" а не розвивався в кожному окремому випадку. </a:t>
            </a:r>
            <a:r>
              <a:rPr lang="uk-UA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Очевидно, мова йде про внутрішньолікарняну інфекцію.</a:t>
            </a:r>
            <a:endParaRPr lang="uk-UA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5828496"/>
            <a:ext cx="8604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sz="1200" b="1" dirty="0" smtClean="0"/>
              <a:t>Источник- доклад на конференции: </a:t>
            </a:r>
            <a:r>
              <a:rPr lang="sv-SE" sz="1200" dirty="0" smtClean="0"/>
              <a:t>International Conference on the Pathogenesis of Mycobacterial Infections; 2017, Stockholm, </a:t>
            </a:r>
          </a:p>
          <a:p>
            <a:r>
              <a:rPr lang="sv-SE" sz="1200" dirty="0" smtClean="0"/>
              <a:t>Genomic sequencing identifies a pre-XDR outbreak in Ukraine; Merker M, Nikolayevskaya E, Kohl T, Molina B, Pavlovska O, Brännberg P, </a:t>
            </a:r>
          </a:p>
          <a:p>
            <a:r>
              <a:rPr lang="sv-SE" sz="1200" dirty="0" smtClean="0"/>
              <a:t>Dudnyk A, Stokich V, Marynova I, Philippova T, Prat C, Sjöstedt A, Dominguez J, Rzhepishevska O, Niemann S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286587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Светлана\Desktop\Снимок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3104"/>
            <a:ext cx="1104070" cy="113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7403"/>
            <a:ext cx="8028383" cy="1520575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КНП «Одеський обласний центр соціально значущих хвороб» Одеської обласної ради»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C:\Users\Светлана\Desktop\Снимок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35" y="2708920"/>
            <a:ext cx="3550397" cy="296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Светлана\Desktop\Снимок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231" y="1674688"/>
            <a:ext cx="5023263" cy="434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4073" y="2386940"/>
            <a:ext cx="3339934" cy="10687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8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114300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Arial Narrow" panose="020B0606020202030204" pitchFamily="34" charset="0"/>
              </a:rPr>
              <a:t>Оптимізація ліжкового фонду Центру,2018 р.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7456683"/>
              </p:ext>
            </p:extLst>
          </p:nvPr>
        </p:nvGraphicFramePr>
        <p:xfrm>
          <a:off x="179512" y="1412776"/>
          <a:ext cx="10811544" cy="3024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55576" y="4653136"/>
            <a:ext cx="7920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Зменшення </a:t>
            </a:r>
            <a:r>
              <a:rPr lang="uk-UA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2 рази кількості </a:t>
            </a:r>
            <a:r>
              <a:rPr lang="uk-UA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пацієнтів у палатах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Зміна критеріїв госпіталізації 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 виписки пацієнтів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k-UA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Зменшення навантаження на </a:t>
            </a:r>
            <a:r>
              <a:rPr lang="uk-UA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лікаря-фтизіатра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Призначення АРТ </a:t>
            </a:r>
            <a:r>
              <a:rPr lang="uk-UA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лікарями-фтизіатрами Центру</a:t>
            </a:r>
            <a:endParaRPr lang="uk-UA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 descr="C:\Users\Светлана\Desktop\Снимо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6524"/>
            <a:ext cx="1152128" cy="113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833491830"/>
              </p:ext>
            </p:extLst>
          </p:nvPr>
        </p:nvGraphicFramePr>
        <p:xfrm>
          <a:off x="5076056" y="2060848"/>
          <a:ext cx="1879013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9945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36524"/>
            <a:ext cx="8179337" cy="1325563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Arial Narrow" panose="020B0606020202030204" pitchFamily="34" charset="0"/>
              </a:rPr>
              <a:t/>
            </a:r>
            <a:br>
              <a:rPr lang="uk-UA" b="1" dirty="0" smtClean="0">
                <a:latin typeface="Arial Narrow" panose="020B0606020202030204" pitchFamily="34" charset="0"/>
              </a:rPr>
            </a:br>
            <a:r>
              <a:rPr lang="uk-UA" sz="3100" b="1" dirty="0">
                <a:latin typeface="Arial" panose="020B0604020202020204" pitchFamily="34" charset="0"/>
                <a:cs typeface="Arial" panose="020B0604020202020204" pitchFamily="34" charset="0"/>
              </a:rPr>
              <a:t>Розширення доступу до молекулярно-генетичних методів діагностики </a:t>
            </a:r>
            <a:r>
              <a:rPr lang="uk-UA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туберкульозу на первинному рівні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1865872"/>
              </p:ext>
            </p:extLst>
          </p:nvPr>
        </p:nvGraphicFramePr>
        <p:xfrm>
          <a:off x="4427984" y="1489753"/>
          <a:ext cx="4716016" cy="5215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9512" y="2492896"/>
            <a:ext cx="1924118" cy="2003461"/>
          </a:xfrm>
          <a:prstGeom prst="roundRect">
            <a:avLst>
              <a:gd name="adj" fmla="val 10000"/>
            </a:avLst>
          </a:prstGeom>
          <a:blipFill rotWithShape="0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 dirty="0" smtClean="0">
                <a:solidFill>
                  <a:schemeClr val="bg2">
                    <a:lumMod val="10000"/>
                  </a:schemeClr>
                </a:solidFill>
                <a:latin typeface="Arial Narrow" panose="020B0606020202030204" pitchFamily="34" charset="0"/>
              </a:rPr>
              <a:t>GeneXpert</a:t>
            </a:r>
            <a:endParaRPr lang="ru-RU" sz="2400" b="1" i="1" dirty="0">
              <a:solidFill>
                <a:schemeClr val="bg2">
                  <a:lumMod val="1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127504"/>
            <a:ext cx="2305067" cy="401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373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Результати роботи </a:t>
            </a:r>
            <a:b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 1 півріччя 2018 р.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Светлана\Desktop\Снимок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44824"/>
            <a:ext cx="7750166" cy="421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86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Результати роботи на прикладі паліативного відділення 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00200"/>
            <a:ext cx="835292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5586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Попередні результати впровадження амбулаторних моделей лікування у 2018 р.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7816513"/>
              </p:ext>
            </p:extLst>
          </p:nvPr>
        </p:nvGraphicFramePr>
        <p:xfrm>
          <a:off x="467544" y="1556792"/>
          <a:ext cx="8579296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66007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492896"/>
            <a:ext cx="8229600" cy="1143000"/>
          </a:xfrm>
        </p:spPr>
        <p:txBody>
          <a:bodyPr/>
          <a:lstStyle/>
          <a:p>
            <a:r>
              <a:rPr lang="uk-UA" i="1" dirty="0" smtClean="0">
                <a:latin typeface="Arial" panose="020B0604020202020204" pitchFamily="34" charset="0"/>
                <a:cs typeface="Arial" panose="020B0604020202020204" pitchFamily="34" charset="0"/>
              </a:rPr>
              <a:t>Дякую за увагу!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2600" y="3645024"/>
            <a:ext cx="8229600" cy="1905075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/>
              <a:t>svetesipenko@gmail.com</a:t>
            </a:r>
            <a:endParaRPr lang="ru-RU" i="1" dirty="0"/>
          </a:p>
          <a:p>
            <a:endParaRPr lang="ru-RU" dirty="0"/>
          </a:p>
        </p:txBody>
      </p:sp>
      <p:pic>
        <p:nvPicPr>
          <p:cNvPr id="5" name="Picture 3" descr="C:\Users\Светлана\Desktop\Снимок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1296144" cy="113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50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Відділення респіраторних інфекцій обласного госпіталю м. </a:t>
            </a:r>
            <a:r>
              <a:rPr lang="uk-UA" dirty="0" err="1" smtClean="0"/>
              <a:t>Умеа</a:t>
            </a:r>
            <a:r>
              <a:rPr lang="uk-UA" dirty="0" smtClean="0"/>
              <a:t>, Швеція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8136904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922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cer\Desktop\Photo 05.-2.2-13\DSC_0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95" y="1182836"/>
            <a:ext cx="3493519" cy="2650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942646"/>
            <a:ext cx="2968673" cy="2643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376" y="1131808"/>
            <a:ext cx="4252400" cy="258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200" b="1" i="1" dirty="0"/>
              <a:t>КНП «Одеський обласний центр соціально значущих хвороб»</a:t>
            </a:r>
            <a:r>
              <a:rPr lang="en-US" sz="3200" b="1" i="1" dirty="0"/>
              <a:t> </a:t>
            </a:r>
            <a:r>
              <a:rPr lang="uk-UA" sz="3200" b="1" i="1" dirty="0"/>
              <a:t>Одеської обласної ради»</a:t>
            </a:r>
            <a:br>
              <a:rPr lang="uk-UA" sz="3200" b="1" i="1" dirty="0"/>
            </a:br>
            <a:endParaRPr lang="ru-RU" sz="32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942646"/>
            <a:ext cx="3447456" cy="2585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291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20" y="357189"/>
            <a:ext cx="8568951" cy="134362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Критерії якості  заходів з ІК у лікувально-профілактичному закладі</a:t>
            </a:r>
            <a:endParaRPr lang="uk-UA" sz="2800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520" y="1988841"/>
            <a:ext cx="8892479" cy="4369098"/>
          </a:xfrm>
        </p:spPr>
        <p:txBody>
          <a:bodyPr>
            <a:normAutofit/>
          </a:bodyPr>
          <a:lstStyle/>
          <a:p>
            <a:pPr marL="571500" indent="-571500" algn="l" eaLnBrk="1" hangingPunct="1">
              <a:buFont typeface="Wingdings" panose="05000000000000000000" pitchFamily="2" charset="2"/>
              <a:buChar char="§"/>
              <a:defRPr/>
            </a:pPr>
            <a:r>
              <a:rPr lang="uk-UA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Захворюваність на ТБ серед медичних працівників</a:t>
            </a:r>
          </a:p>
          <a:p>
            <a:pPr algn="l" eaLnBrk="1" hangingPunct="1">
              <a:defRPr/>
            </a:pPr>
            <a:endParaRPr lang="uk-UA" dirty="0" smtClean="0">
              <a:solidFill>
                <a:schemeClr val="accent5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Wingdings" panose="05000000000000000000" pitchFamily="2" charset="2"/>
              <a:buChar char="§"/>
              <a:defRPr/>
            </a:pPr>
            <a:r>
              <a:rPr lang="uk-UA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Нозокоміальна трансмісія </a:t>
            </a:r>
            <a:r>
              <a:rPr lang="ru-RU" b="1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tuberculosis</a:t>
            </a:r>
            <a:r>
              <a:rPr lang="uk-UA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протитуберкульозних закладах</a:t>
            </a:r>
          </a:p>
          <a:p>
            <a:pPr algn="l" eaLnBrk="1" hangingPunct="1">
              <a:defRPr/>
            </a:pPr>
            <a:endParaRPr lang="uk-UA" dirty="0" smtClean="0">
              <a:solidFill>
                <a:schemeClr val="accent5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 eaLnBrk="1" hangingPunct="1">
              <a:buFont typeface="Wingdings" panose="05000000000000000000" pitchFamily="2" charset="2"/>
              <a:buChar char="§"/>
              <a:defRPr/>
            </a:pPr>
            <a:r>
              <a:rPr lang="uk-UA" dirty="0" smtClean="0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Захворюваність на ТБ серед контактних</a:t>
            </a:r>
          </a:p>
          <a:p>
            <a:pPr eaLnBrk="1" hangingPunct="1">
              <a:defRPr/>
            </a:pPr>
            <a:endParaRPr lang="ru-RU" sz="3600" dirty="0" smtClean="0">
              <a:solidFill>
                <a:srgbClr val="4C2600"/>
              </a:solidFill>
            </a:endParaRPr>
          </a:p>
          <a:p>
            <a:pPr eaLnBrk="1" hangingPunct="1">
              <a:defRPr/>
            </a:pPr>
            <a:endParaRPr lang="ru-RU" sz="3600" i="1" dirty="0" smtClean="0">
              <a:solidFill>
                <a:srgbClr val="4C2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28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1143000"/>
          </a:xfrm>
        </p:spPr>
        <p:txBody>
          <a:bodyPr>
            <a:noAutofit/>
          </a:bodyPr>
          <a:lstStyle/>
          <a:p>
            <a:r>
              <a:rPr lang="uk-UA" alt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Захворюваність на </a:t>
            </a:r>
            <a:r>
              <a:rPr lang="uk-UA" alt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туберкульоз  </a:t>
            </a:r>
            <a:r>
              <a:rPr lang="uk-UA" alt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медичних працівників </a:t>
            </a:r>
            <a:r>
              <a:rPr lang="uk-UA" alt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alt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alt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uk-UA" alt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тис. медпрацівників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2819565"/>
              </p:ext>
            </p:extLst>
          </p:nvPr>
        </p:nvGraphicFramePr>
        <p:xfrm>
          <a:off x="42900" y="1268760"/>
          <a:ext cx="8964488" cy="5375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Овал 4"/>
          <p:cNvSpPr/>
          <p:nvPr/>
        </p:nvSpPr>
        <p:spPr>
          <a:xfrm>
            <a:off x="611560" y="188640"/>
            <a:ext cx="894466" cy="9144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latin typeface="Arial Narrow" panose="020B0606020202030204" pitchFamily="34" charset="0"/>
              </a:rPr>
              <a:t>1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589792" y="5985284"/>
            <a:ext cx="914400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395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57200" y="476672"/>
            <a:ext cx="4186808" cy="1698203"/>
          </a:xfrm>
        </p:spPr>
        <p:txBody>
          <a:bodyPr>
            <a:noAutofit/>
          </a:bodyPr>
          <a:lstStyle/>
          <a:p>
            <a:r>
              <a:rPr lang="uk-UA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Структура захворюваності медичних працівників за профілем лікувально-профілактичного закладу за </a:t>
            </a:r>
            <a:r>
              <a:rPr lang="uk-UA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2014-2017 </a:t>
            </a:r>
            <a:r>
              <a:rPr lang="uk-UA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р.,%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03468976"/>
              </p:ext>
            </p:extLst>
          </p:nvPr>
        </p:nvGraphicFramePr>
        <p:xfrm>
          <a:off x="107504" y="2174874"/>
          <a:ext cx="4824536" cy="4278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4716016" y="4509120"/>
            <a:ext cx="4041775" cy="1698203"/>
          </a:xfrm>
        </p:spPr>
        <p:txBody>
          <a:bodyPr>
            <a:normAutofit/>
          </a:bodyPr>
          <a:lstStyle/>
          <a:p>
            <a:r>
              <a:rPr lang="uk-UA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Структура </a:t>
            </a:r>
            <a:r>
              <a:rPr lang="uk-UA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захворюваності медичного персоналу за категоріями за </a:t>
            </a:r>
            <a:r>
              <a:rPr lang="uk-UA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2014-2017 </a:t>
            </a:r>
            <a:r>
              <a:rPr lang="uk-UA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р,%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graphicFrame>
        <p:nvGraphicFramePr>
          <p:cNvPr id="13" name="Объект 12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79265896"/>
              </p:ext>
            </p:extLst>
          </p:nvPr>
        </p:nvGraphicFramePr>
        <p:xfrm>
          <a:off x="3851920" y="692696"/>
          <a:ext cx="5472609" cy="4206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38351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C:\Users\acer\Desktop\Photo 05.-2.2-13\DSC_00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818" y="4415941"/>
            <a:ext cx="2863454" cy="197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23527" y="365126"/>
            <a:ext cx="8547341" cy="1325563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Arial Narrow" panose="020B0606020202030204" pitchFamily="34" charset="0"/>
              </a:rPr>
              <a:t>Покращення інфекційного контролю для обмеження передачі</a:t>
            </a:r>
            <a:r>
              <a:rPr lang="ru-RU" b="1" dirty="0" smtClean="0">
                <a:latin typeface="Arial Narrow" panose="020B0606020202030204" pitchFamily="34" charset="0"/>
              </a:rPr>
              <a:t> </a:t>
            </a:r>
            <a:r>
              <a:rPr lang="ru-RU" b="1" i="1" dirty="0" smtClean="0">
                <a:latin typeface="Arial Narrow" panose="020B0606020202030204" pitchFamily="34" charset="0"/>
              </a:rPr>
              <a:t>М. </a:t>
            </a:r>
            <a:r>
              <a:rPr lang="ru-RU" b="1" i="1" dirty="0">
                <a:latin typeface="Arial Narrow" panose="020B0606020202030204" pitchFamily="34" charset="0"/>
              </a:rPr>
              <a:t>tuberculosis</a:t>
            </a:r>
          </a:p>
        </p:txBody>
      </p:sp>
      <p:pic>
        <p:nvPicPr>
          <p:cNvPr id="7171" name="Picture 3" descr="D:\Документи\Светуля\СЕМИНАРЫ\Семинар 2014\ІК\Папка учасника тренінгу з 28 по 01\Фото\DSC_02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772816"/>
            <a:ext cx="2672707" cy="257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19" y="1752565"/>
            <a:ext cx="3079329" cy="308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028433"/>
            <a:ext cx="2200908" cy="3912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016" y="4428970"/>
            <a:ext cx="2376264" cy="235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Пользователь\Dropbox\Camera Uploads\2013-02-05 08.37.4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3747137" y="1415381"/>
            <a:ext cx="2226549" cy="2879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590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Arial Narrow" panose="020B0606020202030204" pitchFamily="34" charset="0"/>
              </a:rPr>
              <a:t>Нозокоміальна трансмісія: </a:t>
            </a:r>
            <a:br>
              <a:rPr lang="uk-UA" b="1" dirty="0" smtClean="0">
                <a:latin typeface="Arial Narrow" panose="020B0606020202030204" pitchFamily="34" charset="0"/>
              </a:rPr>
            </a:br>
            <a:r>
              <a:rPr lang="uk-UA" sz="4000" b="1" dirty="0" smtClean="0">
                <a:latin typeface="Arial Narrow" panose="020B0606020202030204" pitchFamily="34" charset="0"/>
              </a:rPr>
              <a:t>збільшення ризику інфікування МРТБ </a:t>
            </a:r>
            <a:endParaRPr lang="ru-RU" sz="4000" b="1" dirty="0">
              <a:latin typeface="Arial Narrow" panose="020B0606020202030204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21150" y="343857"/>
            <a:ext cx="894466" cy="9144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latin typeface="Arial Narrow" panose="020B0606020202030204" pitchFamily="34" charset="0"/>
              </a:rPr>
              <a:t>2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pic>
        <p:nvPicPr>
          <p:cNvPr id="2050" name="Picture 2" descr="C:\Users\Светлана\Desktop\Снимок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600200"/>
            <a:ext cx="9036496" cy="54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55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/>
              <a:t>Залежність терміну перебування на ліжку від кількості госпіталізацій</a:t>
            </a:r>
            <a:endParaRPr lang="uk-UA" sz="36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33297"/>
            <a:ext cx="8220075" cy="287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4"/>
          <p:cNvSpPr txBox="1">
            <a:spLocks/>
          </p:cNvSpPr>
          <p:nvPr/>
        </p:nvSpPr>
        <p:spPr>
          <a:xfrm>
            <a:off x="323528" y="2931939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600" b="1" dirty="0" smtClean="0"/>
              <a:t>Профіль госпіталізованих пацієнтів</a:t>
            </a:r>
            <a:endParaRPr lang="uk-UA" sz="3600" b="1" dirty="0"/>
          </a:p>
        </p:txBody>
      </p:sp>
      <p:graphicFrame>
        <p:nvGraphicFramePr>
          <p:cNvPr id="7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8435067"/>
              </p:ext>
            </p:extLst>
          </p:nvPr>
        </p:nvGraphicFramePr>
        <p:xfrm>
          <a:off x="457200" y="3717032"/>
          <a:ext cx="8229600" cy="2808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4818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602</Words>
  <Application>Microsoft Office PowerPoint</Application>
  <PresentationFormat>Экран (4:3)</PresentationFormat>
  <Paragraphs>90</Paragraphs>
  <Slides>19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Досвід впровадження заходів з інфекційного контролю в Одеській області </vt:lpstr>
      <vt:lpstr>Відділення респіраторних інфекцій обласного госпіталю м. Умеа, Швеція</vt:lpstr>
      <vt:lpstr>КНП «Одеський обласний центр соціально значущих хвороб» Одеської обласної ради» </vt:lpstr>
      <vt:lpstr>Критерії якості  заходів з ІК у лікувально-профілактичному закладі</vt:lpstr>
      <vt:lpstr>Захворюваність на туберкульоз  медичних працівників  на 10 тис. медпрацівників</vt:lpstr>
      <vt:lpstr>Презентация PowerPoint</vt:lpstr>
      <vt:lpstr>Покращення інфекційного контролю для обмеження передачі М. tuberculosis</vt:lpstr>
      <vt:lpstr>Нозокоміальна трансмісія:  збільшення ризику інфікування МРТБ </vt:lpstr>
      <vt:lpstr>Залежність терміну перебування на ліжку від кількості госпіталізацій</vt:lpstr>
      <vt:lpstr>Тривале перебування у стаціонарі – шлях до XDR TB </vt:lpstr>
      <vt:lpstr>Презентация PowerPoint</vt:lpstr>
      <vt:lpstr>Презентация PowerPoint</vt:lpstr>
      <vt:lpstr>КНП «Одеський обласний центр соціально значущих хвороб» Одеської обласної ради»</vt:lpstr>
      <vt:lpstr>Оптимізація ліжкового фонду Центру,2018 р.</vt:lpstr>
      <vt:lpstr> Розширення доступу до молекулярно-генетичних методів діагностики туберкульозу на первинному рівні</vt:lpstr>
      <vt:lpstr>Результати роботи  за 1 півріччя 2018 р.</vt:lpstr>
      <vt:lpstr>Результати роботи на прикладі паліативного відділення </vt:lpstr>
      <vt:lpstr>Попередні результати впровадження амбулаторних моделей лікування у 2018 р.</vt:lpstr>
      <vt:lpstr>Дякую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Досвід впровадження заходів з ІК в Одеській області </dc:title>
  <dc:creator>Светлана</dc:creator>
  <cp:lastModifiedBy>Пользователь Windows</cp:lastModifiedBy>
  <cp:revision>68</cp:revision>
  <dcterms:created xsi:type="dcterms:W3CDTF">2018-07-29T08:00:35Z</dcterms:created>
  <dcterms:modified xsi:type="dcterms:W3CDTF">2018-07-31T06:50:17Z</dcterms:modified>
</cp:coreProperties>
</file>