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5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7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5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9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4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2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4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5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2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3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9C258-546F-434A-A65D-1E35A1B822AB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A208-FBF6-4046-9E45-B647AB69C4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-52924"/>
            <a:ext cx="12325350" cy="6935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826" y="3031505"/>
            <a:ext cx="4485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Тимофій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Бадіков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" y="1267908"/>
            <a:ext cx="2607564" cy="7249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75D718-90CC-41C0-997C-A1040CBD4A80}"/>
              </a:ext>
            </a:extLst>
          </p:cNvPr>
          <p:cNvSpPr txBox="1"/>
          <p:nvPr/>
        </p:nvSpPr>
        <p:spPr>
          <a:xfrm>
            <a:off x="463826" y="4327840"/>
            <a:ext cx="5049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Заступник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голови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громадської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ради при МОЗ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правління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 «Платформа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здоров’я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1743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483997"/>
            <a:ext cx="11279323" cy="969899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Боротьба з туберкульозом – глобальна ціль</a:t>
            </a:r>
            <a:endParaRPr lang="ru-RU" sz="4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445251" y="1919554"/>
            <a:ext cx="5800503" cy="3662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 </a:t>
            </a:r>
            <a:r>
              <a:rPr lang="uk-UA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рік -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зменшити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захворюваність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туберкульоз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endParaRPr lang="ru-RU" sz="32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випадків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один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мільйон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зменшити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смертность </a:t>
            </a:r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endParaRPr lang="ru-RU" sz="32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туберкульозу</a:t>
            </a:r>
            <a:r>
              <a:rPr lang="ru-RU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95%.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912" y="2171700"/>
            <a:ext cx="1021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78FCFB-0705-427B-9185-5D10CB2D5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5" y="1474878"/>
            <a:ext cx="3568062" cy="478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0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483997"/>
            <a:ext cx="11279323" cy="969899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вона досяжна в окремих країнах? </a:t>
            </a:r>
            <a:endParaRPr lang="ru-RU" sz="4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31249" y="1597810"/>
            <a:ext cx="5800503" cy="3662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Так, Канада вже досягла цієї мети.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9912" y="2171700"/>
            <a:ext cx="1021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65A9E4-500C-4A8E-944D-D1E1E39B0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7810"/>
            <a:ext cx="5823877" cy="415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316580"/>
            <a:ext cx="11279323" cy="969899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була роль лікарів первинної ланки?</a:t>
            </a:r>
            <a:endParaRPr lang="ru-RU" sz="4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19911" y="1453897"/>
            <a:ext cx="10911841" cy="492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боротьбі з туберкульозом, лікарі первинної медичної допомоги можуть бути частиною рішення</a:t>
            </a:r>
          </a:p>
          <a:p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зосередившись на: </a:t>
            </a:r>
          </a:p>
          <a:p>
            <a:endParaRPr lang="uk-UA" sz="3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цілеспрямованому обстеженні та лікуванні</a:t>
            </a:r>
          </a:p>
          <a:p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своєчасній ідентифікації активного захворювання на туберкульоз.</a:t>
            </a:r>
          </a:p>
          <a:p>
            <a:endParaRPr lang="uk-UA" sz="3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є постачальниками широкого кола медичних практик і послуг, зокрема щодо тих людей, які мають підвищений ризик виникнення туберкульоз і тому відіграють важливу роль </a:t>
            </a:r>
          </a:p>
          <a:p>
            <a:r>
              <a:rPr lang="uk-UA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боротьбі з туберкульозом.</a:t>
            </a:r>
            <a:r>
              <a:rPr lang="en-US" sz="3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endParaRPr lang="en-US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Amaratunga</a:t>
            </a:r>
            <a:r>
              <a:rPr lang="en-US" sz="2500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K.R, Alvarez G.G., 2016. ‘Primary care pearls to help eliminate tuberculosis in Canada’. </a:t>
            </a:r>
            <a:r>
              <a:rPr lang="en-US" sz="2500" i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Canada Communicable Disease Report, </a:t>
            </a:r>
            <a:r>
              <a:rPr lang="en-US" sz="2500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Vol. 42-3, pp. 63-67.</a:t>
            </a:r>
          </a:p>
          <a:p>
            <a:endParaRPr lang="en-US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912" y="2171700"/>
            <a:ext cx="1021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36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483997"/>
            <a:ext cx="11279323" cy="969899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Чому Україна ніяк не може зупинити епідемію туберкульозу?</a:t>
            </a:r>
            <a:endParaRPr lang="ru-RU" sz="4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19911" y="1597809"/>
            <a:ext cx="10911841" cy="4776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966" y="1597809"/>
            <a:ext cx="11974268" cy="554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Невідповідність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старої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радянської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системи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Семашко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із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сучасними</a:t>
            </a:r>
            <a:endParaRPr lang="ru-RU" sz="2800" b="1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викликами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8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безумовно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стосується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і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питань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діагностики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лікування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та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профілактики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туберкульозу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країні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800" b="1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Стратегія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лікування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туберкульозу</a:t>
            </a:r>
            <a:endParaRPr lang="ru-RU" sz="2800" b="1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зводилася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до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стаціонарного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перебування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пацієнта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800" b="1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Сьогодні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ж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пріоритетною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є модель амбулаторного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лікування</a:t>
            </a:r>
            <a:endParaRPr lang="ru-RU" sz="28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туберкульозу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а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також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заходи,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спрямовані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</a:t>
            </a: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профілактику</a:t>
            </a:r>
            <a:endParaRPr lang="ru-RU" sz="28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8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захворювання</a:t>
            </a:r>
            <a:r>
              <a:rPr lang="ru-RU" sz="28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8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робота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лікаря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первинної</a:t>
            </a:r>
            <a:r>
              <a:rPr lang="ru-RU" sz="2800" b="1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ланки.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3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2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199193"/>
            <a:ext cx="11279323" cy="969899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лікаря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первинки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діагностики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лікування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профілактики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туберкульозу</a:t>
            </a:r>
            <a:endParaRPr lang="ru-RU" sz="40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19911" y="1597809"/>
            <a:ext cx="10911841" cy="4776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270" y="1393536"/>
            <a:ext cx="1207273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Активне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виявлення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туберкульозу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у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групах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шляхом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скринінгових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обстежень</a:t>
            </a:r>
            <a:endParaRPr lang="ru-RU" sz="30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Пасивне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виявлення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туберкульозу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при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зверненні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громадян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в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медичні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заклади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при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наявності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відповідних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симптомів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Транспортування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біологічних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матеріалів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пацієнтів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до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лабораторії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Проведення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вакцинації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та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ревакцинації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Інформування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населення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питань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профілактики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та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гігієни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Виявлення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осіб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мають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підозрілі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симптоми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Формування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та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щорічний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перегляд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груп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ризику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Контроль за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якістю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проведення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протитуберкульозного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Забезпечення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клінічного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консультування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хворих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перебувають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амбулаторному </a:t>
            </a:r>
            <a:r>
              <a:rPr lang="ru-RU" sz="30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лікуванні</a:t>
            </a:r>
            <a:r>
              <a:rPr lang="ru-RU" sz="30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808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1" y="483997"/>
            <a:ext cx="11279323" cy="96989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000" b="1" dirty="0" err="1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головні</a:t>
            </a:r>
            <a:r>
              <a:rPr lang="ru-RU" sz="4000" b="1" dirty="0">
                <a:solidFill>
                  <a:srgbClr val="5F93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кроки: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244" y="6258831"/>
            <a:ext cx="1016508" cy="2825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19911" y="1597809"/>
            <a:ext cx="10911841" cy="4776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500" b="1" dirty="0">
              <a:solidFill>
                <a:srgbClr val="5F93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911" y="2723745"/>
            <a:ext cx="10216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Змінити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формат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роботи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лікарів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первинки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Створити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мотивацію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для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лікарів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(і не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лише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фінансову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Підвищити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рівень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прихильності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самого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пацієнта</a:t>
            </a:r>
            <a:r>
              <a:rPr lang="ru-RU" sz="3200" dirty="0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до </a:t>
            </a:r>
            <a:r>
              <a:rPr lang="ru-RU" sz="3200" dirty="0" err="1">
                <a:solidFill>
                  <a:srgbClr val="5F93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лікування</a:t>
            </a:r>
            <a:endParaRPr lang="ru-RU" sz="3200" dirty="0">
              <a:solidFill>
                <a:srgbClr val="5F93A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4300" y="-52924"/>
            <a:ext cx="12306300" cy="6935320"/>
          </a:xfrm>
          <a:prstGeom prst="rect">
            <a:avLst/>
          </a:prstGeom>
          <a:solidFill>
            <a:srgbClr val="5F9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3517" y="3556962"/>
            <a:ext cx="6773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baseline="30000" dirty="0">
                <a:solidFill>
                  <a:schemeClr val="bg1"/>
                </a:solidFill>
              </a:rPr>
              <a:t>ДЯКУЮ ЗА УВАГУ!</a:t>
            </a:r>
            <a:endParaRPr lang="en-US" sz="7200" b="1" baseline="30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24" y="2030704"/>
            <a:ext cx="860298" cy="10594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0068" y="4780500"/>
            <a:ext cx="3415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>
                <a:solidFill>
                  <a:schemeClr val="bg1"/>
                </a:solidFill>
              </a:rPr>
              <a:t>facebook.com/</a:t>
            </a:r>
            <a:r>
              <a:rPr lang="en-US" baseline="30000" dirty="0" err="1">
                <a:solidFill>
                  <a:schemeClr val="bg1"/>
                </a:solidFill>
              </a:rPr>
              <a:t>healthplatformorgua</a:t>
            </a:r>
            <a:endParaRPr lang="ru-RU" baseline="30000" dirty="0">
              <a:solidFill>
                <a:schemeClr val="bg1"/>
              </a:solidFill>
            </a:endParaRPr>
          </a:p>
          <a:p>
            <a:endParaRPr lang="en-US" baseline="30000" dirty="0">
              <a:solidFill>
                <a:schemeClr val="bg1"/>
              </a:solidFill>
            </a:endParaRPr>
          </a:p>
          <a:p>
            <a:r>
              <a:rPr lang="en-US" baseline="30000" dirty="0">
                <a:solidFill>
                  <a:schemeClr val="bg1"/>
                </a:solidFill>
              </a:rPr>
              <a:t>twitter.com/</a:t>
            </a:r>
            <a:r>
              <a:rPr lang="en-US" baseline="30000" dirty="0" err="1">
                <a:solidFill>
                  <a:schemeClr val="bg1"/>
                </a:solidFill>
              </a:rPr>
              <a:t>healthplatformorgua</a:t>
            </a:r>
            <a:endParaRPr lang="ru-RU" baseline="30000" dirty="0">
              <a:solidFill>
                <a:schemeClr val="bg1"/>
              </a:solidFill>
            </a:endParaRPr>
          </a:p>
          <a:p>
            <a:endParaRPr lang="en-US" baseline="30000" dirty="0">
              <a:solidFill>
                <a:schemeClr val="bg1"/>
              </a:solidFill>
            </a:endParaRPr>
          </a:p>
          <a:p>
            <a:r>
              <a:rPr lang="en-US" baseline="30000" dirty="0">
                <a:solidFill>
                  <a:schemeClr val="bg1"/>
                </a:solidFill>
              </a:rPr>
              <a:t>instagram.com/</a:t>
            </a:r>
            <a:r>
              <a:rPr lang="en-US" baseline="30000" dirty="0" err="1">
                <a:solidFill>
                  <a:schemeClr val="bg1"/>
                </a:solidFill>
              </a:rPr>
              <a:t>healthplatformorgua</a:t>
            </a:r>
            <a:endParaRPr lang="ru-RU" baseline="30000" dirty="0">
              <a:solidFill>
                <a:schemeClr val="bg1"/>
              </a:solidFill>
            </a:endParaRPr>
          </a:p>
          <a:p>
            <a:endParaRPr lang="en-US" baseline="30000" dirty="0">
              <a:solidFill>
                <a:schemeClr val="bg1"/>
              </a:solidFill>
            </a:endParaRPr>
          </a:p>
          <a:p>
            <a:r>
              <a:rPr lang="en-US" baseline="30000" dirty="0">
                <a:solidFill>
                  <a:schemeClr val="bg1"/>
                </a:solidFill>
              </a:rPr>
              <a:t>info@health-platform.org.ua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186" y="4792882"/>
            <a:ext cx="67050" cy="1401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186" y="5160027"/>
            <a:ext cx="85337" cy="12800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69" y="5519744"/>
            <a:ext cx="146292" cy="1462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69" y="5897748"/>
            <a:ext cx="152387" cy="10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55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385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PowerPoint Presentation</vt:lpstr>
      <vt:lpstr>Боротьба з туберкульозом – глобальна ціль</vt:lpstr>
      <vt:lpstr>Чи вона досяжна в окремих країнах? </vt:lpstr>
      <vt:lpstr>Яка була роль лікарів первинної ланки?</vt:lpstr>
      <vt:lpstr>Чому Україна ніяк не може зупинити епідемію туберкульозу?</vt:lpstr>
      <vt:lpstr>Завдання лікаря первинки щодо діагностики, лікування та профілактики туберкульозу</vt:lpstr>
      <vt:lpstr>3 головні кроки: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Denys Davydenko</cp:lastModifiedBy>
  <cp:revision>18</cp:revision>
  <dcterms:created xsi:type="dcterms:W3CDTF">2018-05-28T17:25:38Z</dcterms:created>
  <dcterms:modified xsi:type="dcterms:W3CDTF">2018-07-30T07:15:35Z</dcterms:modified>
</cp:coreProperties>
</file>