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3" r:id="rId1"/>
  </p:sldMasterIdLst>
  <p:notesMasterIdLst>
    <p:notesMasterId r:id="rId17"/>
  </p:notesMasterIdLst>
  <p:sldIdLst>
    <p:sldId id="256" r:id="rId2"/>
    <p:sldId id="266" r:id="rId3"/>
    <p:sldId id="267" r:id="rId4"/>
    <p:sldId id="268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9" r:id="rId14"/>
    <p:sldId id="278" r:id="rId15"/>
    <p:sldId id="265" r:id="rId16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rg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800000"/>
    <a:srgbClr val="000066"/>
    <a:srgbClr val="00330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59" autoAdjust="0"/>
    <p:restoredTop sz="86486" autoAdjust="0"/>
  </p:normalViewPr>
  <p:slideViewPr>
    <p:cSldViewPr>
      <p:cViewPr>
        <p:scale>
          <a:sx n="120" d="100"/>
          <a:sy n="120" d="100"/>
        </p:scale>
        <p:origin x="852" y="-6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2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53360EC-CC7F-4A5F-90C3-EB3DDBD2748D}" type="datetimeFigureOut">
              <a:rPr lang="uk-UA"/>
              <a:pPr>
                <a:defRPr/>
              </a:pPr>
              <a:t>27.07.2018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564FD88-26A7-4B06-9688-D6DA40D9ACE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0014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4FD88-26A7-4B06-9688-D6DA40D9ACEE}" type="slidenum">
              <a:rPr lang="uk-UA" smtClean="0"/>
              <a:pPr>
                <a:defRPr/>
              </a:pPr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323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4FD88-26A7-4B06-9688-D6DA40D9ACEE}" type="slidenum">
              <a:rPr lang="uk-UA" smtClean="0"/>
              <a:pPr>
                <a:defRPr/>
              </a:pPr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1372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4FD88-26A7-4B06-9688-D6DA40D9ACEE}" type="slidenum">
              <a:rPr lang="uk-UA" smtClean="0"/>
              <a:pPr>
                <a:defRPr/>
              </a:pPr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0141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4FD88-26A7-4B06-9688-D6DA40D9ACEE}" type="slidenum">
              <a:rPr lang="uk-UA" smtClean="0"/>
              <a:pPr>
                <a:defRPr/>
              </a:pPr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1119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8C5406-5061-438B-BB7E-585C7F7AD978}" type="datetime1">
              <a:rPr lang="uk-UA" smtClean="0"/>
              <a:t>27.07.2018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2F60C8-9A66-4055-8AAD-C1FF5AD6CC51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19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E19EA8-233B-4169-B929-D3BD49B937C4}" type="datetime1">
              <a:rPr lang="uk-UA" smtClean="0"/>
              <a:t>27.07.2018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C0CB1-1CBD-46AF-A0F5-379EB6A5DD00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0931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09713A-4057-4B72-87DF-C60B4DDCA652}" type="datetime1">
              <a:rPr lang="uk-UA" smtClean="0"/>
              <a:t>27.07.2018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4AF89-BC53-49B2-BF27-03D9534F30E9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374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716488-3666-46C1-890F-C156D6594F40}" type="datetime1">
              <a:rPr lang="uk-UA" smtClean="0"/>
              <a:t>27.07.2018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DCFE4-D536-4BED-8A47-25E6FB27C782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67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3C528E-445D-43E0-B96E-C63F0ACDF244}" type="datetime1">
              <a:rPr lang="uk-UA" smtClean="0"/>
              <a:t>27.07.2018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C5E9FC-D177-4E5E-BEB9-C74742B92249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24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6889FA-F589-4795-9C1C-AA43EB7B54D0}" type="datetime1">
              <a:rPr lang="uk-UA" smtClean="0"/>
              <a:t>27.07.2018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3F33D-9EAA-47DD-A959-37C67198D2EF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9518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D06980-268F-477D-ABC9-171D2B185188}" type="datetime1">
              <a:rPr lang="uk-UA" smtClean="0"/>
              <a:t>27.07.2018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61E07B-F972-46D3-812B-792A8620A3D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6252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ED3C8D-5C02-4918-B0C0-581D4FAE2494}" type="datetime1">
              <a:rPr lang="uk-UA" smtClean="0"/>
              <a:t>27.07.2018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641FFC-4A20-476D-A54E-4605AF375C2D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8344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AEEAF1-64EF-429F-B61E-A3E3DCF7F81F}" type="datetime1">
              <a:rPr lang="uk-UA" smtClean="0"/>
              <a:t>27.07.2018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2BB8E-8937-4F4B-B3DE-2E9A0B7DE58F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764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2CCA1DDC-615C-4F57-813C-9C1B2EBD8D73}" type="datetime1">
              <a:rPr lang="uk-UA" smtClean="0"/>
              <a:t>27.07.2018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AF08828-E43C-4428-B04B-62CCE644197D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8529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DEDE84-EED2-478C-971D-ECD12B79806C}" type="datetime1">
              <a:rPr lang="uk-UA" smtClean="0"/>
              <a:t>27.07.2018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F5F9-739C-4592-86B9-99A19A8B3CC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503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5CF22A-3028-4636-9CB8-614BB9D9A718}" type="datetime1">
              <a:rPr lang="uk-UA" smtClean="0"/>
              <a:t>27.07.2018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0DAAB12-8F96-4C26-8757-7564902B8E00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06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0479" y="2276872"/>
            <a:ext cx="9144000" cy="1192124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/>
              <a:t>Досвід впровадження заходів з ІК в Хмельницькій області </a:t>
            </a:r>
            <a:endParaRPr lang="uk-UA" sz="4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E3EDBF0E-83E0-9D43-84C2-60CD906D3198}"/>
              </a:ext>
            </a:extLst>
          </p:cNvPr>
          <p:cNvSpPr txBox="1">
            <a:spLocks/>
          </p:cNvSpPr>
          <p:nvPr/>
        </p:nvSpPr>
        <p:spPr>
          <a:xfrm>
            <a:off x="395536" y="5053310"/>
            <a:ext cx="2715825" cy="5760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Сергій Василенко</a:t>
            </a:r>
            <a:endParaRPr lang="uk-UA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2259258D-0C9F-5345-B659-1CB145C2F96B}"/>
              </a:ext>
            </a:extLst>
          </p:cNvPr>
          <p:cNvSpPr txBox="1">
            <a:spLocks/>
          </p:cNvSpPr>
          <p:nvPr/>
        </p:nvSpPr>
        <p:spPr>
          <a:xfrm>
            <a:off x="917733" y="411285"/>
            <a:ext cx="7267575" cy="944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Нарада головних лікарів регіональних протитуберкульозних закладів «Менеджмент в інфекційному контролі» </a:t>
            </a:r>
            <a:b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30-31 липня 2018р.</a:t>
            </a:r>
            <a:endParaRPr lang="uk-UA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5882EC4-CEA2-434D-99F6-24762CDDC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335" y="4390494"/>
            <a:ext cx="5645665" cy="1901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19" y="-1"/>
            <a:ext cx="8640960" cy="620689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отримання ліцензії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3" y="836712"/>
            <a:ext cx="8928991" cy="5610219"/>
          </a:xfr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 Державної санітарно-епідеміологічної експертизи щодо відповідності об’єкту встановленим медичним критеріям безпеки/показникам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 Державної екологічної експертизи по матеріалах «Оцінки впливу на навколишнє середовище» «Діяльність Хмельницького обласного протитуберкульозного диспансеру у сфері поводження з небезпечними відходами (збирання, перевезення, зберігання, утилізація)»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«Реєстрову карту об’єкта оброблення та утилізації відходів» в Державному управлінні охорони навколишнього природнього середовища у Хмельницькій області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Дозвіл від Державної служби України з питань праці у Хмельницькій області на експлуатацію машин, механізмів, устаткування підвищеної небезпеки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 експертизи Державного підприємства «Подільський експертно-технічний центр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держпраці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щодо стану охорони праці та безпеки промислового виробництва Хмельницького обласного протитуберкульозного диспансеру під час експлуатації заявленого устаткування підвищеної небезпеки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озвіл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Департаменту екології та природніх ресурсів Хмельницької ОДА на викиди забруднюючих речовин в атмосферне повітря стаціонарними джерелами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DCFE4-D536-4BED-8A47-25E6FB27C782}" type="slidenum">
              <a:rPr lang="uk-UA" smtClean="0"/>
              <a:pPr>
                <a:defRPr/>
              </a:pPr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5092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95" y="23483"/>
            <a:ext cx="4464496" cy="6691295"/>
          </a:xfr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F04B271-683E-7C41-956A-CD576AE4D6F4}"/>
              </a:ext>
            </a:extLst>
          </p:cNvPr>
          <p:cNvSpPr/>
          <p:nvPr/>
        </p:nvSpPr>
        <p:spPr>
          <a:xfrm>
            <a:off x="179512" y="764704"/>
            <a:ext cx="439248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Тепер можна більше ;)</a:t>
            </a:r>
            <a:endParaRPr lang="en-US" sz="3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DCFE4-D536-4BED-8A47-25E6FB27C782}" type="slidenum">
              <a:rPr lang="uk-UA" smtClean="0"/>
              <a:pPr>
                <a:defRPr/>
              </a:pPr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5094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866" y="303223"/>
            <a:ext cx="3408754" cy="610167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Очисні</a:t>
            </a:r>
            <a:r>
              <a:rPr lang="ru-RU" sz="3200" b="1" dirty="0"/>
              <a:t> </a:t>
            </a:r>
            <a:r>
              <a:rPr lang="ru-RU" sz="3200" b="1" dirty="0" err="1"/>
              <a:t>споруди</a:t>
            </a:r>
            <a:endParaRPr lang="ru-RU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09E5EA5-CC08-8E45-BC79-DA06688BA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729" y="908720"/>
            <a:ext cx="2763536" cy="3684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487C719-F453-6842-8F4D-3D34CF492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6" y="1158847"/>
            <a:ext cx="4283968" cy="3212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A7DBDAA-3FF5-1B4B-BF47-D0953C13C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416" y="3501008"/>
            <a:ext cx="3803915" cy="285293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DCFE4-D536-4BED-8A47-25E6FB27C782}" type="slidenum">
              <a:rPr lang="uk-UA" smtClean="0"/>
              <a:pPr>
                <a:defRPr/>
              </a:pPr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2095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324" y="404664"/>
            <a:ext cx="7543800" cy="900649"/>
          </a:xfrm>
        </p:spPr>
        <p:txBody>
          <a:bodyPr/>
          <a:lstStyle/>
          <a:p>
            <a:pPr algn="ctr"/>
            <a:r>
              <a:rPr lang="uk-UA" b="1" dirty="0" smtClean="0"/>
              <a:t>Технологія очистки КОС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8125845" cy="4270976"/>
          </a:xfrm>
        </p:spPr>
      </p:pic>
      <p:sp>
        <p:nvSpPr>
          <p:cNvPr id="3" name="TextBox 2"/>
          <p:cNvSpPr txBox="1"/>
          <p:nvPr/>
        </p:nvSpPr>
        <p:spPr>
          <a:xfrm>
            <a:off x="1691680" y="4077072"/>
            <a:ext cx="50405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900" dirty="0" smtClean="0"/>
              <a:t>Вода </a:t>
            </a:r>
            <a:endParaRPr lang="ru-RU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8028384" y="2917249"/>
            <a:ext cx="43204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000" dirty="0" smtClean="0"/>
              <a:t>Мул </a:t>
            </a:r>
            <a:endParaRPr lang="ru-RU" sz="10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7452320" y="3764288"/>
            <a:ext cx="2160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7092280" y="2917249"/>
            <a:ext cx="432048" cy="24622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4388114"/>
            <a:ext cx="2448272" cy="55305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572000" y="4653136"/>
            <a:ext cx="2448272" cy="14401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DCFE4-D536-4BED-8A47-25E6FB27C782}" type="slidenum">
              <a:rPr lang="uk-UA" smtClean="0"/>
              <a:pPr>
                <a:defRPr/>
              </a:pPr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31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9371A6-B14F-C34D-AB09-04EA51DD1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5" y="1086173"/>
            <a:ext cx="3845050" cy="612617"/>
          </a:xfrm>
        </p:spPr>
        <p:txBody>
          <a:bodyPr>
            <a:normAutofit/>
          </a:bodyPr>
          <a:lstStyle/>
          <a:p>
            <a:r>
              <a:rPr lang="uk-UA" sz="3200" b="1" dirty="0"/>
              <a:t>Співпраця з ЦГЗ та ІКУ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07C532E-B516-6D43-AE7C-33A67E33B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5" y="3068960"/>
            <a:ext cx="5158604" cy="3166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C07266-73C5-6E4B-9C87-D5360A3B3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640"/>
            <a:ext cx="4475989" cy="335699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DCFE4-D536-4BED-8A47-25E6FB27C782}" type="slidenum">
              <a:rPr lang="uk-UA" smtClean="0"/>
              <a:pPr>
                <a:defRPr/>
              </a:pPr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6882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8200" cy="6858000"/>
          </a:xfrm>
          <a:prstGeom prst="rect">
            <a:avLst/>
          </a:prstGeom>
        </p:spPr>
      </p:pic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807199" y="980728"/>
            <a:ext cx="7543801" cy="402336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uk-UA" sz="48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Дякую за увагу!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DCFE4-D536-4BED-8A47-25E6FB27C782}" type="slidenum">
              <a:rPr lang="uk-UA" smtClean="0"/>
              <a:pPr>
                <a:defRPr/>
              </a:pPr>
              <a:t>15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400800" cy="720080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інсинератор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«Мюллер СР </a:t>
            </a:r>
            <a:r>
              <a:rPr lang="uk-UA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м»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C:\Users\Ольга\Desktop\1192293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768752" cy="407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DCFE4-D536-4BED-8A47-25E6FB27C782}" type="slidenum">
              <a:rPr lang="uk-UA" smtClean="0"/>
              <a:pPr>
                <a:defRPr/>
              </a:pPr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41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200800" cy="828641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Зовнішній вигляд  об’єкту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15018"/>
            <a:ext cx="7467168" cy="4878277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DCFE4-D536-4BED-8A47-25E6FB27C782}" type="slidenum">
              <a:rPr lang="uk-UA" smtClean="0"/>
              <a:pPr>
                <a:defRPr/>
              </a:pPr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3858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400800" cy="1340768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Таблиця </a:t>
            </a:r>
            <a:b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 технічних даних </a:t>
            </a:r>
            <a:b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інсинератора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Мюллер СР 30М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3352377"/>
              </p:ext>
            </p:extLst>
          </p:nvPr>
        </p:nvGraphicFramePr>
        <p:xfrm>
          <a:off x="175556" y="1628800"/>
          <a:ext cx="8712968" cy="44713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007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873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248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93643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Параметри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Одиниці вимірювання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Значення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821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Виробнича потужність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кг/год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6821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Режим роботи 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год/день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90464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Температура: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спалювання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uk-UA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Допалювання</a:t>
                      </a: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продуктів  згорання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ºС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750-800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1100-1250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6821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Об’єм димових газів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uk-UA" sz="20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/год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6821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Швидкість викиду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м/с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DCFE4-D536-4BED-8A47-25E6FB27C782}" type="slidenum">
              <a:rPr lang="uk-UA" smtClean="0"/>
              <a:pPr>
                <a:defRPr/>
              </a:pPr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1495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392" y="260648"/>
            <a:ext cx="3252169" cy="576064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роботи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392" y="1196752"/>
            <a:ext cx="8424935" cy="5112568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Відходи, запаковані в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пакети,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завантажуються вручну в камеру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спалювання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камері спалювання, впродовж 10 хвилин проходить процес піролізу при відсутності кисню (750º-800º С)</a:t>
            </a:r>
          </a:p>
          <a:p>
            <a:pPr marL="0" lvl="0" indent="0">
              <a:buNone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піролізу в камеру подається повітря для повного згорання відходів</a:t>
            </a:r>
          </a:p>
          <a:p>
            <a:pPr marL="0" lvl="0" indent="0">
              <a:buNone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Піролізні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гази, поступають в камеру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допалювання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спалюються при більшій концентрації кисню протягом 2-х секунд (1100º-1250ºС)</a:t>
            </a:r>
          </a:p>
          <a:p>
            <a:pPr marL="0" lvl="0" indent="0">
              <a:buNone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камери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допалювання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інсинератор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подається повітря для охолодження топкових газів (до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250º С)</a:t>
            </a:r>
          </a:p>
          <a:p>
            <a:pPr marL="0" lvl="0" indent="0">
              <a:buNone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Охолоджені гази подаються в систему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газоочистки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повторного очищення</a:t>
            </a:r>
          </a:p>
          <a:p>
            <a:pPr marL="0" lvl="0" indent="0">
              <a:buNone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газоочистки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охолоджений газ, виводиться через димову трубу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DCFE4-D536-4BED-8A47-25E6FB27C782}" type="slidenum">
              <a:rPr lang="uk-UA" smtClean="0"/>
              <a:pPr>
                <a:defRPr/>
              </a:pPr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6063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7543800" cy="576064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 </a:t>
            </a: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піролізного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спалювання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88840"/>
            <a:ext cx="8352927" cy="432048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Запобігає утворенню «кольорового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тонкодисперсного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пилу та ядучого диму» (викиду діоксинів,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фуранів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вільного хлору та ін.)</a:t>
            </a:r>
          </a:p>
          <a:p>
            <a:pPr marL="0" lvl="0" indent="0">
              <a:buNone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 повне спалювання газів, що відходять</a:t>
            </a:r>
          </a:p>
          <a:p>
            <a:pPr marL="0" lvl="0" indent="0">
              <a:buNone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Має високу ступінь спалювання зольних залишків</a:t>
            </a:r>
          </a:p>
          <a:p>
            <a:pPr marL="0" lvl="0" indent="0">
              <a:buNone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Функціонує автоматично, не потребує постійного нагляду (контролю)</a:t>
            </a:r>
          </a:p>
          <a:p>
            <a:pPr marL="0" lvl="0" indent="0">
              <a:buNone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Характеризується економною витратою палива, високими еколого-економічними показниками роботи</a:t>
            </a:r>
          </a:p>
          <a:p>
            <a:pPr marL="0" lvl="0" indent="0">
              <a:buNone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 Європейському стандарту, в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екологічному ЄС76/2000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DCFE4-D536-4BED-8A47-25E6FB27C782}" type="slidenum">
              <a:rPr lang="uk-UA" smtClean="0"/>
              <a:pPr>
                <a:defRPr/>
              </a:pPr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0731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543800" cy="612617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Відходи, що спалюються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882" y="1340768"/>
            <a:ext cx="7543801" cy="50405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біологічні (післяопераційні, бактеріологічні);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вироби медичного призначення: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голки медичні,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вироби з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пластмаси, 		скла,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металу, 			латексу,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целюлози, 		резини,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паперу, 			картону,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дерева,			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тканини,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Сухий мул від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очисних споруд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DCFE4-D536-4BED-8A47-25E6FB27C782}" type="slidenum">
              <a:rPr lang="uk-UA" smtClean="0"/>
              <a:pPr>
                <a:defRPr/>
              </a:pPr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9337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543800" cy="504057"/>
          </a:xfrm>
        </p:spPr>
        <p:txBody>
          <a:bodyPr>
            <a:no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введення в дію </a:t>
            </a: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інсинератора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616624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Опублікували «Заяву про наміри» в місцевій пресі;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Отримали дозвіл від органів місцевого самоврядування на будівництво майданчика під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інсинератор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Отримали висновок від Міжрайонного відділу координаційної природоохоронної діяльності Державного управління охорони навколишнього природнього середовища в Хмельницькій області «Про погодження земельної ділянки під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інсинератор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Отримано дозвіл від Інспекції Державного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архівно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-будівельного контролю в Хмельницькій області на будівництво площадки по влаштуванню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інсинератора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Розроблена проектно-кошторисна документація на будівництво площадки по влаштуванню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інсинератора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Отримано технічні умови приєднання до електричних мереж від Хмельницькобленерго;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Отримано дозвіл від групи НПД Державного пожежного нагляду України в Хмельницькій області на виконані роботи;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Проведені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пуско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-налагоджувальні роботи газообладнання по введенню в дію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інсинератора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заключений договір на технічне обслуговування газопроводів;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Отримано свідоцтво «Про допущення транспортного засобу до перевезення визначених небезпечних вантажів серії В»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16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DCFE4-D536-4BED-8A47-25E6FB27C782}" type="slidenum">
              <a:rPr lang="uk-UA" smtClean="0"/>
              <a:pPr>
                <a:defRPr/>
              </a:pPr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5672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387" y="116633"/>
            <a:ext cx="8496944" cy="648072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роботи </a:t>
            </a: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інсинератора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715" y="1268761"/>
            <a:ext cx="8506616" cy="5040560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 укомплектований атестованим обслуговуючим персоналом 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Призначена відповідальна особа за технічний нагляд та безпечну експлуатацію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інсинератора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Виділений окремий транспорт на перевезення відходів. Водій пройшов підготовку з видачою свідоцтва на перевезення небезпечних вантажів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Призначені відповідальні особи за накопичення, зберігання, облік та подання на утилізацію утворених відходів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Затверджений Порядок поводження з медичними відходами та  порядок ведення звітно-облікової документації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DCFE4-D536-4BED-8A47-25E6FB27C782}" type="slidenum">
              <a:rPr lang="uk-UA" smtClean="0"/>
              <a:pPr>
                <a:defRPr/>
              </a:pPr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2359627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1331</TotalTime>
  <Words>616</Words>
  <Application>Microsoft Office PowerPoint</Application>
  <PresentationFormat>Экран (4:3)</PresentationFormat>
  <Paragraphs>137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Times New Roman</vt:lpstr>
      <vt:lpstr>Wingdings</vt:lpstr>
      <vt:lpstr>Ретро</vt:lpstr>
      <vt:lpstr>Досвід впровадження заходів з ІК в Хмельницькій області </vt:lpstr>
      <vt:lpstr>інсинератор «Мюллер СР 30м»</vt:lpstr>
      <vt:lpstr>  Зовнішній вигляд  об’єкту </vt:lpstr>
      <vt:lpstr>Таблиця  основних технічних даних  інсинератора Мюллер СР 30М</vt:lpstr>
      <vt:lpstr>Принцип роботи </vt:lpstr>
      <vt:lpstr>Переваги піролізного спалювання</vt:lpstr>
      <vt:lpstr>Відходи, що спалюються </vt:lpstr>
      <vt:lpstr>Алгоритм введення в дію інсинератора</vt:lpstr>
      <vt:lpstr>Організація роботи інсинератора</vt:lpstr>
      <vt:lpstr>Алгоритм отримання ліцензії</vt:lpstr>
      <vt:lpstr>Презентация PowerPoint</vt:lpstr>
      <vt:lpstr>Очисні споруди</vt:lpstr>
      <vt:lpstr>Технологія очистки КОС</vt:lpstr>
      <vt:lpstr>Співпраця з ЦГЗ та ІКУ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 хід виконання  обласної цільової соціальної програми протидії захворювання на туберкульоз на 2013-2016р. в 2015 році.</dc:title>
  <dc:creator>Org</dc:creator>
  <cp:lastModifiedBy>admin</cp:lastModifiedBy>
  <cp:revision>139</cp:revision>
  <dcterms:created xsi:type="dcterms:W3CDTF">2016-03-10T11:08:37Z</dcterms:created>
  <dcterms:modified xsi:type="dcterms:W3CDTF">2018-07-27T11:54:41Z</dcterms:modified>
</cp:coreProperties>
</file>