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418" r:id="rId2"/>
    <p:sldId id="428" r:id="rId3"/>
    <p:sldId id="470" r:id="rId4"/>
    <p:sldId id="460" r:id="rId5"/>
    <p:sldId id="437" r:id="rId6"/>
    <p:sldId id="434" r:id="rId7"/>
    <p:sldId id="462" r:id="rId8"/>
    <p:sldId id="463" r:id="rId9"/>
    <p:sldId id="464" r:id="rId10"/>
    <p:sldId id="465" r:id="rId11"/>
    <p:sldId id="466" r:id="rId12"/>
    <p:sldId id="438" r:id="rId13"/>
    <p:sldId id="439" r:id="rId14"/>
    <p:sldId id="440" r:id="rId15"/>
    <p:sldId id="442" r:id="rId16"/>
    <p:sldId id="441" r:id="rId17"/>
    <p:sldId id="420" r:id="rId18"/>
    <p:sldId id="424" r:id="rId19"/>
    <p:sldId id="419" r:id="rId20"/>
    <p:sldId id="421" r:id="rId21"/>
    <p:sldId id="458" r:id="rId22"/>
    <p:sldId id="454" r:id="rId23"/>
    <p:sldId id="469" r:id="rId24"/>
    <p:sldId id="467" r:id="rId25"/>
    <p:sldId id="468" r:id="rId26"/>
    <p:sldId id="369" r:id="rId27"/>
    <p:sldId id="370" r:id="rId28"/>
    <p:sldId id="371" r:id="rId29"/>
    <p:sldId id="372" r:id="rId30"/>
    <p:sldId id="432" r:id="rId31"/>
    <p:sldId id="409" r:id="rId32"/>
    <p:sldId id="395" r:id="rId33"/>
    <p:sldId id="390" r:id="rId34"/>
    <p:sldId id="391" r:id="rId35"/>
    <p:sldId id="451" r:id="rId36"/>
    <p:sldId id="461" r:id="rId37"/>
    <p:sldId id="373" r:id="rId38"/>
    <p:sldId id="375" r:id="rId39"/>
    <p:sldId id="377" r:id="rId40"/>
    <p:sldId id="379" r:id="rId41"/>
    <p:sldId id="398" r:id="rId42"/>
    <p:sldId id="456" r:id="rId43"/>
    <p:sldId id="457" r:id="rId44"/>
    <p:sldId id="376" r:id="rId45"/>
    <p:sldId id="399" r:id="rId46"/>
    <p:sldId id="445" r:id="rId47"/>
    <p:sldId id="446" r:id="rId48"/>
    <p:sldId id="447" r:id="rId49"/>
    <p:sldId id="401" r:id="rId50"/>
    <p:sldId id="449" r:id="rId51"/>
    <p:sldId id="448" r:id="rId52"/>
    <p:sldId id="450" r:id="rId53"/>
    <p:sldId id="294" r:id="rId54"/>
    <p:sldId id="297" r:id="rId55"/>
    <p:sldId id="287" r:id="rId56"/>
    <p:sldId id="288" r:id="rId57"/>
    <p:sldId id="351" r:id="rId58"/>
    <p:sldId id="321" r:id="rId59"/>
    <p:sldId id="453" r:id="rId60"/>
    <p:sldId id="352" r:id="rId61"/>
    <p:sldId id="402" r:id="rId62"/>
    <p:sldId id="317" r:id="rId63"/>
    <p:sldId id="416" r:id="rId64"/>
    <p:sldId id="417" r:id="rId65"/>
    <p:sldId id="436" r:id="rId66"/>
    <p:sldId id="364" r:id="rId67"/>
    <p:sldId id="365" r:id="rId68"/>
  </p:sldIdLst>
  <p:sldSz cx="9144000" cy="6858000" type="screen4x3"/>
  <p:notesSz cx="6858000" cy="9947275"/>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32DE"/>
    <a:srgbClr val="0000FF"/>
    <a:srgbClr val="66FF33"/>
    <a:srgbClr val="13DF91"/>
    <a:srgbClr val="46CE8D"/>
    <a:srgbClr val="CCCCFF"/>
    <a:srgbClr val="CCECFF"/>
    <a:srgbClr val="00CC99"/>
    <a:srgbClr val="CC3300"/>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3009" autoAdjust="0"/>
    <p:restoredTop sz="97521" autoAdjust="0"/>
  </p:normalViewPr>
  <p:slideViewPr>
    <p:cSldViewPr>
      <p:cViewPr>
        <p:scale>
          <a:sx n="75" d="100"/>
          <a:sy n="75" d="100"/>
        </p:scale>
        <p:origin x="-990" y="2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968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96888"/>
          </a:xfrm>
          <a:prstGeom prst="rect">
            <a:avLst/>
          </a:prstGeom>
        </p:spPr>
        <p:txBody>
          <a:bodyPr vert="horz" lIns="91440" tIns="45720" rIns="91440" bIns="45720" rtlCol="0"/>
          <a:lstStyle>
            <a:lvl1pPr algn="r">
              <a:defRPr sz="1200"/>
            </a:lvl1pPr>
          </a:lstStyle>
          <a:p>
            <a:fld id="{54325C55-6CCA-484C-BCC7-633E4C5134E5}" type="datetimeFigureOut">
              <a:rPr lang="ru-RU" smtClean="0"/>
              <a:t>30.07.2018</a:t>
            </a:fld>
            <a:endParaRPr lang="ru-RU"/>
          </a:p>
        </p:txBody>
      </p:sp>
      <p:sp>
        <p:nvSpPr>
          <p:cNvPr id="4" name="Образ слайда 3"/>
          <p:cNvSpPr>
            <a:spLocks noGrp="1" noRot="1" noChangeAspect="1"/>
          </p:cNvSpPr>
          <p:nvPr>
            <p:ph type="sldImg" idx="2"/>
          </p:nvPr>
        </p:nvSpPr>
        <p:spPr>
          <a:xfrm>
            <a:off x="942975" y="746125"/>
            <a:ext cx="4972050" cy="373062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724400"/>
            <a:ext cx="5486400" cy="44767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48800"/>
            <a:ext cx="2971800" cy="496888"/>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9448800"/>
            <a:ext cx="2971800" cy="496888"/>
          </a:xfrm>
          <a:prstGeom prst="rect">
            <a:avLst/>
          </a:prstGeom>
        </p:spPr>
        <p:txBody>
          <a:bodyPr vert="horz" lIns="91440" tIns="45720" rIns="91440" bIns="45720" rtlCol="0" anchor="b"/>
          <a:lstStyle>
            <a:lvl1pPr algn="r">
              <a:defRPr sz="1200"/>
            </a:lvl1pPr>
          </a:lstStyle>
          <a:p>
            <a:fld id="{565C8AF6-9F32-4669-9BB6-AF686C85EF01}" type="slidenum">
              <a:rPr lang="ru-RU" smtClean="0"/>
              <a:t>‹#›</a:t>
            </a:fld>
            <a:endParaRPr lang="ru-RU"/>
          </a:p>
        </p:txBody>
      </p:sp>
    </p:spTree>
    <p:extLst>
      <p:ext uri="{BB962C8B-B14F-4D97-AF65-F5344CB8AC3E}">
        <p14:creationId xmlns:p14="http://schemas.microsoft.com/office/powerpoint/2010/main" val="34914761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C436E46-DB7C-417D-B704-1D2690D9EB69}" type="slidenum">
              <a:rPr lang="ru-RU" smtClean="0"/>
              <a:t>7</a:t>
            </a:fld>
            <a:endParaRPr lang="ru-RU"/>
          </a:p>
        </p:txBody>
      </p:sp>
    </p:spTree>
    <p:extLst>
      <p:ext uri="{BB962C8B-B14F-4D97-AF65-F5344CB8AC3E}">
        <p14:creationId xmlns:p14="http://schemas.microsoft.com/office/powerpoint/2010/main" val="3977832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spcBef>
                <a:spcPts val="795"/>
              </a:spcBef>
            </a:pPr>
            <a:r>
              <a:rPr lang="uk-UA" altLang="ru-RU" smtClean="0">
                <a:cs typeface="Times New Roman" pitchFamily="18" charset="0"/>
                <a:sym typeface="Arial" pitchFamily="34" charset="0"/>
              </a:rPr>
              <a:t>Зонування процесів і приміщень ЦСО має забезпечувати послідовне проходження вироби медичного призначення без зворотного руху і перетину потоків:</a:t>
            </a:r>
          </a:p>
          <a:p>
            <a:pPr algn="just">
              <a:spcBef>
                <a:spcPts val="795"/>
              </a:spcBef>
            </a:pPr>
            <a:r>
              <a:rPr lang="uk-UA" altLang="ru-RU" u="sng" smtClean="0">
                <a:solidFill>
                  <a:srgbClr val="FF0000"/>
                </a:solidFill>
                <a:cs typeface="Times New Roman" pitchFamily="18" charset="0"/>
                <a:sym typeface="Arial" pitchFamily="34" charset="0"/>
              </a:rPr>
              <a:t>Брудне приміщення</a:t>
            </a:r>
            <a:r>
              <a:rPr lang="uk-UA" altLang="ru-RU" smtClean="0">
                <a:solidFill>
                  <a:srgbClr val="FF0000"/>
                </a:solidFill>
                <a:cs typeface="Times New Roman" pitchFamily="18" charset="0"/>
                <a:sym typeface="Arial" pitchFamily="34" charset="0"/>
              </a:rPr>
              <a:t>: </a:t>
            </a:r>
            <a:r>
              <a:rPr lang="uk-UA" altLang="ru-RU" smtClean="0">
                <a:cs typeface="Times New Roman" pitchFamily="18" charset="0"/>
                <a:sym typeface="Arial" pitchFamily="34" charset="0"/>
              </a:rPr>
              <a:t>прийом, попереднє сортування, замочування (червона зона)</a:t>
            </a:r>
          </a:p>
          <a:p>
            <a:pPr algn="just">
              <a:spcBef>
                <a:spcPts val="795"/>
              </a:spcBef>
            </a:pPr>
            <a:r>
              <a:rPr lang="uk-UA" altLang="ru-RU" u="sng" smtClean="0">
                <a:solidFill>
                  <a:srgbClr val="0070C0"/>
                </a:solidFill>
                <a:cs typeface="Times New Roman" pitchFamily="18" charset="0"/>
                <a:sym typeface="Arial" pitchFamily="34" charset="0"/>
              </a:rPr>
              <a:t>Умовно чисте приміщення</a:t>
            </a:r>
            <a:r>
              <a:rPr lang="uk-UA" altLang="ru-RU" smtClean="0">
                <a:solidFill>
                  <a:srgbClr val="0070C0"/>
                </a:solidFill>
                <a:cs typeface="Times New Roman" pitchFamily="18" charset="0"/>
                <a:sym typeface="Arial" pitchFamily="34" charset="0"/>
              </a:rPr>
              <a:t>: </a:t>
            </a:r>
            <a:r>
              <a:rPr lang="uk-UA" altLang="ru-RU" smtClean="0">
                <a:cs typeface="Times New Roman" pitchFamily="18" charset="0"/>
                <a:sym typeface="Arial" pitchFamily="34" charset="0"/>
              </a:rPr>
              <a:t>перевірка та упаковка, завантаження стерилізаторів (синя зона)</a:t>
            </a:r>
          </a:p>
          <a:p>
            <a:pPr algn="just">
              <a:spcBef>
                <a:spcPts val="795"/>
              </a:spcBef>
            </a:pPr>
            <a:r>
              <a:rPr lang="uk-UA" altLang="ru-RU" u="sng" smtClean="0">
                <a:solidFill>
                  <a:srgbClr val="00B050"/>
                </a:solidFill>
                <a:cs typeface="Times New Roman" pitchFamily="18" charset="0"/>
                <a:sym typeface="Arial" pitchFamily="34" charset="0"/>
              </a:rPr>
              <a:t>Стерильне приміщення</a:t>
            </a:r>
            <a:r>
              <a:rPr lang="uk-UA" altLang="ru-RU" smtClean="0">
                <a:solidFill>
                  <a:srgbClr val="00B050"/>
                </a:solidFill>
                <a:cs typeface="Times New Roman" pitchFamily="18" charset="0"/>
                <a:sym typeface="Arial" pitchFamily="34" charset="0"/>
              </a:rPr>
              <a:t>: </a:t>
            </a:r>
            <a:r>
              <a:rPr lang="uk-UA" altLang="ru-RU" smtClean="0">
                <a:cs typeface="Times New Roman" pitchFamily="18" charset="0"/>
                <a:sym typeface="Arial" pitchFamily="34" charset="0"/>
              </a:rPr>
              <a:t>розвантаження стерилізаторів, охолодження і зберігання стерильного матеріалу (зелена зона)</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Tree>
    <p:extLst>
      <p:ext uri="{BB962C8B-B14F-4D97-AF65-F5344CB8AC3E}">
        <p14:creationId xmlns:p14="http://schemas.microsoft.com/office/powerpoint/2010/main" val="4145187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Tree>
    <p:extLst>
      <p:ext uri="{BB962C8B-B14F-4D97-AF65-F5344CB8AC3E}">
        <p14:creationId xmlns:p14="http://schemas.microsoft.com/office/powerpoint/2010/main" val="18145498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Tree>
    <p:extLst>
      <p:ext uri="{BB962C8B-B14F-4D97-AF65-F5344CB8AC3E}">
        <p14:creationId xmlns:p14="http://schemas.microsoft.com/office/powerpoint/2010/main" val="29570829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uk-UA"/>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uk-UA"/>
          </a:p>
        </p:txBody>
      </p:sp>
      <p:sp>
        <p:nvSpPr>
          <p:cNvPr id="4" name="Дата 3"/>
          <p:cNvSpPr>
            <a:spLocks noGrp="1"/>
          </p:cNvSpPr>
          <p:nvPr>
            <p:ph type="dt" sz="half" idx="10"/>
          </p:nvPr>
        </p:nvSpPr>
        <p:spPr/>
        <p:txBody>
          <a:bodyPr/>
          <a:lstStyle/>
          <a:p>
            <a:fld id="{0889FE4A-8E5B-4781-A844-DC6461CC721F}" type="datetimeFigureOut">
              <a:rPr lang="uk-UA" smtClean="0"/>
              <a:t>30.07.2018</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59876A03-DC28-424C-82FA-09C43CB56A8A}" type="slidenum">
              <a:rPr lang="uk-UA" smtClean="0"/>
              <a:t>‹#›</a:t>
            </a:fld>
            <a:endParaRPr lang="uk-UA"/>
          </a:p>
        </p:txBody>
      </p:sp>
    </p:spTree>
    <p:extLst>
      <p:ext uri="{BB962C8B-B14F-4D97-AF65-F5344CB8AC3E}">
        <p14:creationId xmlns:p14="http://schemas.microsoft.com/office/powerpoint/2010/main" val="10556350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p>
            <a:fld id="{0889FE4A-8E5B-4781-A844-DC6461CC721F}" type="datetimeFigureOut">
              <a:rPr lang="uk-UA" smtClean="0"/>
              <a:t>30.07.2018</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59876A03-DC28-424C-82FA-09C43CB56A8A}" type="slidenum">
              <a:rPr lang="uk-UA" smtClean="0"/>
              <a:t>‹#›</a:t>
            </a:fld>
            <a:endParaRPr lang="uk-UA"/>
          </a:p>
        </p:txBody>
      </p:sp>
    </p:spTree>
    <p:extLst>
      <p:ext uri="{BB962C8B-B14F-4D97-AF65-F5344CB8AC3E}">
        <p14:creationId xmlns:p14="http://schemas.microsoft.com/office/powerpoint/2010/main" val="2221220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uk-UA"/>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p>
            <a:fld id="{0889FE4A-8E5B-4781-A844-DC6461CC721F}" type="datetimeFigureOut">
              <a:rPr lang="uk-UA" smtClean="0"/>
              <a:t>30.07.2018</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59876A03-DC28-424C-82FA-09C43CB56A8A}" type="slidenum">
              <a:rPr lang="uk-UA" smtClean="0"/>
              <a:t>‹#›</a:t>
            </a:fld>
            <a:endParaRPr lang="uk-UA"/>
          </a:p>
        </p:txBody>
      </p:sp>
    </p:spTree>
    <p:extLst>
      <p:ext uri="{BB962C8B-B14F-4D97-AF65-F5344CB8AC3E}">
        <p14:creationId xmlns:p14="http://schemas.microsoft.com/office/powerpoint/2010/main" val="42635138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Таблица 2"/>
          <p:cNvSpPr>
            <a:spLocks noGrp="1"/>
          </p:cNvSpPr>
          <p:nvPr>
            <p:ph type="tbl" idx="1"/>
          </p:nvPr>
        </p:nvSpPr>
        <p:spPr>
          <a:xfrm>
            <a:off x="685800" y="1981200"/>
            <a:ext cx="7772400" cy="4114800"/>
          </a:xfrm>
        </p:spPr>
        <p:txBody>
          <a:bodyPr/>
          <a:lstStyle/>
          <a:p>
            <a:pPr lvl="0"/>
            <a:endParaRPr lang="ru-RU"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6AA8BF-6103-43B8-887B-A5392756A2C5}"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11053849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p>
            <a:fld id="{0889FE4A-8E5B-4781-A844-DC6461CC721F}" type="datetimeFigureOut">
              <a:rPr lang="uk-UA" smtClean="0"/>
              <a:t>30.07.2018</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59876A03-DC28-424C-82FA-09C43CB56A8A}" type="slidenum">
              <a:rPr lang="uk-UA" smtClean="0"/>
              <a:t>‹#›</a:t>
            </a:fld>
            <a:endParaRPr lang="uk-UA"/>
          </a:p>
        </p:txBody>
      </p:sp>
    </p:spTree>
    <p:extLst>
      <p:ext uri="{BB962C8B-B14F-4D97-AF65-F5344CB8AC3E}">
        <p14:creationId xmlns:p14="http://schemas.microsoft.com/office/powerpoint/2010/main" val="1486362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uk-UA"/>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0889FE4A-8E5B-4781-A844-DC6461CC721F}" type="datetimeFigureOut">
              <a:rPr lang="uk-UA" smtClean="0"/>
              <a:t>30.07.2018</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59876A03-DC28-424C-82FA-09C43CB56A8A}" type="slidenum">
              <a:rPr lang="uk-UA" smtClean="0"/>
              <a:t>‹#›</a:t>
            </a:fld>
            <a:endParaRPr lang="uk-UA"/>
          </a:p>
        </p:txBody>
      </p:sp>
    </p:spTree>
    <p:extLst>
      <p:ext uri="{BB962C8B-B14F-4D97-AF65-F5344CB8AC3E}">
        <p14:creationId xmlns:p14="http://schemas.microsoft.com/office/powerpoint/2010/main" val="20494697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Дата 4"/>
          <p:cNvSpPr>
            <a:spLocks noGrp="1"/>
          </p:cNvSpPr>
          <p:nvPr>
            <p:ph type="dt" sz="half" idx="10"/>
          </p:nvPr>
        </p:nvSpPr>
        <p:spPr/>
        <p:txBody>
          <a:bodyPr/>
          <a:lstStyle/>
          <a:p>
            <a:fld id="{0889FE4A-8E5B-4781-A844-DC6461CC721F}" type="datetimeFigureOut">
              <a:rPr lang="uk-UA" smtClean="0"/>
              <a:t>30.07.2018</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59876A03-DC28-424C-82FA-09C43CB56A8A}" type="slidenum">
              <a:rPr lang="uk-UA" smtClean="0"/>
              <a:t>‹#›</a:t>
            </a:fld>
            <a:endParaRPr lang="uk-UA"/>
          </a:p>
        </p:txBody>
      </p:sp>
    </p:spTree>
    <p:extLst>
      <p:ext uri="{BB962C8B-B14F-4D97-AF65-F5344CB8AC3E}">
        <p14:creationId xmlns:p14="http://schemas.microsoft.com/office/powerpoint/2010/main" val="2291628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uk-UA"/>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7" name="Дата 6"/>
          <p:cNvSpPr>
            <a:spLocks noGrp="1"/>
          </p:cNvSpPr>
          <p:nvPr>
            <p:ph type="dt" sz="half" idx="10"/>
          </p:nvPr>
        </p:nvSpPr>
        <p:spPr/>
        <p:txBody>
          <a:bodyPr/>
          <a:lstStyle/>
          <a:p>
            <a:fld id="{0889FE4A-8E5B-4781-A844-DC6461CC721F}" type="datetimeFigureOut">
              <a:rPr lang="uk-UA" smtClean="0"/>
              <a:t>30.07.2018</a:t>
            </a:fld>
            <a:endParaRPr lang="uk-UA"/>
          </a:p>
        </p:txBody>
      </p:sp>
      <p:sp>
        <p:nvSpPr>
          <p:cNvPr id="8" name="Нижний колонтитул 7"/>
          <p:cNvSpPr>
            <a:spLocks noGrp="1"/>
          </p:cNvSpPr>
          <p:nvPr>
            <p:ph type="ftr" sz="quarter" idx="11"/>
          </p:nvPr>
        </p:nvSpPr>
        <p:spPr/>
        <p:txBody>
          <a:bodyPr/>
          <a:lstStyle/>
          <a:p>
            <a:endParaRPr lang="uk-UA"/>
          </a:p>
        </p:txBody>
      </p:sp>
      <p:sp>
        <p:nvSpPr>
          <p:cNvPr id="9" name="Номер слайда 8"/>
          <p:cNvSpPr>
            <a:spLocks noGrp="1"/>
          </p:cNvSpPr>
          <p:nvPr>
            <p:ph type="sldNum" sz="quarter" idx="12"/>
          </p:nvPr>
        </p:nvSpPr>
        <p:spPr/>
        <p:txBody>
          <a:bodyPr/>
          <a:lstStyle/>
          <a:p>
            <a:fld id="{59876A03-DC28-424C-82FA-09C43CB56A8A}" type="slidenum">
              <a:rPr lang="uk-UA" smtClean="0"/>
              <a:t>‹#›</a:t>
            </a:fld>
            <a:endParaRPr lang="uk-UA"/>
          </a:p>
        </p:txBody>
      </p:sp>
    </p:spTree>
    <p:extLst>
      <p:ext uri="{BB962C8B-B14F-4D97-AF65-F5344CB8AC3E}">
        <p14:creationId xmlns:p14="http://schemas.microsoft.com/office/powerpoint/2010/main" val="25050034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Дата 2"/>
          <p:cNvSpPr>
            <a:spLocks noGrp="1"/>
          </p:cNvSpPr>
          <p:nvPr>
            <p:ph type="dt" sz="half" idx="10"/>
          </p:nvPr>
        </p:nvSpPr>
        <p:spPr/>
        <p:txBody>
          <a:bodyPr/>
          <a:lstStyle/>
          <a:p>
            <a:fld id="{0889FE4A-8E5B-4781-A844-DC6461CC721F}" type="datetimeFigureOut">
              <a:rPr lang="uk-UA" smtClean="0"/>
              <a:t>30.07.2018</a:t>
            </a:fld>
            <a:endParaRPr lang="uk-UA"/>
          </a:p>
        </p:txBody>
      </p:sp>
      <p:sp>
        <p:nvSpPr>
          <p:cNvPr id="4" name="Нижний колонтитул 3"/>
          <p:cNvSpPr>
            <a:spLocks noGrp="1"/>
          </p:cNvSpPr>
          <p:nvPr>
            <p:ph type="ftr" sz="quarter" idx="11"/>
          </p:nvPr>
        </p:nvSpPr>
        <p:spPr/>
        <p:txBody>
          <a:bodyPr/>
          <a:lstStyle/>
          <a:p>
            <a:endParaRPr lang="uk-UA"/>
          </a:p>
        </p:txBody>
      </p:sp>
      <p:sp>
        <p:nvSpPr>
          <p:cNvPr id="5" name="Номер слайда 4"/>
          <p:cNvSpPr>
            <a:spLocks noGrp="1"/>
          </p:cNvSpPr>
          <p:nvPr>
            <p:ph type="sldNum" sz="quarter" idx="12"/>
          </p:nvPr>
        </p:nvSpPr>
        <p:spPr/>
        <p:txBody>
          <a:bodyPr/>
          <a:lstStyle/>
          <a:p>
            <a:fld id="{59876A03-DC28-424C-82FA-09C43CB56A8A}" type="slidenum">
              <a:rPr lang="uk-UA" smtClean="0"/>
              <a:t>‹#›</a:t>
            </a:fld>
            <a:endParaRPr lang="uk-UA"/>
          </a:p>
        </p:txBody>
      </p:sp>
    </p:spTree>
    <p:extLst>
      <p:ext uri="{BB962C8B-B14F-4D97-AF65-F5344CB8AC3E}">
        <p14:creationId xmlns:p14="http://schemas.microsoft.com/office/powerpoint/2010/main" val="35763931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889FE4A-8E5B-4781-A844-DC6461CC721F}" type="datetimeFigureOut">
              <a:rPr lang="uk-UA" smtClean="0"/>
              <a:t>30.07.2018</a:t>
            </a:fld>
            <a:endParaRPr lang="uk-UA"/>
          </a:p>
        </p:txBody>
      </p:sp>
      <p:sp>
        <p:nvSpPr>
          <p:cNvPr id="3" name="Нижний колонтитул 2"/>
          <p:cNvSpPr>
            <a:spLocks noGrp="1"/>
          </p:cNvSpPr>
          <p:nvPr>
            <p:ph type="ftr" sz="quarter" idx="11"/>
          </p:nvPr>
        </p:nvSpPr>
        <p:spPr/>
        <p:txBody>
          <a:bodyPr/>
          <a:lstStyle/>
          <a:p>
            <a:endParaRPr lang="uk-UA"/>
          </a:p>
        </p:txBody>
      </p:sp>
      <p:sp>
        <p:nvSpPr>
          <p:cNvPr id="4" name="Номер слайда 3"/>
          <p:cNvSpPr>
            <a:spLocks noGrp="1"/>
          </p:cNvSpPr>
          <p:nvPr>
            <p:ph type="sldNum" sz="quarter" idx="12"/>
          </p:nvPr>
        </p:nvSpPr>
        <p:spPr/>
        <p:txBody>
          <a:bodyPr/>
          <a:lstStyle/>
          <a:p>
            <a:fld id="{59876A03-DC28-424C-82FA-09C43CB56A8A}" type="slidenum">
              <a:rPr lang="uk-UA" smtClean="0"/>
              <a:t>‹#›</a:t>
            </a:fld>
            <a:endParaRPr lang="uk-UA"/>
          </a:p>
        </p:txBody>
      </p:sp>
    </p:spTree>
    <p:extLst>
      <p:ext uri="{BB962C8B-B14F-4D97-AF65-F5344CB8AC3E}">
        <p14:creationId xmlns:p14="http://schemas.microsoft.com/office/powerpoint/2010/main" val="4003929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uk-UA"/>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889FE4A-8E5B-4781-A844-DC6461CC721F}" type="datetimeFigureOut">
              <a:rPr lang="uk-UA" smtClean="0"/>
              <a:t>30.07.2018</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59876A03-DC28-424C-82FA-09C43CB56A8A}" type="slidenum">
              <a:rPr lang="uk-UA" smtClean="0"/>
              <a:t>‹#›</a:t>
            </a:fld>
            <a:endParaRPr lang="uk-UA"/>
          </a:p>
        </p:txBody>
      </p:sp>
    </p:spTree>
    <p:extLst>
      <p:ext uri="{BB962C8B-B14F-4D97-AF65-F5344CB8AC3E}">
        <p14:creationId xmlns:p14="http://schemas.microsoft.com/office/powerpoint/2010/main" val="1514516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uk-UA"/>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uk-UA"/>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889FE4A-8E5B-4781-A844-DC6461CC721F}" type="datetimeFigureOut">
              <a:rPr lang="uk-UA" smtClean="0"/>
              <a:t>30.07.2018</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59876A03-DC28-424C-82FA-09C43CB56A8A}" type="slidenum">
              <a:rPr lang="uk-UA" smtClean="0"/>
              <a:t>‹#›</a:t>
            </a:fld>
            <a:endParaRPr lang="uk-UA"/>
          </a:p>
        </p:txBody>
      </p:sp>
    </p:spTree>
    <p:extLst>
      <p:ext uri="{BB962C8B-B14F-4D97-AF65-F5344CB8AC3E}">
        <p14:creationId xmlns:p14="http://schemas.microsoft.com/office/powerpoint/2010/main" val="21577155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uk-UA"/>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89FE4A-8E5B-4781-A844-DC6461CC721F}" type="datetimeFigureOut">
              <a:rPr lang="uk-UA" smtClean="0"/>
              <a:t>30.07.2018</a:t>
            </a:fld>
            <a:endParaRPr lang="uk-UA"/>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uk-UA"/>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876A03-DC28-424C-82FA-09C43CB56A8A}" type="slidenum">
              <a:rPr lang="uk-UA" smtClean="0"/>
              <a:t>‹#›</a:t>
            </a:fld>
            <a:endParaRPr lang="uk-UA"/>
          </a:p>
        </p:txBody>
      </p:sp>
    </p:spTree>
    <p:extLst>
      <p:ext uri="{BB962C8B-B14F-4D97-AF65-F5344CB8AC3E}">
        <p14:creationId xmlns:p14="http://schemas.microsoft.com/office/powerpoint/2010/main" val="27096506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http://www.sterilization.com.ua/"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emf"/><Relationship Id="rId4" Type="http://schemas.openxmlformats.org/officeDocument/2006/relationships/image" Target="../media/image24.em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0.jpeg"/><Relationship Id="rId11" Type="http://schemas.openxmlformats.org/officeDocument/2006/relationships/image" Target="../media/image45.png"/><Relationship Id="rId5" Type="http://schemas.openxmlformats.org/officeDocument/2006/relationships/image" Target="../media/image39.jpeg"/><Relationship Id="rId10" Type="http://schemas.openxmlformats.org/officeDocument/2006/relationships/image" Target="../media/image44.jpeg"/><Relationship Id="rId4" Type="http://schemas.openxmlformats.org/officeDocument/2006/relationships/image" Target="../media/image38.jpeg"/><Relationship Id="rId9"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47.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oleObject" Target="../embeddings/_____Microsoft_Excel_97-20031.xls"/><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81.emf"/></Relationships>
</file>

<file path=ppt/slides/_rels/slide5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hyperlink" Target="https://www.sterradsterilityguide.com/" TargetMode="Externa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image" Target="../media/image84.emf"/><Relationship Id="rId4" Type="http://schemas.openxmlformats.org/officeDocument/2006/relationships/oleObject" Target="../embeddings/oleObject1.bin"/></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88.png"/><Relationship Id="rId7" Type="http://schemas.openxmlformats.org/officeDocument/2006/relationships/image" Target="../media/image90.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89.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91.jpeg"/></Relationships>
</file>

<file path=ppt/slides/_rels/slide62.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92.jpeg"/><Relationship Id="rId7" Type="http://schemas.openxmlformats.org/officeDocument/2006/relationships/image" Target="../media/image94.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microsoft.com/office/2007/relationships/hdphoto" Target="../media/hdphoto6.wdp"/><Relationship Id="rId5" Type="http://schemas.openxmlformats.org/officeDocument/2006/relationships/image" Target="../media/image93.jpeg"/><Relationship Id="rId10" Type="http://schemas.microsoft.com/office/2007/relationships/hdphoto" Target="../media/hdphoto8.wdp"/><Relationship Id="rId4" Type="http://schemas.microsoft.com/office/2007/relationships/hdphoto" Target="../media/hdphoto5.wdp"/><Relationship Id="rId9" Type="http://schemas.openxmlformats.org/officeDocument/2006/relationships/image" Target="../media/image95.jpeg"/></Relationships>
</file>

<file path=ppt/slides/_rels/slide6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www.wfhss.com/" TargetMode="External"/><Relationship Id="rId2" Type="http://schemas.openxmlformats.org/officeDocument/2006/relationships/hyperlink" Target="mailto:ua.sterilization@gmail.com" TargetMode="External"/><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100.png"/><Relationship Id="rId4" Type="http://schemas.openxmlformats.org/officeDocument/2006/relationships/image" Target="../media/image99.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Gennadiy Sergeyev\Desktop\141128 Шалимова конф\LOGO\Logo_UASD_.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5233"/>
            <a:ext cx="5167969" cy="1551559"/>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ctrTitle"/>
          </p:nvPr>
        </p:nvSpPr>
        <p:spPr>
          <a:xfrm>
            <a:off x="31774" y="1538357"/>
            <a:ext cx="9144000" cy="1584176"/>
          </a:xfrm>
        </p:spPr>
        <p:txBody>
          <a:bodyPr>
            <a:normAutofit/>
          </a:bodyPr>
          <a:lstStyle/>
          <a:p>
            <a:r>
              <a:rPr lang="uk-UA" sz="3000" b="1" dirty="0">
                <a:solidFill>
                  <a:srgbClr val="0000FF"/>
                </a:solidFill>
              </a:rPr>
              <a:t>Стерилізація (репроцесинг) </a:t>
            </a:r>
            <a:r>
              <a:rPr lang="uk-UA" sz="3000" b="1" dirty="0" smtClean="0">
                <a:solidFill>
                  <a:srgbClr val="0000FF"/>
                </a:solidFill>
              </a:rPr>
              <a:t>медичного виробів, </a:t>
            </a:r>
            <a:r>
              <a:rPr lang="uk-UA" sz="3000" b="1" dirty="0">
                <a:solidFill>
                  <a:srgbClr val="0000FF"/>
                </a:solidFill>
              </a:rPr>
              <a:t>багаторазового використання </a:t>
            </a:r>
            <a:r>
              <a:rPr lang="ru-RU" sz="3000" b="1" dirty="0">
                <a:solidFill>
                  <a:srgbClr val="0000FF"/>
                </a:solidFill>
              </a:rPr>
              <a:t>в ЛПУ</a:t>
            </a:r>
            <a:r>
              <a:rPr lang="uk-UA" sz="3000" b="1" dirty="0">
                <a:solidFill>
                  <a:srgbClr val="0000FF"/>
                </a:solidFill>
              </a:rPr>
              <a:t>.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3033539"/>
            <a:ext cx="4644008" cy="3779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Заголовок 1"/>
          <p:cNvSpPr txBox="1">
            <a:spLocks/>
          </p:cNvSpPr>
          <p:nvPr/>
        </p:nvSpPr>
        <p:spPr>
          <a:xfrm>
            <a:off x="4860032" y="4725144"/>
            <a:ext cx="4176464" cy="1758863"/>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uk-UA" b="1" dirty="0" smtClean="0">
              <a:solidFill>
                <a:srgbClr val="0070C0"/>
              </a:solidFill>
              <a:hlinkClick r:id="rId4"/>
            </a:endParaRPr>
          </a:p>
          <a:p>
            <a:r>
              <a:rPr lang="en-US" sz="2100" b="1" dirty="0" smtClean="0">
                <a:solidFill>
                  <a:srgbClr val="0070C0"/>
                </a:solidFill>
                <a:hlinkClick r:id="rId4"/>
              </a:rPr>
              <a:t>http://www.sterilization.com.ua</a:t>
            </a:r>
            <a:r>
              <a:rPr lang="en-US" sz="2100" b="1" dirty="0" smtClean="0">
                <a:solidFill>
                  <a:srgbClr val="0070C0"/>
                </a:solidFill>
              </a:rPr>
              <a:t> </a:t>
            </a:r>
            <a:endParaRPr lang="uk-UA" sz="2100" b="1" dirty="0" smtClean="0">
              <a:solidFill>
                <a:srgbClr val="0070C0"/>
              </a:solidFill>
            </a:endParaRPr>
          </a:p>
          <a:p>
            <a:endParaRPr lang="uk-UA" b="1" dirty="0" smtClean="0">
              <a:solidFill>
                <a:srgbClr val="0070C0"/>
              </a:solidFill>
            </a:endParaRPr>
          </a:p>
        </p:txBody>
      </p:sp>
      <p:sp>
        <p:nvSpPr>
          <p:cNvPr id="3" name="TextBox 2"/>
          <p:cNvSpPr txBox="1"/>
          <p:nvPr/>
        </p:nvSpPr>
        <p:spPr>
          <a:xfrm>
            <a:off x="4860032" y="3076884"/>
            <a:ext cx="3960440" cy="738664"/>
          </a:xfrm>
          <a:prstGeom prst="rect">
            <a:avLst/>
          </a:prstGeom>
          <a:noFill/>
        </p:spPr>
        <p:txBody>
          <a:bodyPr wrap="square" rtlCol="0">
            <a:spAutoFit/>
          </a:bodyPr>
          <a:lstStyle/>
          <a:p>
            <a:pPr algn="ctr"/>
            <a:r>
              <a:rPr lang="en-US" sz="2800" b="1" dirty="0" smtClean="0">
                <a:solidFill>
                  <a:srgbClr val="FF0000"/>
                </a:solidFill>
              </a:rPr>
              <a:t>3</a:t>
            </a:r>
            <a:r>
              <a:rPr lang="uk-UA" sz="2800" b="1" dirty="0" smtClean="0">
                <a:solidFill>
                  <a:srgbClr val="FF0000"/>
                </a:solidFill>
              </a:rPr>
              <a:t>0</a:t>
            </a:r>
            <a:r>
              <a:rPr lang="en-US" sz="2800" b="1" dirty="0" smtClean="0">
                <a:solidFill>
                  <a:srgbClr val="FF0000"/>
                </a:solidFill>
              </a:rPr>
              <a:t> </a:t>
            </a:r>
            <a:r>
              <a:rPr lang="uk-UA" sz="2800" b="1" dirty="0" smtClean="0">
                <a:solidFill>
                  <a:srgbClr val="FF0000"/>
                </a:solidFill>
              </a:rPr>
              <a:t>липня 2018</a:t>
            </a:r>
            <a:r>
              <a:rPr lang="uk-UA" sz="2800" i="1" dirty="0" smtClean="0"/>
              <a:t> </a:t>
            </a:r>
          </a:p>
          <a:p>
            <a:pPr algn="ctr"/>
            <a:r>
              <a:rPr lang="uk-UA" sz="1400" b="1" i="1" dirty="0" smtClean="0"/>
              <a:t>  </a:t>
            </a:r>
            <a:endParaRPr lang="uk-UA" sz="2800" b="1" dirty="0"/>
          </a:p>
        </p:txBody>
      </p:sp>
    </p:spTree>
    <p:extLst>
      <p:ext uri="{BB962C8B-B14F-4D97-AF65-F5344CB8AC3E}">
        <p14:creationId xmlns:p14="http://schemas.microsoft.com/office/powerpoint/2010/main" val="35727548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8520" y="-171400"/>
            <a:ext cx="9252520" cy="1143000"/>
          </a:xfrm>
        </p:spPr>
        <p:txBody>
          <a:bodyPr>
            <a:normAutofit/>
          </a:bodyPr>
          <a:lstStyle/>
          <a:p>
            <a:r>
              <a:rPr lang="uk-UA" sz="3200" dirty="0" smtClean="0">
                <a:solidFill>
                  <a:srgbClr val="0000FF"/>
                </a:solidFill>
              </a:rPr>
              <a:t>Порівняння рівня ІПНМД в ЄС, США та Україні.</a:t>
            </a:r>
            <a:endParaRPr lang="uk-UA" sz="3200" dirty="0">
              <a:solidFill>
                <a:srgbClr val="0000FF"/>
              </a:solidFill>
            </a:endParaRPr>
          </a:p>
        </p:txBody>
      </p:sp>
      <p:sp>
        <p:nvSpPr>
          <p:cNvPr id="3" name="Объект 2"/>
          <p:cNvSpPr>
            <a:spLocks noGrp="1"/>
          </p:cNvSpPr>
          <p:nvPr>
            <p:ph idx="1"/>
          </p:nvPr>
        </p:nvSpPr>
        <p:spPr/>
        <p:txBody>
          <a:bodyPr/>
          <a:lstStyle/>
          <a:p>
            <a:endParaRPr lang="uk-UA" dirty="0"/>
          </a:p>
        </p:txBody>
      </p:sp>
      <p:graphicFrame>
        <p:nvGraphicFramePr>
          <p:cNvPr id="4" name="Таблица 3"/>
          <p:cNvGraphicFramePr>
            <a:graphicFrameLocks noGrp="1"/>
          </p:cNvGraphicFramePr>
          <p:nvPr>
            <p:extLst>
              <p:ext uri="{D42A27DB-BD31-4B8C-83A1-F6EECF244321}">
                <p14:modId xmlns:p14="http://schemas.microsoft.com/office/powerpoint/2010/main" val="624764034"/>
              </p:ext>
            </p:extLst>
          </p:nvPr>
        </p:nvGraphicFramePr>
        <p:xfrm>
          <a:off x="179512" y="692696"/>
          <a:ext cx="8672387" cy="6028487"/>
        </p:xfrm>
        <a:graphic>
          <a:graphicData uri="http://schemas.openxmlformats.org/drawingml/2006/table">
            <a:tbl>
              <a:tblPr firstRow="1" firstCol="1" lastRow="1" lastCol="1" bandRow="1" bandCol="1">
                <a:tableStyleId>{5C22544A-7EE6-4342-B048-85BDC9FD1C3A}</a:tableStyleId>
              </a:tblPr>
              <a:tblGrid>
                <a:gridCol w="336200"/>
                <a:gridCol w="1555700"/>
                <a:gridCol w="1636492"/>
                <a:gridCol w="1801401"/>
                <a:gridCol w="3342594"/>
              </a:tblGrid>
              <a:tr h="288032">
                <a:tc>
                  <a:txBody>
                    <a:bodyPr/>
                    <a:lstStyle/>
                    <a:p>
                      <a:pPr algn="ctr">
                        <a:spcAft>
                          <a:spcPts val="0"/>
                        </a:spcAft>
                      </a:pPr>
                      <a:r>
                        <a:rPr lang="uk-UA" sz="1100" dirty="0">
                          <a:effectLst/>
                        </a:rPr>
                        <a:t> </a:t>
                      </a:r>
                      <a:endParaRPr lang="ru-RU" sz="1100" dirty="0">
                        <a:effectLst/>
                        <a:latin typeface="Times New Roman"/>
                        <a:ea typeface="Times New Roman"/>
                      </a:endParaRPr>
                    </a:p>
                  </a:txBody>
                  <a:tcPr marL="50552" marR="50552" marT="0" marB="0">
                    <a:solidFill>
                      <a:schemeClr val="accent2">
                        <a:lumMod val="75000"/>
                      </a:schemeClr>
                    </a:solidFill>
                  </a:tcPr>
                </a:tc>
                <a:tc>
                  <a:txBody>
                    <a:bodyPr/>
                    <a:lstStyle/>
                    <a:p>
                      <a:pPr marL="0" algn="ctr" defTabSz="914400" rtl="0" eaLnBrk="1" latinLnBrk="0" hangingPunct="1">
                        <a:spcAft>
                          <a:spcPts val="0"/>
                        </a:spcAft>
                      </a:pPr>
                      <a:r>
                        <a:rPr lang="uk-UA" sz="1800" b="1" kern="1200" dirty="0">
                          <a:solidFill>
                            <a:schemeClr val="lt1"/>
                          </a:solidFill>
                          <a:effectLst/>
                          <a:latin typeface="+mn-lt"/>
                          <a:ea typeface="+mn-ea"/>
                          <a:cs typeface="+mn-cs"/>
                        </a:rPr>
                        <a:t>Назва</a:t>
                      </a:r>
                      <a:endParaRPr lang="ru-RU" sz="1800" b="1" kern="1200" dirty="0">
                        <a:solidFill>
                          <a:schemeClr val="lt1"/>
                        </a:solidFill>
                        <a:effectLst/>
                        <a:latin typeface="+mn-lt"/>
                        <a:ea typeface="+mn-ea"/>
                        <a:cs typeface="+mn-cs"/>
                      </a:endParaRPr>
                    </a:p>
                  </a:txBody>
                  <a:tcPr marL="50552" marR="50552" marT="0" marB="0">
                    <a:solidFill>
                      <a:schemeClr val="accent2">
                        <a:lumMod val="75000"/>
                      </a:schemeClr>
                    </a:solidFill>
                  </a:tcPr>
                </a:tc>
                <a:tc>
                  <a:txBody>
                    <a:bodyPr/>
                    <a:lstStyle/>
                    <a:p>
                      <a:pPr marL="0" algn="ctr" defTabSz="914400" rtl="0" eaLnBrk="1" latinLnBrk="0" hangingPunct="1">
                        <a:spcAft>
                          <a:spcPts val="0"/>
                        </a:spcAft>
                      </a:pPr>
                      <a:r>
                        <a:rPr lang="uk-UA" sz="1800" b="1" kern="1200" dirty="0" smtClean="0">
                          <a:solidFill>
                            <a:schemeClr val="lt1"/>
                          </a:solidFill>
                          <a:effectLst/>
                          <a:latin typeface="+mn-lt"/>
                          <a:ea typeface="+mn-ea"/>
                          <a:cs typeface="+mn-cs"/>
                        </a:rPr>
                        <a:t>ЄС 2008</a:t>
                      </a:r>
                      <a:endParaRPr lang="ru-RU" sz="1800" b="1" kern="1200" dirty="0">
                        <a:solidFill>
                          <a:schemeClr val="lt1"/>
                        </a:solidFill>
                        <a:effectLst/>
                        <a:latin typeface="+mn-lt"/>
                        <a:ea typeface="+mn-ea"/>
                        <a:cs typeface="+mn-cs"/>
                      </a:endParaRPr>
                    </a:p>
                  </a:txBody>
                  <a:tcPr marL="50552" marR="50552" marT="0" marB="0">
                    <a:solidFill>
                      <a:schemeClr val="accent2">
                        <a:lumMod val="75000"/>
                      </a:schemeClr>
                    </a:solidFill>
                  </a:tcPr>
                </a:tc>
                <a:tc>
                  <a:txBody>
                    <a:bodyPr/>
                    <a:lstStyle/>
                    <a:p>
                      <a:pPr marL="0" algn="ctr" defTabSz="914400" rtl="0" eaLnBrk="1" latinLnBrk="0" hangingPunct="1">
                        <a:spcAft>
                          <a:spcPts val="0"/>
                        </a:spcAft>
                      </a:pPr>
                      <a:r>
                        <a:rPr lang="uk-UA" sz="1800" b="1" kern="1200" dirty="0" smtClean="0">
                          <a:solidFill>
                            <a:schemeClr val="lt1"/>
                          </a:solidFill>
                          <a:effectLst/>
                          <a:latin typeface="+mn-lt"/>
                          <a:ea typeface="+mn-ea"/>
                          <a:cs typeface="+mn-cs"/>
                        </a:rPr>
                        <a:t>США 2008</a:t>
                      </a:r>
                      <a:endParaRPr lang="ru-RU" sz="1800" b="1" kern="1200" dirty="0">
                        <a:solidFill>
                          <a:schemeClr val="lt1"/>
                        </a:solidFill>
                        <a:effectLst/>
                        <a:latin typeface="+mn-lt"/>
                        <a:ea typeface="+mn-ea"/>
                        <a:cs typeface="+mn-cs"/>
                      </a:endParaRPr>
                    </a:p>
                  </a:txBody>
                  <a:tcPr marL="50552" marR="50552" marT="0" marB="0">
                    <a:solidFill>
                      <a:schemeClr val="accent2">
                        <a:lumMod val="75000"/>
                      </a:schemeClr>
                    </a:solidFill>
                  </a:tcPr>
                </a:tc>
                <a:tc>
                  <a:txBody>
                    <a:bodyPr/>
                    <a:lstStyle/>
                    <a:p>
                      <a:pPr algn="ctr">
                        <a:spcAft>
                          <a:spcPts val="0"/>
                        </a:spcAft>
                      </a:pPr>
                      <a:r>
                        <a:rPr lang="uk-UA" sz="1800" dirty="0" smtClean="0">
                          <a:effectLst/>
                        </a:rPr>
                        <a:t>Україна 2008.</a:t>
                      </a:r>
                      <a:endParaRPr lang="ru-RU" sz="1800" dirty="0">
                        <a:effectLst/>
                        <a:latin typeface="Times New Roman"/>
                        <a:ea typeface="Times New Roman"/>
                      </a:endParaRPr>
                    </a:p>
                  </a:txBody>
                  <a:tcPr marL="50552" marR="50552" marT="0" marB="0">
                    <a:solidFill>
                      <a:schemeClr val="accent2">
                        <a:lumMod val="75000"/>
                      </a:schemeClr>
                    </a:solidFill>
                  </a:tcPr>
                </a:tc>
              </a:tr>
              <a:tr h="186296">
                <a:tc>
                  <a:txBody>
                    <a:bodyPr/>
                    <a:lstStyle/>
                    <a:p>
                      <a:pPr algn="ctr">
                        <a:spcAft>
                          <a:spcPts val="0"/>
                        </a:spcAft>
                      </a:pPr>
                      <a:endParaRPr lang="ru-RU" sz="1200" dirty="0">
                        <a:effectLst/>
                        <a:latin typeface="Times New Roman"/>
                        <a:ea typeface="Times New Roman"/>
                      </a:endParaRPr>
                    </a:p>
                  </a:txBody>
                  <a:tcPr marL="50552" marR="50552" marT="0" marB="0">
                    <a:solidFill>
                      <a:srgbClr val="7030A0"/>
                    </a:solidFill>
                  </a:tcPr>
                </a:tc>
                <a:tc>
                  <a:txBody>
                    <a:bodyPr/>
                    <a:lstStyle/>
                    <a:p>
                      <a:pPr>
                        <a:spcAft>
                          <a:spcPts val="0"/>
                        </a:spcAft>
                      </a:pPr>
                      <a:r>
                        <a:rPr lang="uk-UA" sz="1200" b="1" dirty="0">
                          <a:effectLst/>
                        </a:rPr>
                        <a:t>Населення </a:t>
                      </a:r>
                      <a:endParaRPr lang="ru-RU" sz="1200" b="1" dirty="0">
                        <a:effectLst/>
                        <a:latin typeface="Times New Roman"/>
                        <a:ea typeface="Times New Roman"/>
                      </a:endParaRPr>
                    </a:p>
                  </a:txBody>
                  <a:tcPr marL="50552" marR="50552" marT="0" marB="0"/>
                </a:tc>
                <a:tc>
                  <a:txBody>
                    <a:bodyPr/>
                    <a:lstStyle/>
                    <a:p>
                      <a:pPr algn="ctr">
                        <a:spcAft>
                          <a:spcPts val="0"/>
                        </a:spcAft>
                      </a:pPr>
                      <a:r>
                        <a:rPr lang="uk-UA" sz="1600" b="1" dirty="0">
                          <a:effectLst/>
                        </a:rPr>
                        <a:t>500 млн.</a:t>
                      </a:r>
                      <a:endParaRPr lang="ru-RU" sz="1600" b="1" dirty="0">
                        <a:effectLst/>
                        <a:latin typeface="Times New Roman"/>
                        <a:ea typeface="Times New Roman"/>
                      </a:endParaRPr>
                    </a:p>
                  </a:txBody>
                  <a:tcPr marL="50552" marR="50552" marT="0" marB="0"/>
                </a:tc>
                <a:tc>
                  <a:txBody>
                    <a:bodyPr/>
                    <a:lstStyle/>
                    <a:p>
                      <a:pPr algn="ctr">
                        <a:spcAft>
                          <a:spcPts val="0"/>
                        </a:spcAft>
                      </a:pPr>
                      <a:r>
                        <a:rPr lang="uk-UA" sz="1600" b="1">
                          <a:effectLst/>
                        </a:rPr>
                        <a:t>310 млн.</a:t>
                      </a:r>
                      <a:endParaRPr lang="ru-RU" sz="1600" b="1">
                        <a:effectLst/>
                        <a:latin typeface="Times New Roman"/>
                        <a:ea typeface="Times New Roman"/>
                      </a:endParaRPr>
                    </a:p>
                  </a:txBody>
                  <a:tcPr marL="50552" marR="50552" marT="0" marB="0"/>
                </a:tc>
                <a:tc>
                  <a:txBody>
                    <a:bodyPr/>
                    <a:lstStyle/>
                    <a:p>
                      <a:pPr algn="ctr">
                        <a:spcAft>
                          <a:spcPts val="0"/>
                        </a:spcAft>
                      </a:pPr>
                      <a:r>
                        <a:rPr lang="uk-UA" sz="1600" dirty="0">
                          <a:solidFill>
                            <a:schemeClr val="bg1"/>
                          </a:solidFill>
                          <a:effectLst/>
                        </a:rPr>
                        <a:t>45 млн.</a:t>
                      </a:r>
                      <a:endParaRPr lang="ru-RU" sz="1600" dirty="0">
                        <a:solidFill>
                          <a:schemeClr val="bg1"/>
                        </a:solidFill>
                        <a:effectLst/>
                        <a:latin typeface="Times New Roman"/>
                        <a:ea typeface="Times New Roman"/>
                      </a:endParaRPr>
                    </a:p>
                  </a:txBody>
                  <a:tcPr marL="50552" marR="50552" marT="0" marB="0">
                    <a:solidFill>
                      <a:srgbClr val="7030A0"/>
                    </a:solidFill>
                  </a:tcPr>
                </a:tc>
              </a:tr>
              <a:tr h="53574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1200" dirty="0">
                          <a:effectLst/>
                        </a:rPr>
                        <a:t> </a:t>
                      </a:r>
                      <a:r>
                        <a:rPr lang="uk-UA" sz="1200" dirty="0" smtClean="0">
                          <a:effectLst/>
                        </a:rPr>
                        <a:t>1.</a:t>
                      </a:r>
                      <a:endParaRPr lang="ru-RU" sz="1200" dirty="0" smtClean="0">
                        <a:effectLst/>
                        <a:latin typeface="Times New Roman"/>
                        <a:ea typeface="Times New Roman"/>
                      </a:endParaRPr>
                    </a:p>
                    <a:p>
                      <a:pPr algn="ctr">
                        <a:spcAft>
                          <a:spcPts val="0"/>
                        </a:spcAft>
                      </a:pPr>
                      <a:endParaRPr lang="ru-RU" sz="1200" dirty="0">
                        <a:effectLst/>
                        <a:latin typeface="Times New Roman"/>
                        <a:ea typeface="Times New Roman"/>
                      </a:endParaRPr>
                    </a:p>
                  </a:txBody>
                  <a:tcPr marL="50552" marR="50552" marT="0" marB="0">
                    <a:solidFill>
                      <a:srgbClr val="7030A0"/>
                    </a:solidFill>
                  </a:tcPr>
                </a:tc>
                <a:tc>
                  <a:txBody>
                    <a:bodyPr/>
                    <a:lstStyle/>
                    <a:p>
                      <a:pPr>
                        <a:spcAft>
                          <a:spcPts val="0"/>
                        </a:spcAft>
                      </a:pPr>
                      <a:r>
                        <a:rPr lang="uk-UA" sz="1200" b="1" dirty="0">
                          <a:effectLst/>
                        </a:rPr>
                        <a:t>Пацієнтів звернулось за допомогою.</a:t>
                      </a:r>
                      <a:endParaRPr lang="ru-RU" sz="1200" b="1" dirty="0">
                        <a:effectLst/>
                        <a:latin typeface="Times New Roman"/>
                        <a:ea typeface="Times New Roman"/>
                      </a:endParaRPr>
                    </a:p>
                  </a:txBody>
                  <a:tcPr marL="50552" marR="50552" marT="0" marB="0"/>
                </a:tc>
                <a:tc>
                  <a:txBody>
                    <a:bodyPr/>
                    <a:lstStyle/>
                    <a:p>
                      <a:pPr algn="ctr">
                        <a:spcAft>
                          <a:spcPts val="0"/>
                        </a:spcAft>
                      </a:pPr>
                      <a:r>
                        <a:rPr lang="ru-RU" sz="1600" b="1" dirty="0">
                          <a:effectLst/>
                        </a:rPr>
                        <a:t>62 280 000 </a:t>
                      </a:r>
                    </a:p>
                    <a:p>
                      <a:pPr algn="ctr">
                        <a:spcAft>
                          <a:spcPts val="0"/>
                        </a:spcAft>
                      </a:pPr>
                      <a:r>
                        <a:rPr lang="ru-RU" sz="1600" b="1" dirty="0">
                          <a:effectLst/>
                        </a:rPr>
                        <a:t> </a:t>
                      </a:r>
                      <a:r>
                        <a:rPr lang="ru-RU" sz="1600" b="1" dirty="0" smtClean="0">
                          <a:effectLst/>
                        </a:rPr>
                        <a:t>(</a:t>
                      </a:r>
                      <a:r>
                        <a:rPr lang="ru-RU" sz="1600" b="1" dirty="0">
                          <a:effectLst/>
                        </a:rPr>
                        <a:t>12,46 %)</a:t>
                      </a:r>
                      <a:endParaRPr lang="ru-RU" sz="1600" b="1" dirty="0">
                        <a:effectLst/>
                        <a:latin typeface="Times New Roman"/>
                        <a:ea typeface="Times New Roman"/>
                      </a:endParaRPr>
                    </a:p>
                  </a:txBody>
                  <a:tcPr marL="50552" marR="50552" marT="0" marB="0"/>
                </a:tc>
                <a:tc>
                  <a:txBody>
                    <a:bodyPr/>
                    <a:lstStyle/>
                    <a:p>
                      <a:pPr algn="ctr">
                        <a:spcAft>
                          <a:spcPts val="0"/>
                        </a:spcAft>
                      </a:pPr>
                      <a:r>
                        <a:rPr lang="ru-RU" sz="1600" b="1" dirty="0">
                          <a:effectLst/>
                        </a:rPr>
                        <a:t>20 000 000</a:t>
                      </a:r>
                    </a:p>
                    <a:p>
                      <a:pPr algn="ctr">
                        <a:spcAft>
                          <a:spcPts val="0"/>
                        </a:spcAft>
                      </a:pPr>
                      <a:r>
                        <a:rPr lang="ru-RU" sz="1600" b="1" dirty="0" smtClean="0">
                          <a:effectLst/>
                        </a:rPr>
                        <a:t>(</a:t>
                      </a:r>
                      <a:r>
                        <a:rPr lang="ru-RU" sz="1600" b="1" dirty="0">
                          <a:effectLst/>
                        </a:rPr>
                        <a:t>6,45 %)</a:t>
                      </a:r>
                      <a:endParaRPr lang="ru-RU" sz="1600" b="1" dirty="0">
                        <a:effectLst/>
                        <a:latin typeface="Times New Roman"/>
                        <a:ea typeface="Times New Roman"/>
                      </a:endParaRPr>
                    </a:p>
                  </a:txBody>
                  <a:tcPr marL="50552" marR="50552" marT="0" marB="0"/>
                </a:tc>
                <a:tc>
                  <a:txBody>
                    <a:bodyPr/>
                    <a:lstStyle/>
                    <a:p>
                      <a:pPr algn="ctr">
                        <a:spcAft>
                          <a:spcPts val="0"/>
                        </a:spcAft>
                      </a:pPr>
                      <a:r>
                        <a:rPr lang="uk-UA" sz="1400" dirty="0">
                          <a:solidFill>
                            <a:schemeClr val="bg1"/>
                          </a:solidFill>
                          <a:effectLst/>
                        </a:rPr>
                        <a:t>не менше 4 580 863</a:t>
                      </a:r>
                      <a:endParaRPr lang="ru-RU" sz="1400" dirty="0">
                        <a:solidFill>
                          <a:schemeClr val="bg1"/>
                        </a:solidFill>
                        <a:effectLst/>
                      </a:endParaRPr>
                    </a:p>
                    <a:p>
                      <a:pPr algn="ctr">
                        <a:spcAft>
                          <a:spcPts val="0"/>
                        </a:spcAft>
                      </a:pPr>
                      <a:r>
                        <a:rPr lang="uk-UA" sz="1400" dirty="0">
                          <a:solidFill>
                            <a:schemeClr val="bg1"/>
                          </a:solidFill>
                          <a:effectLst/>
                        </a:rPr>
                        <a:t> </a:t>
                      </a:r>
                      <a:r>
                        <a:rPr lang="uk-UA" sz="1400" dirty="0" smtClean="0">
                          <a:solidFill>
                            <a:schemeClr val="bg1"/>
                          </a:solidFill>
                          <a:effectLst/>
                        </a:rPr>
                        <a:t>(</a:t>
                      </a:r>
                      <a:r>
                        <a:rPr lang="uk-UA" sz="1400" dirty="0">
                          <a:solidFill>
                            <a:schemeClr val="bg1"/>
                          </a:solidFill>
                          <a:effectLst/>
                        </a:rPr>
                        <a:t>10,18</a:t>
                      </a:r>
                      <a:r>
                        <a:rPr lang="uk-UA" sz="1400" dirty="0" smtClean="0">
                          <a:solidFill>
                            <a:schemeClr val="bg1"/>
                          </a:solidFill>
                          <a:effectLst/>
                        </a:rPr>
                        <a:t>%)</a:t>
                      </a:r>
                      <a:endParaRPr lang="ru-RU" sz="1400" dirty="0">
                        <a:solidFill>
                          <a:schemeClr val="bg1"/>
                        </a:solidFill>
                        <a:effectLst/>
                        <a:latin typeface="Times New Roman"/>
                        <a:ea typeface="Times New Roman"/>
                      </a:endParaRPr>
                    </a:p>
                  </a:txBody>
                  <a:tcPr marL="50552" marR="50552" marT="0" marB="0">
                    <a:solidFill>
                      <a:srgbClr val="7030A0"/>
                    </a:solidFill>
                  </a:tcPr>
                </a:tc>
              </a:tr>
              <a:tr h="535743">
                <a:tc>
                  <a:txBody>
                    <a:bodyPr/>
                    <a:lstStyle/>
                    <a:p>
                      <a:pPr algn="ctr">
                        <a:spcAft>
                          <a:spcPts val="0"/>
                        </a:spcAft>
                      </a:pPr>
                      <a:r>
                        <a:rPr lang="uk-UA" sz="1200" dirty="0">
                          <a:effectLst/>
                        </a:rPr>
                        <a:t>2.</a:t>
                      </a:r>
                      <a:endParaRPr lang="ru-RU" sz="1200" dirty="0">
                        <a:effectLst/>
                        <a:latin typeface="Times New Roman"/>
                        <a:ea typeface="Times New Roman"/>
                      </a:endParaRPr>
                    </a:p>
                  </a:txBody>
                  <a:tcPr marL="50552" marR="50552" marT="0" marB="0">
                    <a:solidFill>
                      <a:srgbClr val="7030A0"/>
                    </a:solidFill>
                  </a:tcPr>
                </a:tc>
                <a:tc>
                  <a:txBody>
                    <a:bodyPr/>
                    <a:lstStyle/>
                    <a:p>
                      <a:pPr>
                        <a:spcAft>
                          <a:spcPts val="0"/>
                        </a:spcAft>
                      </a:pPr>
                      <a:r>
                        <a:rPr lang="uk-UA" sz="1200" b="1" dirty="0">
                          <a:effectLst/>
                        </a:rPr>
                        <a:t>Рівень </a:t>
                      </a:r>
                      <a:r>
                        <a:rPr lang="uk-UA" sz="1200" b="1" dirty="0" smtClean="0">
                          <a:effectLst/>
                        </a:rPr>
                        <a:t>ВЛІ лікарняних </a:t>
                      </a:r>
                      <a:r>
                        <a:rPr lang="uk-UA" sz="1200" b="1" dirty="0">
                          <a:effectLst/>
                        </a:rPr>
                        <a:t>пацієнтів</a:t>
                      </a:r>
                      <a:endParaRPr lang="ru-RU" sz="1200" b="1" dirty="0">
                        <a:effectLst/>
                        <a:latin typeface="Times New Roman"/>
                        <a:ea typeface="Times New Roman"/>
                      </a:endParaRPr>
                    </a:p>
                  </a:txBody>
                  <a:tcPr marL="50552" marR="50552" marT="0" marB="0"/>
                </a:tc>
                <a:tc>
                  <a:txBody>
                    <a:bodyPr/>
                    <a:lstStyle/>
                    <a:p>
                      <a:pPr algn="ctr">
                        <a:spcAft>
                          <a:spcPts val="0"/>
                        </a:spcAft>
                      </a:pPr>
                      <a:r>
                        <a:rPr lang="ru-RU" sz="1600" b="1" dirty="0">
                          <a:effectLst/>
                        </a:rPr>
                        <a:t> </a:t>
                      </a:r>
                    </a:p>
                    <a:p>
                      <a:pPr algn="ctr">
                        <a:spcAft>
                          <a:spcPts val="0"/>
                        </a:spcAft>
                      </a:pPr>
                      <a:r>
                        <a:rPr lang="ru-RU" sz="1600" b="1" dirty="0">
                          <a:effectLst/>
                        </a:rPr>
                        <a:t>7</a:t>
                      </a:r>
                      <a:r>
                        <a:rPr lang="uk-UA" sz="1600" b="1" dirty="0">
                          <a:effectLst/>
                        </a:rPr>
                        <a:t>%</a:t>
                      </a:r>
                      <a:endParaRPr lang="ru-RU" sz="1600" b="1" dirty="0">
                        <a:effectLst/>
                        <a:latin typeface="Times New Roman"/>
                        <a:ea typeface="Times New Roman"/>
                      </a:endParaRPr>
                    </a:p>
                  </a:txBody>
                  <a:tcPr marL="50552" marR="50552" marT="0" marB="0"/>
                </a:tc>
                <a:tc>
                  <a:txBody>
                    <a:bodyPr/>
                    <a:lstStyle/>
                    <a:p>
                      <a:pPr algn="ctr">
                        <a:spcAft>
                          <a:spcPts val="0"/>
                        </a:spcAft>
                      </a:pPr>
                      <a:r>
                        <a:rPr lang="ru-RU" sz="1600" b="1" dirty="0">
                          <a:effectLst/>
                        </a:rPr>
                        <a:t> </a:t>
                      </a:r>
                    </a:p>
                    <a:p>
                      <a:pPr algn="ctr">
                        <a:spcAft>
                          <a:spcPts val="0"/>
                        </a:spcAft>
                      </a:pPr>
                      <a:r>
                        <a:rPr lang="ru-RU" sz="1600" b="1" dirty="0">
                          <a:effectLst/>
                        </a:rPr>
                        <a:t>10</a:t>
                      </a:r>
                      <a:r>
                        <a:rPr lang="uk-UA" sz="1600" b="1" dirty="0">
                          <a:effectLst/>
                        </a:rPr>
                        <a:t>%</a:t>
                      </a:r>
                      <a:endParaRPr lang="ru-RU" sz="1600" b="1" dirty="0">
                        <a:effectLst/>
                        <a:latin typeface="Times New Roman"/>
                        <a:ea typeface="Times New Roman"/>
                      </a:endParaRPr>
                    </a:p>
                  </a:txBody>
                  <a:tcPr marL="50552" marR="50552" marT="0" marB="0"/>
                </a:tc>
                <a:tc>
                  <a:txBody>
                    <a:bodyPr/>
                    <a:lstStyle/>
                    <a:p>
                      <a:pPr algn="ctr">
                        <a:spcAft>
                          <a:spcPts val="0"/>
                        </a:spcAft>
                      </a:pPr>
                      <a:r>
                        <a:rPr lang="uk-UA" sz="1400" u="sng" dirty="0" smtClean="0">
                          <a:solidFill>
                            <a:srgbClr val="FFFF00"/>
                          </a:solidFill>
                          <a:effectLst/>
                        </a:rPr>
                        <a:t>Згідно</a:t>
                      </a:r>
                      <a:r>
                        <a:rPr lang="uk-UA" sz="1400" u="sng" baseline="0" dirty="0" smtClean="0">
                          <a:solidFill>
                            <a:srgbClr val="FFFF00"/>
                          </a:solidFill>
                          <a:effectLst/>
                        </a:rPr>
                        <a:t> даних МОЗ </a:t>
                      </a:r>
                      <a:r>
                        <a:rPr lang="uk-UA" sz="1400" u="sng" dirty="0" smtClean="0">
                          <a:solidFill>
                            <a:srgbClr val="FFFF00"/>
                          </a:solidFill>
                          <a:effectLst/>
                        </a:rPr>
                        <a:t>в </a:t>
                      </a:r>
                      <a:r>
                        <a:rPr lang="uk-UA" sz="1400" u="sng" dirty="0">
                          <a:solidFill>
                            <a:srgbClr val="FFFF00"/>
                          </a:solidFill>
                          <a:effectLst/>
                        </a:rPr>
                        <a:t>межах </a:t>
                      </a:r>
                      <a:r>
                        <a:rPr lang="ru-RU" sz="1400" u="sng" dirty="0">
                          <a:solidFill>
                            <a:srgbClr val="FFFF00"/>
                          </a:solidFill>
                          <a:effectLst/>
                        </a:rPr>
                        <a:t>3</a:t>
                      </a:r>
                      <a:r>
                        <a:rPr lang="uk-UA" sz="1400" u="sng" dirty="0">
                          <a:solidFill>
                            <a:srgbClr val="FFFF00"/>
                          </a:solidFill>
                          <a:effectLst/>
                        </a:rPr>
                        <a:t>-35%,</a:t>
                      </a:r>
                      <a:endParaRPr lang="ru-RU" sz="1400" u="sng" dirty="0">
                        <a:solidFill>
                          <a:srgbClr val="FFFF00"/>
                        </a:solidFill>
                        <a:effectLst/>
                      </a:endParaRPr>
                    </a:p>
                    <a:p>
                      <a:pPr algn="ctr">
                        <a:spcAft>
                          <a:spcPts val="0"/>
                        </a:spcAft>
                      </a:pPr>
                      <a:r>
                        <a:rPr lang="uk-UA" sz="1100" dirty="0">
                          <a:solidFill>
                            <a:schemeClr val="bg1"/>
                          </a:solidFill>
                          <a:effectLst/>
                        </a:rPr>
                        <a:t>приймаємо </a:t>
                      </a:r>
                      <a:r>
                        <a:rPr lang="uk-UA" sz="1100" dirty="0" smtClean="0">
                          <a:solidFill>
                            <a:schemeClr val="bg1"/>
                          </a:solidFill>
                          <a:effectLst/>
                        </a:rPr>
                        <a:t>середнє </a:t>
                      </a:r>
                      <a:r>
                        <a:rPr lang="uk-UA" sz="1100" dirty="0">
                          <a:solidFill>
                            <a:schemeClr val="bg1"/>
                          </a:solidFill>
                          <a:effectLst/>
                        </a:rPr>
                        <a:t>19%, що більше в 2,15 рази ніж </a:t>
                      </a:r>
                      <a:r>
                        <a:rPr lang="uk-UA" sz="1100" dirty="0" smtClean="0">
                          <a:solidFill>
                            <a:schemeClr val="bg1"/>
                          </a:solidFill>
                          <a:effectLst/>
                        </a:rPr>
                        <a:t>середнє </a:t>
                      </a:r>
                      <a:r>
                        <a:rPr lang="uk-UA" sz="1100" dirty="0">
                          <a:solidFill>
                            <a:schemeClr val="bg1"/>
                          </a:solidFill>
                          <a:effectLst/>
                        </a:rPr>
                        <a:t>по ЄС та США</a:t>
                      </a:r>
                      <a:endParaRPr lang="ru-RU" sz="1100" dirty="0">
                        <a:solidFill>
                          <a:schemeClr val="bg1"/>
                        </a:solidFill>
                        <a:effectLst/>
                        <a:latin typeface="Times New Roman"/>
                        <a:ea typeface="Times New Roman"/>
                      </a:endParaRPr>
                    </a:p>
                  </a:txBody>
                  <a:tcPr marL="50552" marR="50552" marT="0" marB="0">
                    <a:solidFill>
                      <a:srgbClr val="7030A0"/>
                    </a:solidFill>
                  </a:tcPr>
                </a:tc>
              </a:tr>
              <a:tr h="853905">
                <a:tc>
                  <a:txBody>
                    <a:bodyPr/>
                    <a:lstStyle/>
                    <a:p>
                      <a:pPr algn="ctr">
                        <a:spcAft>
                          <a:spcPts val="0"/>
                        </a:spcAft>
                      </a:pPr>
                      <a:r>
                        <a:rPr lang="uk-UA" sz="1200" dirty="0">
                          <a:effectLst/>
                        </a:rPr>
                        <a:t>3. </a:t>
                      </a:r>
                      <a:endParaRPr lang="ru-RU" sz="1200" dirty="0">
                        <a:effectLst/>
                        <a:latin typeface="Times New Roman"/>
                        <a:ea typeface="Times New Roman"/>
                      </a:endParaRPr>
                    </a:p>
                  </a:txBody>
                  <a:tcPr marL="50552" marR="50552" marT="0" marB="0">
                    <a:solidFill>
                      <a:srgbClr val="7030A0"/>
                    </a:solidFill>
                  </a:tcPr>
                </a:tc>
                <a:tc>
                  <a:txBody>
                    <a:bodyPr/>
                    <a:lstStyle/>
                    <a:p>
                      <a:pPr>
                        <a:spcAft>
                          <a:spcPts val="0"/>
                        </a:spcAft>
                      </a:pPr>
                      <a:r>
                        <a:rPr lang="uk-UA" sz="1200" b="1" dirty="0">
                          <a:solidFill>
                            <a:srgbClr val="FF0000"/>
                          </a:solidFill>
                          <a:effectLst/>
                        </a:rPr>
                        <a:t>Кількість документованих випадків ВЛІ в лікувальних установах.</a:t>
                      </a:r>
                      <a:endParaRPr lang="ru-RU" sz="1200" b="1" dirty="0">
                        <a:solidFill>
                          <a:srgbClr val="FF0000"/>
                        </a:solidFill>
                        <a:effectLst/>
                        <a:latin typeface="Times New Roman"/>
                        <a:ea typeface="Times New Roman"/>
                      </a:endParaRPr>
                    </a:p>
                  </a:txBody>
                  <a:tcPr marL="50552" marR="50552" marT="0" marB="0"/>
                </a:tc>
                <a:tc>
                  <a:txBody>
                    <a:bodyPr/>
                    <a:lstStyle/>
                    <a:p>
                      <a:pPr algn="ctr">
                        <a:spcAft>
                          <a:spcPts val="0"/>
                        </a:spcAft>
                      </a:pPr>
                      <a:r>
                        <a:rPr lang="uk-UA" sz="1600" b="1" dirty="0">
                          <a:solidFill>
                            <a:srgbClr val="FF0000"/>
                          </a:solidFill>
                          <a:effectLst/>
                        </a:rPr>
                        <a:t> </a:t>
                      </a:r>
                      <a:endParaRPr lang="ru-RU" sz="1600" b="1" dirty="0">
                        <a:solidFill>
                          <a:srgbClr val="FF0000"/>
                        </a:solidFill>
                        <a:effectLst/>
                      </a:endParaRPr>
                    </a:p>
                    <a:p>
                      <a:pPr algn="ctr">
                        <a:spcAft>
                          <a:spcPts val="0"/>
                        </a:spcAft>
                      </a:pPr>
                      <a:r>
                        <a:rPr lang="uk-UA" sz="1600" b="1" dirty="0">
                          <a:solidFill>
                            <a:srgbClr val="FF0000"/>
                          </a:solidFill>
                          <a:effectLst/>
                        </a:rPr>
                        <a:t>4,5 млн.</a:t>
                      </a:r>
                      <a:endParaRPr lang="ru-RU" sz="1600" b="1" dirty="0">
                        <a:solidFill>
                          <a:srgbClr val="FF0000"/>
                        </a:solidFill>
                        <a:effectLst/>
                        <a:latin typeface="Times New Roman"/>
                        <a:ea typeface="Times New Roman"/>
                      </a:endParaRPr>
                    </a:p>
                  </a:txBody>
                  <a:tcPr marL="50552" marR="50552" marT="0" marB="0"/>
                </a:tc>
                <a:tc>
                  <a:txBody>
                    <a:bodyPr/>
                    <a:lstStyle/>
                    <a:p>
                      <a:pPr algn="ctr">
                        <a:spcAft>
                          <a:spcPts val="0"/>
                        </a:spcAft>
                      </a:pPr>
                      <a:r>
                        <a:rPr lang="uk-UA" sz="1600" b="1" dirty="0">
                          <a:solidFill>
                            <a:srgbClr val="FF0000"/>
                          </a:solidFill>
                          <a:effectLst/>
                        </a:rPr>
                        <a:t> </a:t>
                      </a:r>
                      <a:endParaRPr lang="ru-RU" sz="1600" b="1" dirty="0">
                        <a:solidFill>
                          <a:srgbClr val="FF0000"/>
                        </a:solidFill>
                        <a:effectLst/>
                      </a:endParaRPr>
                    </a:p>
                    <a:p>
                      <a:pPr algn="ctr">
                        <a:spcAft>
                          <a:spcPts val="0"/>
                        </a:spcAft>
                      </a:pPr>
                      <a:r>
                        <a:rPr lang="uk-UA" sz="1600" b="1" dirty="0">
                          <a:solidFill>
                            <a:srgbClr val="FF0000"/>
                          </a:solidFill>
                          <a:effectLst/>
                        </a:rPr>
                        <a:t>2,0 млн.</a:t>
                      </a:r>
                      <a:endParaRPr lang="ru-RU" sz="1600" b="1" dirty="0">
                        <a:solidFill>
                          <a:srgbClr val="FF0000"/>
                        </a:solidFill>
                        <a:effectLst/>
                        <a:latin typeface="Times New Roman"/>
                        <a:ea typeface="Times New Roman"/>
                      </a:endParaRPr>
                    </a:p>
                  </a:txBody>
                  <a:tcPr marL="50552" marR="50552" marT="0" marB="0"/>
                </a:tc>
                <a:tc>
                  <a:txBody>
                    <a:bodyPr/>
                    <a:lstStyle/>
                    <a:p>
                      <a:pPr algn="ctr">
                        <a:spcAft>
                          <a:spcPts val="0"/>
                        </a:spcAft>
                      </a:pPr>
                      <a:r>
                        <a:rPr lang="uk-UA" sz="1400" u="sng" dirty="0" smtClean="0">
                          <a:solidFill>
                            <a:srgbClr val="FFFF00"/>
                          </a:solidFill>
                          <a:effectLst/>
                        </a:rPr>
                        <a:t>Зафіксовано </a:t>
                      </a:r>
                      <a:r>
                        <a:rPr lang="uk-UA" sz="1400" u="sng" dirty="0">
                          <a:solidFill>
                            <a:srgbClr val="FFFF00"/>
                          </a:solidFill>
                          <a:effectLst/>
                        </a:rPr>
                        <a:t>в МОЗ лише 4000 </a:t>
                      </a:r>
                      <a:r>
                        <a:rPr lang="uk-UA" sz="1400" b="1" u="sng" kern="1200" dirty="0">
                          <a:solidFill>
                            <a:srgbClr val="FFFF00"/>
                          </a:solidFill>
                          <a:effectLst/>
                          <a:latin typeface="+mn-lt"/>
                          <a:ea typeface="+mn-ea"/>
                          <a:cs typeface="+mn-cs"/>
                        </a:rPr>
                        <a:t>випадків, </a:t>
                      </a:r>
                      <a:endParaRPr lang="ru-RU" sz="1400" b="1" u="sng" kern="1200" dirty="0">
                        <a:solidFill>
                          <a:srgbClr val="FFFF00"/>
                        </a:solidFill>
                        <a:effectLst/>
                        <a:latin typeface="+mn-lt"/>
                        <a:ea typeface="+mn-ea"/>
                        <a:cs typeface="+mn-cs"/>
                      </a:endParaRPr>
                    </a:p>
                    <a:p>
                      <a:pPr algn="ctr">
                        <a:spcAft>
                          <a:spcPts val="0"/>
                        </a:spcAft>
                      </a:pPr>
                      <a:r>
                        <a:rPr lang="uk-UA" sz="1100" dirty="0">
                          <a:solidFill>
                            <a:schemeClr val="bg1"/>
                          </a:solidFill>
                          <a:effectLst/>
                        </a:rPr>
                        <a:t> </a:t>
                      </a:r>
                      <a:endParaRPr lang="ru-RU" sz="1100" dirty="0">
                        <a:solidFill>
                          <a:schemeClr val="bg1"/>
                        </a:solidFill>
                        <a:effectLst/>
                      </a:endParaRPr>
                    </a:p>
                    <a:p>
                      <a:pPr algn="ctr">
                        <a:spcAft>
                          <a:spcPts val="0"/>
                        </a:spcAft>
                      </a:pPr>
                      <a:r>
                        <a:rPr lang="uk-UA" sz="1200" dirty="0" smtClean="0">
                          <a:solidFill>
                            <a:schemeClr val="bg1"/>
                          </a:solidFill>
                          <a:effectLst/>
                        </a:rPr>
                        <a:t>Розрахункове середнє </a:t>
                      </a:r>
                      <a:r>
                        <a:rPr lang="uk-UA" sz="1200" dirty="0">
                          <a:solidFill>
                            <a:schemeClr val="bg1"/>
                          </a:solidFill>
                          <a:effectLst/>
                        </a:rPr>
                        <a:t>значення 19% від загального числа, становить </a:t>
                      </a:r>
                      <a:r>
                        <a:rPr lang="uk-UA" sz="1200" baseline="0" dirty="0">
                          <a:solidFill>
                            <a:schemeClr val="bg1"/>
                          </a:solidFill>
                          <a:effectLst/>
                        </a:rPr>
                        <a:t>870 000 </a:t>
                      </a:r>
                      <a:r>
                        <a:rPr lang="uk-UA" sz="1200" dirty="0">
                          <a:solidFill>
                            <a:schemeClr val="bg1"/>
                          </a:solidFill>
                          <a:effectLst/>
                        </a:rPr>
                        <a:t>пацієнтів.</a:t>
                      </a:r>
                      <a:endParaRPr lang="ru-RU" sz="1200" dirty="0">
                        <a:solidFill>
                          <a:schemeClr val="bg1"/>
                        </a:solidFill>
                        <a:effectLst/>
                        <a:latin typeface="Times New Roman"/>
                        <a:ea typeface="Times New Roman"/>
                      </a:endParaRPr>
                    </a:p>
                  </a:txBody>
                  <a:tcPr marL="50552" marR="50552" marT="0" marB="0">
                    <a:solidFill>
                      <a:srgbClr val="7030A0"/>
                    </a:solidFill>
                  </a:tcPr>
                </a:tc>
              </a:tr>
              <a:tr h="1089992">
                <a:tc>
                  <a:txBody>
                    <a:bodyPr/>
                    <a:lstStyle/>
                    <a:p>
                      <a:pPr algn="ctr">
                        <a:spcAft>
                          <a:spcPts val="0"/>
                        </a:spcAft>
                      </a:pPr>
                      <a:r>
                        <a:rPr lang="uk-UA" sz="1200" dirty="0">
                          <a:effectLst/>
                        </a:rPr>
                        <a:t>4.</a:t>
                      </a:r>
                      <a:endParaRPr lang="ru-RU" sz="1200" dirty="0">
                        <a:effectLst/>
                        <a:latin typeface="Times New Roman"/>
                        <a:ea typeface="Times New Roman"/>
                      </a:endParaRPr>
                    </a:p>
                  </a:txBody>
                  <a:tcPr marL="50552" marR="50552" marT="0" marB="0">
                    <a:solidFill>
                      <a:srgbClr val="7030A0"/>
                    </a:solidFill>
                  </a:tcPr>
                </a:tc>
                <a:tc>
                  <a:txBody>
                    <a:bodyPr/>
                    <a:lstStyle/>
                    <a:p>
                      <a:pPr>
                        <a:spcAft>
                          <a:spcPts val="0"/>
                        </a:spcAft>
                      </a:pPr>
                      <a:r>
                        <a:rPr lang="uk-UA" sz="1200" b="1" dirty="0">
                          <a:solidFill>
                            <a:srgbClr val="FF0000"/>
                          </a:solidFill>
                          <a:effectLst/>
                        </a:rPr>
                        <a:t>Смертність від ВЛІ, пряма щороку.</a:t>
                      </a:r>
                      <a:endParaRPr lang="ru-RU" sz="1200" b="1" dirty="0">
                        <a:solidFill>
                          <a:srgbClr val="FF0000"/>
                        </a:solidFill>
                        <a:effectLst/>
                        <a:latin typeface="Times New Roman"/>
                        <a:ea typeface="Times New Roman"/>
                      </a:endParaRPr>
                    </a:p>
                  </a:txBody>
                  <a:tcPr marL="50552" marR="50552" marT="0" marB="0"/>
                </a:tc>
                <a:tc>
                  <a:txBody>
                    <a:bodyPr/>
                    <a:lstStyle/>
                    <a:p>
                      <a:pPr algn="ctr">
                        <a:spcAft>
                          <a:spcPts val="0"/>
                        </a:spcAft>
                      </a:pPr>
                      <a:r>
                        <a:rPr lang="uk-UA" sz="1400" b="1" dirty="0">
                          <a:solidFill>
                            <a:srgbClr val="FF0000"/>
                          </a:solidFill>
                          <a:effectLst/>
                        </a:rPr>
                        <a:t>37 000 осіб, </a:t>
                      </a:r>
                      <a:endParaRPr lang="ru-RU" sz="1400" b="1" dirty="0">
                        <a:solidFill>
                          <a:srgbClr val="FF0000"/>
                        </a:solidFill>
                        <a:effectLst/>
                      </a:endParaRPr>
                    </a:p>
                    <a:p>
                      <a:pPr algn="ctr">
                        <a:spcAft>
                          <a:spcPts val="0"/>
                        </a:spcAft>
                      </a:pPr>
                      <a:r>
                        <a:rPr lang="uk-UA" sz="1400" b="1" dirty="0">
                          <a:solidFill>
                            <a:srgbClr val="FF0000"/>
                          </a:solidFill>
                          <a:effectLst/>
                        </a:rPr>
                        <a:t>що складає 0,82 % від всіх задокументованих випадків. </a:t>
                      </a:r>
                      <a:endParaRPr lang="ru-RU" sz="1400" b="1" dirty="0">
                        <a:solidFill>
                          <a:srgbClr val="FF0000"/>
                        </a:solidFill>
                        <a:effectLst/>
                        <a:latin typeface="Times New Roman"/>
                        <a:ea typeface="Times New Roman"/>
                      </a:endParaRPr>
                    </a:p>
                  </a:txBody>
                  <a:tcPr marL="50552" marR="50552" marT="0" marB="0"/>
                </a:tc>
                <a:tc>
                  <a:txBody>
                    <a:bodyPr/>
                    <a:lstStyle/>
                    <a:p>
                      <a:pPr algn="ctr">
                        <a:spcAft>
                          <a:spcPts val="0"/>
                        </a:spcAft>
                      </a:pPr>
                      <a:r>
                        <a:rPr lang="uk-UA" sz="1400" b="1" dirty="0" smtClean="0">
                          <a:solidFill>
                            <a:srgbClr val="FF0000"/>
                          </a:solidFill>
                          <a:effectLst/>
                        </a:rPr>
                        <a:t>99 </a:t>
                      </a:r>
                      <a:r>
                        <a:rPr lang="uk-UA" sz="1400" b="1" dirty="0">
                          <a:solidFill>
                            <a:srgbClr val="FF0000"/>
                          </a:solidFill>
                          <a:effectLst/>
                        </a:rPr>
                        <a:t>000 осіб, що складає 4,75 % від всіх задокументованих випадків</a:t>
                      </a:r>
                      <a:r>
                        <a:rPr lang="uk-UA" sz="1400" b="1" dirty="0" smtClean="0">
                          <a:solidFill>
                            <a:srgbClr val="FF0000"/>
                          </a:solidFill>
                          <a:effectLst/>
                        </a:rPr>
                        <a:t>.</a:t>
                      </a:r>
                      <a:endParaRPr lang="ru-RU" sz="1400" b="1" dirty="0">
                        <a:solidFill>
                          <a:srgbClr val="FF0000"/>
                        </a:solidFill>
                        <a:effectLst/>
                        <a:latin typeface="Times New Roman"/>
                        <a:ea typeface="Times New Roman"/>
                      </a:endParaRPr>
                    </a:p>
                  </a:txBody>
                  <a:tcPr marL="50552" marR="50552" marT="0" marB="0"/>
                </a:tc>
                <a:tc>
                  <a:txBody>
                    <a:bodyPr/>
                    <a:lstStyle/>
                    <a:p>
                      <a:pPr algn="ctr">
                        <a:spcAft>
                          <a:spcPts val="0"/>
                        </a:spcAft>
                      </a:pPr>
                      <a:r>
                        <a:rPr lang="uk-UA" sz="1600" u="sng" dirty="0">
                          <a:solidFill>
                            <a:srgbClr val="FFFF00"/>
                          </a:solidFill>
                          <a:effectLst/>
                        </a:rPr>
                        <a:t>офіційна статистика МОЗ відсутня, </a:t>
                      </a:r>
                      <a:endParaRPr lang="uk-UA" sz="1600" u="sng" dirty="0" smtClean="0">
                        <a:solidFill>
                          <a:srgbClr val="FFFF00"/>
                        </a:solidFill>
                        <a:effectLst/>
                      </a:endParaRPr>
                    </a:p>
                    <a:p>
                      <a:pPr algn="ctr">
                        <a:spcAft>
                          <a:spcPts val="0"/>
                        </a:spcAft>
                      </a:pPr>
                      <a:r>
                        <a:rPr lang="uk-UA" sz="1200" dirty="0" smtClean="0">
                          <a:solidFill>
                            <a:schemeClr val="bg1"/>
                          </a:solidFill>
                          <a:effectLst/>
                        </a:rPr>
                        <a:t>розрахункове  870000</a:t>
                      </a:r>
                      <a:r>
                        <a:rPr lang="uk-UA" sz="1200" dirty="0">
                          <a:solidFill>
                            <a:schemeClr val="bg1"/>
                          </a:solidFill>
                          <a:effectLst/>
                        </a:rPr>
                        <a:t>*(0,0082+0,0475)/</a:t>
                      </a:r>
                      <a:r>
                        <a:rPr lang="uk-UA" sz="1200" dirty="0" smtClean="0">
                          <a:solidFill>
                            <a:schemeClr val="bg1"/>
                          </a:solidFill>
                          <a:effectLst/>
                        </a:rPr>
                        <a:t>2*2,15=</a:t>
                      </a:r>
                    </a:p>
                    <a:p>
                      <a:pPr algn="ctr">
                        <a:spcAft>
                          <a:spcPts val="0"/>
                        </a:spcAft>
                      </a:pPr>
                      <a:r>
                        <a:rPr lang="uk-UA" sz="1800" baseline="0" dirty="0" smtClean="0">
                          <a:solidFill>
                            <a:schemeClr val="bg1"/>
                          </a:solidFill>
                          <a:effectLst/>
                        </a:rPr>
                        <a:t>52 </a:t>
                      </a:r>
                      <a:r>
                        <a:rPr lang="uk-UA" sz="1800" baseline="0" dirty="0">
                          <a:solidFill>
                            <a:schemeClr val="bg1"/>
                          </a:solidFill>
                          <a:effectLst/>
                        </a:rPr>
                        <a:t>000 </a:t>
                      </a:r>
                      <a:r>
                        <a:rPr lang="uk-UA" sz="1800" dirty="0" smtClean="0">
                          <a:solidFill>
                            <a:schemeClr val="bg1"/>
                          </a:solidFill>
                          <a:effectLst/>
                        </a:rPr>
                        <a:t>осіб !!!!</a:t>
                      </a:r>
                      <a:endParaRPr lang="ru-RU" sz="1800" dirty="0">
                        <a:solidFill>
                          <a:schemeClr val="bg1"/>
                        </a:solidFill>
                        <a:effectLst/>
                        <a:latin typeface="Times New Roman"/>
                        <a:ea typeface="Times New Roman"/>
                      </a:endParaRPr>
                    </a:p>
                  </a:txBody>
                  <a:tcPr marL="50552" marR="50552" marT="0" marB="0">
                    <a:solidFill>
                      <a:srgbClr val="7030A0"/>
                    </a:solidFill>
                  </a:tcPr>
                </a:tc>
              </a:tr>
              <a:tr h="811788">
                <a:tc>
                  <a:txBody>
                    <a:bodyPr/>
                    <a:lstStyle/>
                    <a:p>
                      <a:pPr algn="ctr">
                        <a:spcAft>
                          <a:spcPts val="0"/>
                        </a:spcAft>
                      </a:pPr>
                      <a:r>
                        <a:rPr lang="uk-UA" sz="1200" dirty="0">
                          <a:effectLst/>
                        </a:rPr>
                        <a:t>5.</a:t>
                      </a:r>
                      <a:endParaRPr lang="ru-RU" sz="1200" dirty="0">
                        <a:effectLst/>
                        <a:latin typeface="Times New Roman"/>
                        <a:ea typeface="Times New Roman"/>
                      </a:endParaRPr>
                    </a:p>
                  </a:txBody>
                  <a:tcPr marL="50552" marR="50552" marT="0" marB="0">
                    <a:solidFill>
                      <a:srgbClr val="7030A0"/>
                    </a:solidFill>
                  </a:tcPr>
                </a:tc>
                <a:tc>
                  <a:txBody>
                    <a:bodyPr/>
                    <a:lstStyle/>
                    <a:p>
                      <a:pPr>
                        <a:spcAft>
                          <a:spcPts val="0"/>
                        </a:spcAft>
                      </a:pPr>
                      <a:r>
                        <a:rPr lang="uk-UA" sz="1200" b="1" dirty="0">
                          <a:effectLst/>
                        </a:rPr>
                        <a:t>Смертність опосередкована від ВЛІ, щороку.</a:t>
                      </a:r>
                      <a:endParaRPr lang="ru-RU" sz="1200" b="1" dirty="0">
                        <a:effectLst/>
                        <a:latin typeface="Times New Roman"/>
                        <a:ea typeface="Times New Roman"/>
                      </a:endParaRPr>
                    </a:p>
                  </a:txBody>
                  <a:tcPr marL="50552" marR="50552" marT="0" marB="0"/>
                </a:tc>
                <a:tc>
                  <a:txBody>
                    <a:bodyPr/>
                    <a:lstStyle/>
                    <a:p>
                      <a:pPr algn="ctr">
                        <a:spcAft>
                          <a:spcPts val="0"/>
                        </a:spcAft>
                      </a:pPr>
                      <a:r>
                        <a:rPr lang="uk-UA" sz="1200" b="1" dirty="0" smtClean="0">
                          <a:effectLst/>
                        </a:rPr>
                        <a:t>110 </a:t>
                      </a:r>
                      <a:r>
                        <a:rPr lang="uk-UA" sz="1200" b="1" dirty="0">
                          <a:effectLst/>
                        </a:rPr>
                        <a:t> 000 осіб, </a:t>
                      </a:r>
                      <a:endParaRPr lang="ru-RU" sz="1200" b="1" dirty="0">
                        <a:effectLst/>
                      </a:endParaRPr>
                    </a:p>
                    <a:p>
                      <a:pPr algn="ctr">
                        <a:spcAft>
                          <a:spcPts val="0"/>
                        </a:spcAft>
                      </a:pPr>
                      <a:r>
                        <a:rPr lang="uk-UA" sz="1200" b="1" dirty="0">
                          <a:effectLst/>
                        </a:rPr>
                        <a:t>що складає 2,44 % від всіх задокументованих випадків</a:t>
                      </a:r>
                      <a:endParaRPr lang="ru-RU" sz="1200" b="1" dirty="0">
                        <a:effectLst/>
                        <a:latin typeface="Times New Roman"/>
                        <a:ea typeface="Times New Roman"/>
                      </a:endParaRPr>
                    </a:p>
                  </a:txBody>
                  <a:tcPr marL="50552" marR="50552" marT="0" marB="0"/>
                </a:tc>
                <a:tc>
                  <a:txBody>
                    <a:bodyPr/>
                    <a:lstStyle/>
                    <a:p>
                      <a:pPr algn="ctr">
                        <a:spcAft>
                          <a:spcPts val="0"/>
                        </a:spcAft>
                      </a:pPr>
                      <a:r>
                        <a:rPr lang="uk-UA" sz="1200" b="1" dirty="0">
                          <a:effectLst/>
                        </a:rPr>
                        <a:t>190 000 осіб що складає 9,5 % від всіх задокументованих випадків</a:t>
                      </a:r>
                      <a:endParaRPr lang="ru-RU" sz="1200" b="1" dirty="0">
                        <a:effectLst/>
                        <a:latin typeface="Times New Roman"/>
                        <a:ea typeface="Times New Roman"/>
                      </a:endParaRPr>
                    </a:p>
                  </a:txBody>
                  <a:tcPr marL="50552" marR="50552" marT="0" marB="0"/>
                </a:tc>
                <a:tc>
                  <a:txBody>
                    <a:bodyPr/>
                    <a:lstStyle/>
                    <a:p>
                      <a:pPr algn="ctr">
                        <a:spcAft>
                          <a:spcPts val="0"/>
                        </a:spcAft>
                      </a:pPr>
                      <a:r>
                        <a:rPr lang="uk-UA" sz="1600" u="sng" dirty="0">
                          <a:solidFill>
                            <a:srgbClr val="FFFF00"/>
                          </a:solidFill>
                          <a:effectLst/>
                        </a:rPr>
                        <a:t>офіційна статистика МОЗ відсутня</a:t>
                      </a:r>
                      <a:r>
                        <a:rPr lang="uk-UA" sz="1600" dirty="0">
                          <a:solidFill>
                            <a:srgbClr val="FFFF00"/>
                          </a:solidFill>
                          <a:effectLst/>
                        </a:rPr>
                        <a:t>, </a:t>
                      </a:r>
                      <a:endParaRPr lang="uk-UA" sz="1600" dirty="0" smtClean="0">
                        <a:solidFill>
                          <a:srgbClr val="FFFF00"/>
                        </a:solidFill>
                        <a:effectLst/>
                      </a:endParaRPr>
                    </a:p>
                    <a:p>
                      <a:pPr algn="ctr">
                        <a:spcAft>
                          <a:spcPts val="0"/>
                        </a:spcAft>
                      </a:pPr>
                      <a:r>
                        <a:rPr lang="uk-UA" sz="1200" dirty="0" smtClean="0">
                          <a:solidFill>
                            <a:schemeClr val="bg1"/>
                          </a:solidFill>
                          <a:effectLst/>
                        </a:rPr>
                        <a:t>розрахункові </a:t>
                      </a:r>
                      <a:endParaRPr lang="ru-RU" sz="1200" dirty="0">
                        <a:solidFill>
                          <a:schemeClr val="bg1"/>
                        </a:solidFill>
                        <a:effectLst/>
                      </a:endParaRPr>
                    </a:p>
                    <a:p>
                      <a:pPr>
                        <a:spcAft>
                          <a:spcPts val="0"/>
                        </a:spcAft>
                      </a:pPr>
                      <a:r>
                        <a:rPr lang="uk-UA" sz="1200" dirty="0">
                          <a:solidFill>
                            <a:schemeClr val="bg1"/>
                          </a:solidFill>
                          <a:effectLst/>
                        </a:rPr>
                        <a:t>870000*(0,0244+0,095)/</a:t>
                      </a:r>
                      <a:r>
                        <a:rPr lang="uk-UA" sz="1200" dirty="0" smtClean="0">
                          <a:solidFill>
                            <a:schemeClr val="bg1"/>
                          </a:solidFill>
                          <a:effectLst/>
                        </a:rPr>
                        <a:t>2*2,15=111 </a:t>
                      </a:r>
                      <a:r>
                        <a:rPr lang="uk-UA" sz="1200" dirty="0">
                          <a:solidFill>
                            <a:schemeClr val="bg1"/>
                          </a:solidFill>
                          <a:effectLst/>
                        </a:rPr>
                        <a:t>600 осіб</a:t>
                      </a:r>
                      <a:endParaRPr lang="ru-RU" sz="1200" dirty="0">
                        <a:solidFill>
                          <a:schemeClr val="bg1"/>
                        </a:solidFill>
                        <a:effectLst/>
                        <a:latin typeface="Times New Roman"/>
                        <a:ea typeface="Times New Roman"/>
                      </a:endParaRPr>
                    </a:p>
                  </a:txBody>
                  <a:tcPr marL="50552" marR="50552" marT="0" marB="0">
                    <a:solidFill>
                      <a:srgbClr val="7030A0"/>
                    </a:solidFill>
                  </a:tcPr>
                </a:tc>
              </a:tr>
              <a:tr h="1047412">
                <a:tc>
                  <a:txBody>
                    <a:bodyPr/>
                    <a:lstStyle/>
                    <a:p>
                      <a:pPr algn="ctr">
                        <a:spcAft>
                          <a:spcPts val="0"/>
                        </a:spcAft>
                      </a:pPr>
                      <a:r>
                        <a:rPr lang="uk-UA" sz="1200" dirty="0">
                          <a:effectLst/>
                        </a:rPr>
                        <a:t>6. </a:t>
                      </a:r>
                      <a:endParaRPr lang="ru-RU" sz="1200" dirty="0">
                        <a:effectLst/>
                        <a:latin typeface="Times New Roman"/>
                        <a:ea typeface="Times New Roman"/>
                      </a:endParaRPr>
                    </a:p>
                  </a:txBody>
                  <a:tcPr marL="50552" marR="50552" marT="0" marB="0">
                    <a:solidFill>
                      <a:srgbClr val="7030A0"/>
                    </a:solidFill>
                  </a:tcPr>
                </a:tc>
                <a:tc>
                  <a:txBody>
                    <a:bodyPr/>
                    <a:lstStyle/>
                    <a:p>
                      <a:pPr>
                        <a:spcAft>
                          <a:spcPts val="0"/>
                        </a:spcAft>
                      </a:pPr>
                      <a:r>
                        <a:rPr lang="uk-UA" sz="1200" b="1" dirty="0">
                          <a:effectLst/>
                        </a:rPr>
                        <a:t>Економічні втрати від ВЛІ, щороку </a:t>
                      </a:r>
                      <a:endParaRPr lang="ru-RU" sz="1200" b="1" dirty="0">
                        <a:effectLst/>
                        <a:latin typeface="Times New Roman"/>
                        <a:ea typeface="Times New Roman"/>
                      </a:endParaRPr>
                    </a:p>
                  </a:txBody>
                  <a:tcPr marL="50552" marR="50552" marT="0" marB="0"/>
                </a:tc>
                <a:tc>
                  <a:txBody>
                    <a:bodyPr/>
                    <a:lstStyle/>
                    <a:p>
                      <a:pPr algn="ctr">
                        <a:spcAft>
                          <a:spcPts val="0"/>
                        </a:spcAft>
                      </a:pPr>
                      <a:r>
                        <a:rPr lang="uk-UA" sz="1600" b="1" dirty="0">
                          <a:effectLst/>
                        </a:rPr>
                        <a:t>7 млрд. Євро, що є 0,058 % ВВП</a:t>
                      </a:r>
                      <a:endParaRPr lang="ru-RU" sz="1600" b="1" dirty="0">
                        <a:effectLst/>
                        <a:latin typeface="Times New Roman"/>
                        <a:ea typeface="Times New Roman"/>
                      </a:endParaRPr>
                    </a:p>
                  </a:txBody>
                  <a:tcPr marL="50552" marR="50552" marT="0" marB="0"/>
                </a:tc>
                <a:tc>
                  <a:txBody>
                    <a:bodyPr/>
                    <a:lstStyle/>
                    <a:p>
                      <a:pPr algn="ctr">
                        <a:spcAft>
                          <a:spcPts val="0"/>
                        </a:spcAft>
                      </a:pPr>
                      <a:r>
                        <a:rPr lang="uk-UA" sz="1600" b="1" dirty="0">
                          <a:effectLst/>
                        </a:rPr>
                        <a:t>4,5-7 млрд. $ доларів США,  </a:t>
                      </a:r>
                      <a:endParaRPr lang="ru-RU" sz="1600" b="1" dirty="0">
                        <a:effectLst/>
                      </a:endParaRPr>
                    </a:p>
                    <a:p>
                      <a:pPr algn="ctr">
                        <a:spcAft>
                          <a:spcPts val="0"/>
                        </a:spcAft>
                      </a:pPr>
                      <a:r>
                        <a:rPr lang="uk-UA" sz="1600" b="1" dirty="0">
                          <a:effectLst/>
                        </a:rPr>
                        <a:t>що є </a:t>
                      </a:r>
                      <a:r>
                        <a:rPr lang="ru-RU" sz="1600" b="1" dirty="0" smtClean="0">
                          <a:effectLst/>
                        </a:rPr>
                        <a:t>0,04</a:t>
                      </a:r>
                      <a:r>
                        <a:rPr lang="ru-RU" sz="1600" b="1" dirty="0">
                          <a:effectLst/>
                        </a:rPr>
                        <a:t>% ВВП</a:t>
                      </a:r>
                      <a:endParaRPr lang="ru-RU" sz="1600" b="1" dirty="0">
                        <a:effectLst/>
                        <a:latin typeface="Times New Roman"/>
                        <a:ea typeface="Times New Roman"/>
                      </a:endParaRPr>
                    </a:p>
                  </a:txBody>
                  <a:tcPr marL="50552" marR="50552" marT="0" marB="0"/>
                </a:tc>
                <a:tc>
                  <a:txBody>
                    <a:bodyPr/>
                    <a:lstStyle/>
                    <a:p>
                      <a:pPr algn="ctr">
                        <a:spcAft>
                          <a:spcPts val="0"/>
                        </a:spcAft>
                      </a:pPr>
                      <a:r>
                        <a:rPr lang="uk-UA" sz="1100" dirty="0">
                          <a:solidFill>
                            <a:schemeClr val="bg1"/>
                          </a:solidFill>
                          <a:effectLst/>
                        </a:rPr>
                        <a:t>Офіційна статистика МОЗ відсутня, </a:t>
                      </a:r>
                      <a:endParaRPr lang="uk-UA" sz="1100" dirty="0" smtClean="0">
                        <a:solidFill>
                          <a:schemeClr val="bg1"/>
                        </a:solidFill>
                        <a:effectLst/>
                      </a:endParaRPr>
                    </a:p>
                    <a:p>
                      <a:pPr algn="ctr">
                        <a:spcAft>
                          <a:spcPts val="0"/>
                        </a:spcAft>
                      </a:pPr>
                      <a:r>
                        <a:rPr lang="uk-UA" sz="1200" dirty="0" smtClean="0">
                          <a:solidFill>
                            <a:schemeClr val="bg1"/>
                          </a:solidFill>
                          <a:effectLst/>
                        </a:rPr>
                        <a:t>розрахунок</a:t>
                      </a:r>
                      <a:r>
                        <a:rPr lang="uk-UA" sz="1200" dirty="0">
                          <a:solidFill>
                            <a:schemeClr val="bg1"/>
                          </a:solidFill>
                          <a:effectLst/>
                        </a:rPr>
                        <a:t>: </a:t>
                      </a:r>
                      <a:endParaRPr lang="ru-RU" sz="1200" dirty="0">
                        <a:solidFill>
                          <a:schemeClr val="bg1"/>
                        </a:solidFill>
                        <a:effectLst/>
                      </a:endParaRPr>
                    </a:p>
                    <a:p>
                      <a:pPr algn="ctr">
                        <a:spcAft>
                          <a:spcPts val="0"/>
                        </a:spcAft>
                      </a:pPr>
                      <a:r>
                        <a:rPr lang="uk-UA" sz="1200" dirty="0">
                          <a:solidFill>
                            <a:schemeClr val="bg1"/>
                          </a:solidFill>
                          <a:effectLst/>
                        </a:rPr>
                        <a:t>306638000000*(0,00058+0,0004)/</a:t>
                      </a:r>
                      <a:r>
                        <a:rPr lang="uk-UA" sz="1200" dirty="0" smtClean="0">
                          <a:solidFill>
                            <a:schemeClr val="bg1"/>
                          </a:solidFill>
                          <a:effectLst/>
                        </a:rPr>
                        <a:t>2*2,15=</a:t>
                      </a:r>
                      <a:endParaRPr lang="en-US" sz="1200" dirty="0" smtClean="0">
                        <a:solidFill>
                          <a:schemeClr val="bg1"/>
                        </a:solidFill>
                        <a:effectLst/>
                      </a:endParaRPr>
                    </a:p>
                    <a:p>
                      <a:pPr algn="ctr">
                        <a:spcAft>
                          <a:spcPts val="0"/>
                        </a:spcAft>
                      </a:pPr>
                      <a:r>
                        <a:rPr lang="uk-UA" sz="2000" dirty="0" smtClean="0">
                          <a:solidFill>
                            <a:srgbClr val="FFFF00"/>
                          </a:solidFill>
                          <a:effectLst/>
                        </a:rPr>
                        <a:t>323 </a:t>
                      </a:r>
                      <a:r>
                        <a:rPr lang="uk-UA" sz="2000" dirty="0">
                          <a:solidFill>
                            <a:srgbClr val="FFFF00"/>
                          </a:solidFill>
                          <a:effectLst/>
                        </a:rPr>
                        <a:t>млн. $., </a:t>
                      </a:r>
                      <a:endParaRPr lang="uk-UA" sz="2000" dirty="0" smtClean="0">
                        <a:solidFill>
                          <a:srgbClr val="FFFF00"/>
                        </a:solidFill>
                        <a:effectLst/>
                      </a:endParaRPr>
                    </a:p>
                    <a:p>
                      <a:pPr algn="ctr">
                        <a:spcAft>
                          <a:spcPts val="0"/>
                        </a:spcAft>
                      </a:pPr>
                      <a:r>
                        <a:rPr lang="uk-UA" sz="1100" dirty="0" smtClean="0">
                          <a:solidFill>
                            <a:schemeClr val="bg1"/>
                          </a:solidFill>
                          <a:effectLst/>
                        </a:rPr>
                        <a:t>що </a:t>
                      </a:r>
                      <a:r>
                        <a:rPr lang="uk-UA" sz="1100" dirty="0">
                          <a:solidFill>
                            <a:schemeClr val="bg1"/>
                          </a:solidFill>
                          <a:effectLst/>
                        </a:rPr>
                        <a:t>складає 0,105 % від </a:t>
                      </a:r>
                      <a:r>
                        <a:rPr lang="uk-UA" sz="1100" dirty="0" smtClean="0">
                          <a:solidFill>
                            <a:schemeClr val="bg1"/>
                          </a:solidFill>
                          <a:effectLst/>
                        </a:rPr>
                        <a:t>ВВП</a:t>
                      </a:r>
                      <a:r>
                        <a:rPr lang="uk-UA" sz="1100" dirty="0">
                          <a:solidFill>
                            <a:schemeClr val="bg1"/>
                          </a:solidFill>
                          <a:effectLst/>
                        </a:rPr>
                        <a:t> </a:t>
                      </a:r>
                      <a:endParaRPr lang="ru-RU" sz="1100" dirty="0">
                        <a:solidFill>
                          <a:schemeClr val="bg1"/>
                        </a:solidFill>
                        <a:effectLst/>
                        <a:latin typeface="Times New Roman"/>
                        <a:ea typeface="Times New Roman"/>
                      </a:endParaRPr>
                    </a:p>
                  </a:txBody>
                  <a:tcPr marL="50552" marR="50552" marT="0" marB="0">
                    <a:solidFill>
                      <a:srgbClr val="7030A0"/>
                    </a:solidFill>
                  </a:tcPr>
                </a:tc>
              </a:tr>
              <a:tr h="487073">
                <a:tc>
                  <a:txBody>
                    <a:bodyPr/>
                    <a:lstStyle/>
                    <a:p>
                      <a:pPr algn="ctr">
                        <a:spcAft>
                          <a:spcPts val="0"/>
                        </a:spcAft>
                      </a:pPr>
                      <a:r>
                        <a:rPr lang="uk-UA" sz="1200" dirty="0">
                          <a:effectLst/>
                        </a:rPr>
                        <a:t>7.</a:t>
                      </a:r>
                      <a:endParaRPr lang="ru-RU" sz="1200" dirty="0">
                        <a:effectLst/>
                        <a:latin typeface="Times New Roman"/>
                        <a:ea typeface="Times New Roman"/>
                      </a:endParaRPr>
                    </a:p>
                  </a:txBody>
                  <a:tcPr marL="50552" marR="50552" marT="0" marB="0">
                    <a:solidFill>
                      <a:srgbClr val="7030A0"/>
                    </a:solidFill>
                  </a:tcPr>
                </a:tc>
                <a:tc>
                  <a:txBody>
                    <a:bodyPr/>
                    <a:lstStyle/>
                    <a:p>
                      <a:pPr>
                        <a:spcAft>
                          <a:spcPts val="0"/>
                        </a:spcAft>
                      </a:pPr>
                      <a:r>
                        <a:rPr lang="uk-UA" sz="1200" dirty="0" smtClean="0">
                          <a:effectLst/>
                        </a:rPr>
                        <a:t>Довідково</a:t>
                      </a:r>
                      <a:r>
                        <a:rPr lang="uk-UA" sz="1200" dirty="0">
                          <a:effectLst/>
                        </a:rPr>
                        <a:t>,</a:t>
                      </a:r>
                      <a:r>
                        <a:rPr lang="uk-UA" sz="1200" dirty="0" smtClean="0">
                          <a:effectLst/>
                        </a:rPr>
                        <a:t>  </a:t>
                      </a:r>
                      <a:r>
                        <a:rPr lang="uk-UA" sz="1200" dirty="0">
                          <a:effectLst/>
                        </a:rPr>
                        <a:t>ВВП 2010 WB, млрд., доларів США.</a:t>
                      </a:r>
                      <a:endParaRPr lang="ru-RU" sz="1200" dirty="0">
                        <a:effectLst/>
                        <a:latin typeface="Times New Roman"/>
                        <a:ea typeface="Times New Roman"/>
                      </a:endParaRPr>
                    </a:p>
                  </a:txBody>
                  <a:tcPr marL="50552" marR="50552" marT="0" marB="0">
                    <a:solidFill>
                      <a:srgbClr val="7030A0"/>
                    </a:solidFill>
                  </a:tcPr>
                </a:tc>
                <a:tc>
                  <a:txBody>
                    <a:bodyPr/>
                    <a:lstStyle/>
                    <a:p>
                      <a:pPr algn="ctr">
                        <a:spcAft>
                          <a:spcPts val="0"/>
                        </a:spcAft>
                      </a:pPr>
                      <a:r>
                        <a:rPr lang="uk-UA" sz="2400" dirty="0">
                          <a:effectLst/>
                        </a:rPr>
                        <a:t>15 203,145</a:t>
                      </a:r>
                      <a:endParaRPr lang="ru-RU" sz="2400" dirty="0">
                        <a:effectLst/>
                        <a:latin typeface="Times New Roman"/>
                        <a:ea typeface="Times New Roman"/>
                      </a:endParaRPr>
                    </a:p>
                  </a:txBody>
                  <a:tcPr marL="50552" marR="50552" marT="0" marB="0">
                    <a:solidFill>
                      <a:srgbClr val="7030A0"/>
                    </a:solidFill>
                  </a:tcPr>
                </a:tc>
                <a:tc>
                  <a:txBody>
                    <a:bodyPr/>
                    <a:lstStyle/>
                    <a:p>
                      <a:pPr algn="ctr">
                        <a:spcAft>
                          <a:spcPts val="0"/>
                        </a:spcAft>
                      </a:pPr>
                      <a:r>
                        <a:rPr lang="uk-UA" sz="2400" dirty="0">
                          <a:effectLst/>
                        </a:rPr>
                        <a:t>14 526,55</a:t>
                      </a:r>
                      <a:endParaRPr lang="ru-RU" sz="2400" dirty="0">
                        <a:effectLst/>
                        <a:latin typeface="Times New Roman"/>
                        <a:ea typeface="Times New Roman"/>
                      </a:endParaRPr>
                    </a:p>
                  </a:txBody>
                  <a:tcPr marL="50552" marR="50552" marT="0" marB="0">
                    <a:solidFill>
                      <a:srgbClr val="7030A0"/>
                    </a:solidFill>
                  </a:tcPr>
                </a:tc>
                <a:tc>
                  <a:txBody>
                    <a:bodyPr/>
                    <a:lstStyle/>
                    <a:p>
                      <a:pPr algn="ctr">
                        <a:spcAft>
                          <a:spcPts val="0"/>
                        </a:spcAft>
                      </a:pPr>
                      <a:r>
                        <a:rPr lang="uk-UA" sz="2800" dirty="0">
                          <a:solidFill>
                            <a:schemeClr val="bg1"/>
                          </a:solidFill>
                          <a:effectLst/>
                        </a:rPr>
                        <a:t>306,638</a:t>
                      </a:r>
                      <a:endParaRPr lang="ru-RU" sz="2800" dirty="0">
                        <a:solidFill>
                          <a:schemeClr val="bg1"/>
                        </a:solidFill>
                        <a:effectLst/>
                        <a:latin typeface="Times New Roman"/>
                        <a:ea typeface="Times New Roman"/>
                      </a:endParaRPr>
                    </a:p>
                  </a:txBody>
                  <a:tcPr marL="50552" marR="50552" marT="0" marB="0">
                    <a:solidFill>
                      <a:srgbClr val="7030A0"/>
                    </a:solidFill>
                  </a:tcPr>
                </a:tc>
              </a:tr>
            </a:tbl>
          </a:graphicData>
        </a:graphic>
      </p:graphicFrame>
    </p:spTree>
    <p:extLst>
      <p:ext uri="{BB962C8B-B14F-4D97-AF65-F5344CB8AC3E}">
        <p14:creationId xmlns:p14="http://schemas.microsoft.com/office/powerpoint/2010/main" val="23120218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Genadiy\Desktop\Olympus to Pay Whopping 646 mln USD 1.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644008" y="0"/>
            <a:ext cx="4583944" cy="6584203"/>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Genadiy\Desktop\HAI Prevalence Surve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179" y="0"/>
            <a:ext cx="4724184" cy="3168352"/>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13179" y="3212976"/>
            <a:ext cx="5278901" cy="3528392"/>
          </a:xfrm>
        </p:spPr>
        <p:txBody>
          <a:bodyPr>
            <a:noAutofit/>
          </a:bodyPr>
          <a:lstStyle/>
          <a:p>
            <a:pPr algn="l"/>
            <a:r>
              <a:rPr lang="uk-UA" sz="1500" b="1" dirty="0" smtClean="0">
                <a:solidFill>
                  <a:srgbClr val="0000FF"/>
                </a:solidFill>
              </a:rPr>
              <a:t>Населення США – 500 млн.</a:t>
            </a:r>
            <a:br>
              <a:rPr lang="uk-UA" sz="1500" b="1" dirty="0" smtClean="0">
                <a:solidFill>
                  <a:srgbClr val="0000FF"/>
                </a:solidFill>
              </a:rPr>
            </a:br>
            <a:r>
              <a:rPr lang="uk-UA" sz="1500" dirty="0" smtClean="0">
                <a:solidFill>
                  <a:srgbClr val="0000FF"/>
                </a:solidFill>
              </a:rPr>
              <a:t/>
            </a:r>
            <a:br>
              <a:rPr lang="uk-UA" sz="1500" dirty="0" smtClean="0">
                <a:solidFill>
                  <a:srgbClr val="0000FF"/>
                </a:solidFill>
              </a:rPr>
            </a:br>
            <a:r>
              <a:rPr lang="uk-UA" sz="1500" dirty="0" smtClean="0">
                <a:solidFill>
                  <a:srgbClr val="0000FF"/>
                </a:solidFill>
              </a:rPr>
              <a:t>Населення </a:t>
            </a:r>
            <a:r>
              <a:rPr lang="uk-UA" sz="1500" b="1" dirty="0" smtClean="0">
                <a:solidFill>
                  <a:srgbClr val="0000FF"/>
                </a:solidFill>
              </a:rPr>
              <a:t>Україна – 40 млн. в 12,5 разів менше. </a:t>
            </a:r>
            <a:r>
              <a:rPr lang="uk-UA" sz="1500" dirty="0" smtClean="0">
                <a:solidFill>
                  <a:srgbClr val="0000FF"/>
                </a:solidFill>
              </a:rPr>
              <a:t/>
            </a:r>
            <a:br>
              <a:rPr lang="uk-UA" sz="1500" dirty="0" smtClean="0">
                <a:solidFill>
                  <a:srgbClr val="0000FF"/>
                </a:solidFill>
              </a:rPr>
            </a:br>
            <a:r>
              <a:rPr lang="uk-UA" sz="1500" dirty="0" smtClean="0">
                <a:solidFill>
                  <a:srgbClr val="0000FF"/>
                </a:solidFill>
              </a:rPr>
              <a:t/>
            </a:r>
            <a:br>
              <a:rPr lang="uk-UA" sz="1500" dirty="0" smtClean="0">
                <a:solidFill>
                  <a:srgbClr val="0000FF"/>
                </a:solidFill>
              </a:rPr>
            </a:br>
            <a:r>
              <a:rPr lang="uk-UA" sz="1500" dirty="0" smtClean="0">
                <a:solidFill>
                  <a:srgbClr val="0000FF"/>
                </a:solidFill>
              </a:rPr>
              <a:t>Якщо в Україні такій самий рівень охорони здоров'я як в США ми повинні реєструвати, як мінімум </a:t>
            </a:r>
            <a:r>
              <a:rPr lang="uk-UA" sz="1500" b="1" dirty="0" smtClean="0">
                <a:solidFill>
                  <a:srgbClr val="0000FF"/>
                </a:solidFill>
              </a:rPr>
              <a:t>57 000 </a:t>
            </a:r>
            <a:r>
              <a:rPr lang="uk-UA" sz="1500" dirty="0" smtClean="0">
                <a:solidFill>
                  <a:srgbClr val="0000FF"/>
                </a:solidFill>
              </a:rPr>
              <a:t>випадків нозокоміальної  інфекції та не менше </a:t>
            </a:r>
            <a:r>
              <a:rPr lang="uk-UA" sz="1500" b="1" dirty="0" smtClean="0">
                <a:solidFill>
                  <a:srgbClr val="0000FF"/>
                </a:solidFill>
              </a:rPr>
              <a:t>6 000 </a:t>
            </a:r>
            <a:r>
              <a:rPr lang="uk-UA" sz="1500" dirty="0" smtClean="0">
                <a:solidFill>
                  <a:srgbClr val="0000FF"/>
                </a:solidFill>
              </a:rPr>
              <a:t>смертей від неї. </a:t>
            </a:r>
            <a:br>
              <a:rPr lang="uk-UA" sz="1500" dirty="0" smtClean="0">
                <a:solidFill>
                  <a:srgbClr val="0000FF"/>
                </a:solidFill>
              </a:rPr>
            </a:br>
            <a:r>
              <a:rPr lang="uk-UA" sz="1500" dirty="0">
                <a:solidFill>
                  <a:srgbClr val="0000FF"/>
                </a:solidFill>
              </a:rPr>
              <a:t/>
            </a:r>
            <a:br>
              <a:rPr lang="uk-UA" sz="1500" dirty="0">
                <a:solidFill>
                  <a:srgbClr val="0000FF"/>
                </a:solidFill>
              </a:rPr>
            </a:br>
            <a:r>
              <a:rPr lang="uk-UA" sz="1500" dirty="0" smtClean="0">
                <a:solidFill>
                  <a:srgbClr val="0000FF"/>
                </a:solidFill>
              </a:rPr>
              <a:t>Факт в Україні в 2012 році зафіксовано лише 7300 випадків нозокоміальної інфекції і це нічого…..  </a:t>
            </a:r>
            <a:br>
              <a:rPr lang="uk-UA" sz="1500" dirty="0" smtClean="0">
                <a:solidFill>
                  <a:srgbClr val="0000FF"/>
                </a:solidFill>
              </a:rPr>
            </a:br>
            <a:r>
              <a:rPr lang="uk-UA" sz="1500" dirty="0">
                <a:solidFill>
                  <a:srgbClr val="0000FF"/>
                </a:solidFill>
              </a:rPr>
              <a:t/>
            </a:r>
            <a:br>
              <a:rPr lang="uk-UA" sz="1500" dirty="0">
                <a:solidFill>
                  <a:srgbClr val="0000FF"/>
                </a:solidFill>
              </a:rPr>
            </a:br>
            <a:r>
              <a:rPr lang="uk-UA" sz="1500" dirty="0" smtClean="0">
                <a:solidFill>
                  <a:srgbClr val="0000FF"/>
                </a:solidFill>
              </a:rPr>
              <a:t>Хто вірить, що наша медицини на такому самому рівні як США?  </a:t>
            </a:r>
            <a:br>
              <a:rPr lang="uk-UA" sz="1500" dirty="0" smtClean="0">
                <a:solidFill>
                  <a:srgbClr val="0000FF"/>
                </a:solidFill>
              </a:rPr>
            </a:br>
            <a:r>
              <a:rPr lang="uk-UA" sz="1500" dirty="0" smtClean="0">
                <a:solidFill>
                  <a:srgbClr val="0000FF"/>
                </a:solidFill>
              </a:rPr>
              <a:t/>
            </a:r>
            <a:br>
              <a:rPr lang="uk-UA" sz="1500" dirty="0" smtClean="0">
                <a:solidFill>
                  <a:srgbClr val="0000FF"/>
                </a:solidFill>
              </a:rPr>
            </a:br>
            <a:r>
              <a:rPr lang="uk-UA" sz="1500" dirty="0" smtClean="0">
                <a:solidFill>
                  <a:srgbClr val="0000FF"/>
                </a:solidFill>
              </a:rPr>
              <a:t>В скільки разів рівень охорони здоров'я в Україні гірший в 10???  </a:t>
            </a:r>
            <a:endParaRPr lang="ru-RU" sz="1500" dirty="0">
              <a:solidFill>
                <a:srgbClr val="0000FF"/>
              </a:solidFill>
            </a:endParaRPr>
          </a:p>
        </p:txBody>
      </p:sp>
      <p:sp>
        <p:nvSpPr>
          <p:cNvPr id="4" name="Овал 3"/>
          <p:cNvSpPr/>
          <p:nvPr/>
        </p:nvSpPr>
        <p:spPr>
          <a:xfrm>
            <a:off x="2599233" y="764704"/>
            <a:ext cx="658861" cy="360040"/>
          </a:xfrm>
          <a:prstGeom prst="ellipse">
            <a:avLst/>
          </a:prstGeom>
          <a:solidFill>
            <a:schemeClr val="bg1">
              <a:alpha val="0"/>
            </a:schemeClr>
          </a:solidFill>
          <a:ln>
            <a:solidFill>
              <a:srgbClr val="FF0000">
                <a:alpha val="9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Овал 7"/>
          <p:cNvSpPr/>
          <p:nvPr/>
        </p:nvSpPr>
        <p:spPr>
          <a:xfrm>
            <a:off x="899592" y="889323"/>
            <a:ext cx="658861" cy="360040"/>
          </a:xfrm>
          <a:prstGeom prst="ellipse">
            <a:avLst/>
          </a:prstGeom>
          <a:solidFill>
            <a:schemeClr val="bg1">
              <a:alpha val="0"/>
            </a:schemeClr>
          </a:solidFill>
          <a:ln>
            <a:solidFill>
              <a:srgbClr val="FF0000">
                <a:alpha val="9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Овал 8"/>
          <p:cNvSpPr/>
          <p:nvPr/>
        </p:nvSpPr>
        <p:spPr>
          <a:xfrm>
            <a:off x="5148064" y="260648"/>
            <a:ext cx="3672408" cy="504056"/>
          </a:xfrm>
          <a:prstGeom prst="ellipse">
            <a:avLst/>
          </a:prstGeom>
          <a:solidFill>
            <a:schemeClr val="bg1">
              <a:alpha val="0"/>
            </a:schemeClr>
          </a:solidFill>
          <a:ln>
            <a:solidFill>
              <a:srgbClr val="FF0000">
                <a:alpha val="9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0006001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43160" y="476672"/>
            <a:ext cx="8893336" cy="5397500"/>
          </a:xfrm>
          <a:prstGeom prst="rect">
            <a:avLst/>
          </a:prstGeom>
          <a:extLst>
            <a:ext uri="{909E8E84-426E-40DD-AFC4-6F175D3DCCD1}">
              <a14:hiddenFill xmlns:a14="http://schemas.microsoft.com/office/drawing/2010/main">
                <a:solidFill>
                  <a:srgbClr val="FFFF00"/>
                </a:solidFill>
              </a14:hiddenFill>
            </a:ext>
          </a:extLst>
        </p:spPr>
        <p:txBody>
          <a:bodyPr lIns="144000" tIns="144000" rIns="144000" bIns="14400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defTabSz="762000">
              <a:lnSpc>
                <a:spcPct val="80000"/>
              </a:lnSpc>
              <a:buFontTx/>
              <a:buAutoNum type="arabicPeriod"/>
            </a:pPr>
            <a:endParaRPr lang="ru-RU" sz="1500" b="1" kern="0" dirty="0" smtClean="0">
              <a:solidFill>
                <a:schemeClr val="accent2"/>
              </a:solidFill>
            </a:endParaRPr>
          </a:p>
          <a:p>
            <a:pPr defTabSz="762000">
              <a:lnSpc>
                <a:spcPct val="80000"/>
              </a:lnSpc>
              <a:buFontTx/>
              <a:buAutoNum type="arabicPeriod"/>
            </a:pPr>
            <a:endParaRPr lang="ru-RU" sz="1500" b="1" kern="0" dirty="0">
              <a:solidFill>
                <a:schemeClr val="accent2"/>
              </a:solidFill>
            </a:endParaRPr>
          </a:p>
          <a:p>
            <a:pPr marL="0" indent="0" defTabSz="762000">
              <a:lnSpc>
                <a:spcPct val="80000"/>
              </a:lnSpc>
              <a:buFontTx/>
              <a:buNone/>
            </a:pPr>
            <a:endParaRPr lang="ru-RU" sz="1500" b="1" kern="0" dirty="0" smtClean="0">
              <a:solidFill>
                <a:srgbClr val="0070C0"/>
              </a:solidFill>
            </a:endParaRPr>
          </a:p>
          <a:p>
            <a:pPr marL="0" indent="0" defTabSz="762000">
              <a:lnSpc>
                <a:spcPct val="80000"/>
              </a:lnSpc>
              <a:buFontTx/>
              <a:buNone/>
            </a:pPr>
            <a:r>
              <a:rPr lang="ru-RU" sz="1500" b="0" kern="0" dirty="0" smtClean="0"/>
              <a:t>,</a:t>
            </a:r>
          </a:p>
          <a:p>
            <a:pPr marL="0" indent="0" defTabSz="762000">
              <a:lnSpc>
                <a:spcPct val="80000"/>
              </a:lnSpc>
              <a:buFontTx/>
              <a:buNone/>
            </a:pPr>
            <a:endParaRPr lang="ru-RU" sz="1500" kern="0" dirty="0"/>
          </a:p>
          <a:p>
            <a:pPr marL="0" indent="0" defTabSz="762000">
              <a:lnSpc>
                <a:spcPct val="80000"/>
              </a:lnSpc>
              <a:buFontTx/>
              <a:buNone/>
            </a:pPr>
            <a:endParaRPr lang="ru-RU" sz="1500" b="0" kern="0" dirty="0" smtClean="0"/>
          </a:p>
          <a:p>
            <a:pPr marL="0" indent="0" defTabSz="762000">
              <a:lnSpc>
                <a:spcPct val="80000"/>
              </a:lnSpc>
              <a:buFontTx/>
              <a:buNone/>
            </a:pPr>
            <a:endParaRPr lang="ru-RU" sz="1500" kern="0" dirty="0"/>
          </a:p>
          <a:p>
            <a:pPr marL="0" indent="0" defTabSz="762000">
              <a:lnSpc>
                <a:spcPct val="80000"/>
              </a:lnSpc>
              <a:buFontTx/>
              <a:buNone/>
            </a:pPr>
            <a:endParaRPr lang="ru-RU" sz="1500" b="0" kern="0" dirty="0" smtClean="0"/>
          </a:p>
          <a:p>
            <a:pPr marL="0" indent="0" defTabSz="762000">
              <a:lnSpc>
                <a:spcPct val="80000"/>
              </a:lnSpc>
              <a:buFontTx/>
              <a:buNone/>
            </a:pPr>
            <a:endParaRPr lang="ru-RU" sz="1500" kern="0" dirty="0"/>
          </a:p>
          <a:p>
            <a:pPr marL="0" indent="0" defTabSz="762000">
              <a:lnSpc>
                <a:spcPct val="80000"/>
              </a:lnSpc>
              <a:buFontTx/>
              <a:buNone/>
            </a:pPr>
            <a:endParaRPr lang="ru-RU" sz="1500" b="0" kern="0" dirty="0" smtClean="0"/>
          </a:p>
          <a:p>
            <a:pPr marL="0" indent="0" defTabSz="762000">
              <a:lnSpc>
                <a:spcPct val="80000"/>
              </a:lnSpc>
              <a:buFontTx/>
              <a:buNone/>
            </a:pPr>
            <a:endParaRPr lang="ru-RU" sz="1500" kern="0" dirty="0"/>
          </a:p>
          <a:p>
            <a:pPr marL="0" indent="0" defTabSz="762000">
              <a:lnSpc>
                <a:spcPct val="80000"/>
              </a:lnSpc>
              <a:buFontTx/>
              <a:buNone/>
            </a:pPr>
            <a:endParaRPr lang="ru-RU" sz="1500" b="0" kern="0" dirty="0" smtClean="0"/>
          </a:p>
          <a:p>
            <a:pPr marL="0" indent="0" defTabSz="762000">
              <a:lnSpc>
                <a:spcPct val="80000"/>
              </a:lnSpc>
              <a:buFontTx/>
              <a:buNone/>
            </a:pPr>
            <a:endParaRPr lang="ru-RU" sz="1500" kern="0" dirty="0"/>
          </a:p>
          <a:p>
            <a:pPr marL="0" indent="0" defTabSz="762000">
              <a:lnSpc>
                <a:spcPct val="80000"/>
              </a:lnSpc>
              <a:buFontTx/>
              <a:buNone/>
            </a:pPr>
            <a:endParaRPr lang="ru-RU" sz="1500" b="0" kern="0" dirty="0" smtClean="0"/>
          </a:p>
          <a:p>
            <a:pPr marL="0" indent="0" defTabSz="762000">
              <a:lnSpc>
                <a:spcPct val="80000"/>
              </a:lnSpc>
              <a:buFontTx/>
              <a:buNone/>
            </a:pPr>
            <a:endParaRPr lang="ru-RU" sz="1500" kern="0" dirty="0"/>
          </a:p>
          <a:p>
            <a:pPr marL="0" indent="0" defTabSz="762000">
              <a:lnSpc>
                <a:spcPct val="80000"/>
              </a:lnSpc>
              <a:buFontTx/>
              <a:buNone/>
            </a:pPr>
            <a:endParaRPr lang="ru-RU" sz="1500" b="0" kern="0" dirty="0" smtClean="0"/>
          </a:p>
          <a:p>
            <a:pPr marL="0" indent="0" defTabSz="762000">
              <a:lnSpc>
                <a:spcPct val="80000"/>
              </a:lnSpc>
              <a:buFontTx/>
              <a:buNone/>
            </a:pPr>
            <a:endParaRPr lang="ru-RU" sz="1500" b="0" kern="0" dirty="0" smtClean="0"/>
          </a:p>
          <a:p>
            <a:pPr marL="0" indent="0" defTabSz="762000">
              <a:lnSpc>
                <a:spcPct val="80000"/>
              </a:lnSpc>
              <a:buFontTx/>
              <a:buNone/>
            </a:pPr>
            <a:endParaRPr lang="ru-RU" sz="1500" kern="0" dirty="0"/>
          </a:p>
          <a:p>
            <a:pPr marL="0" indent="0" defTabSz="762000">
              <a:lnSpc>
                <a:spcPct val="80000"/>
              </a:lnSpc>
              <a:buFontTx/>
              <a:buNone/>
            </a:pPr>
            <a:endParaRPr lang="ru-RU" sz="1500" b="0" kern="0" dirty="0" smtClean="0">
              <a:solidFill>
                <a:srgbClr val="00B050"/>
              </a:solidFill>
            </a:endParaRPr>
          </a:p>
          <a:p>
            <a:pPr marL="0" indent="0" defTabSz="762000">
              <a:lnSpc>
                <a:spcPct val="80000"/>
              </a:lnSpc>
              <a:buFontTx/>
              <a:buNone/>
            </a:pPr>
            <a:r>
              <a:rPr lang="uk-UA" sz="1800" b="1" kern="0" dirty="0" smtClean="0"/>
              <a:t> </a:t>
            </a:r>
          </a:p>
          <a:p>
            <a:pPr marL="0" indent="0" defTabSz="762000">
              <a:lnSpc>
                <a:spcPct val="80000"/>
              </a:lnSpc>
              <a:buFontTx/>
              <a:buNone/>
            </a:pPr>
            <a:endParaRPr lang="uk-UA" sz="1800" b="1" kern="0" dirty="0"/>
          </a:p>
          <a:p>
            <a:pPr marL="0" indent="0" defTabSz="762000">
              <a:lnSpc>
                <a:spcPct val="80000"/>
              </a:lnSpc>
              <a:buFontTx/>
              <a:buNone/>
            </a:pPr>
            <a:r>
              <a:rPr lang="uk-UA" sz="2400" b="1" kern="0" dirty="0" smtClean="0">
                <a:solidFill>
                  <a:srgbClr val="00B050"/>
                </a:solidFill>
              </a:rPr>
              <a:t>Зазначені контамінуючі агенти</a:t>
            </a:r>
            <a:r>
              <a:rPr lang="uk-UA" b="1" kern="0" dirty="0" smtClean="0">
                <a:solidFill>
                  <a:srgbClr val="00B050"/>
                </a:solidFill>
              </a:rPr>
              <a:t> МОЖУТЬ </a:t>
            </a:r>
            <a:r>
              <a:rPr lang="uk-UA" sz="2400" b="1" kern="0" dirty="0" smtClean="0">
                <a:solidFill>
                  <a:srgbClr val="00B050"/>
                </a:solidFill>
              </a:rPr>
              <a:t>бути надійно та гарантовано дезактивованими у процесі </a:t>
            </a:r>
            <a:r>
              <a:rPr lang="uk-UA" sz="2400" b="1" u="sng" kern="0" dirty="0" smtClean="0">
                <a:solidFill>
                  <a:srgbClr val="00B050"/>
                </a:solidFill>
              </a:rPr>
              <a:t>стандартного</a:t>
            </a:r>
            <a:r>
              <a:rPr lang="uk-UA" sz="2400" b="1" kern="0" dirty="0" smtClean="0">
                <a:solidFill>
                  <a:srgbClr val="00B050"/>
                </a:solidFill>
              </a:rPr>
              <a:t> репроцесингу.</a:t>
            </a:r>
            <a:endParaRPr lang="uk-UA" sz="1800" b="1" kern="0" dirty="0" smtClean="0">
              <a:solidFill>
                <a:srgbClr val="00B050"/>
              </a:solidFill>
            </a:endParaRPr>
          </a:p>
          <a:p>
            <a:pPr marL="0" indent="0" algn="ctr" defTabSz="762000">
              <a:lnSpc>
                <a:spcPct val="80000"/>
              </a:lnSpc>
              <a:buFontTx/>
              <a:buNone/>
            </a:pPr>
            <a:endParaRPr lang="ru-RU" sz="1500" b="1" i="1" kern="0" dirty="0" smtClean="0">
              <a:solidFill>
                <a:srgbClr val="00B050"/>
              </a:solidFill>
            </a:endParaRPr>
          </a:p>
          <a:p>
            <a:pPr marL="0" indent="0" algn="ctr" defTabSz="762000">
              <a:lnSpc>
                <a:spcPct val="80000"/>
              </a:lnSpc>
              <a:buFontTx/>
              <a:buNone/>
            </a:pPr>
            <a:endParaRPr lang="ru-RU" sz="1500" b="1" kern="0" dirty="0">
              <a:solidFill>
                <a:srgbClr val="00B050"/>
              </a:solidFill>
            </a:endParaRPr>
          </a:p>
          <a:p>
            <a:pPr marL="0" indent="0" algn="ctr" defTabSz="762000">
              <a:lnSpc>
                <a:spcPct val="80000"/>
              </a:lnSpc>
              <a:buFontTx/>
              <a:buNone/>
            </a:pPr>
            <a:endParaRPr lang="ru-RU" sz="1500" b="1" kern="0" dirty="0" smtClean="0">
              <a:solidFill>
                <a:srgbClr val="00B050"/>
              </a:solidFill>
            </a:endParaRPr>
          </a:p>
          <a:p>
            <a:pPr marL="0" indent="0" algn="ctr" defTabSz="762000">
              <a:lnSpc>
                <a:spcPct val="80000"/>
              </a:lnSpc>
              <a:buFontTx/>
              <a:buNone/>
            </a:pPr>
            <a:endParaRPr lang="ru-RU" sz="1500" b="1" kern="0" dirty="0">
              <a:solidFill>
                <a:srgbClr val="00B050"/>
              </a:solidFill>
            </a:endParaRPr>
          </a:p>
          <a:p>
            <a:pPr marL="0" indent="0" algn="ctr" defTabSz="762000">
              <a:lnSpc>
                <a:spcPct val="80000"/>
              </a:lnSpc>
              <a:buFontTx/>
              <a:buNone/>
            </a:pPr>
            <a:endParaRPr lang="en-US" sz="1500" b="1" kern="0" dirty="0">
              <a:solidFill>
                <a:srgbClr val="00B050"/>
              </a:solidFill>
            </a:endParaRPr>
          </a:p>
          <a:p>
            <a:pPr marL="0" indent="0" defTabSz="762000">
              <a:lnSpc>
                <a:spcPct val="80000"/>
              </a:lnSpc>
              <a:buFontTx/>
              <a:buNone/>
            </a:pPr>
            <a:endParaRPr lang="ru-RU" sz="1500" b="1" kern="0" dirty="0" smtClean="0">
              <a:solidFill>
                <a:schemeClr val="accent2"/>
              </a:solidFill>
            </a:endParaRPr>
          </a:p>
        </p:txBody>
      </p:sp>
      <p:sp>
        <p:nvSpPr>
          <p:cNvPr id="3" name="TextBox 2"/>
          <p:cNvSpPr txBox="1"/>
          <p:nvPr/>
        </p:nvSpPr>
        <p:spPr>
          <a:xfrm>
            <a:off x="755576" y="101822"/>
            <a:ext cx="7560840" cy="584775"/>
          </a:xfrm>
          <a:prstGeom prst="rect">
            <a:avLst/>
          </a:prstGeom>
          <a:noFill/>
        </p:spPr>
        <p:txBody>
          <a:bodyPr wrap="square" rtlCol="0">
            <a:spAutoFit/>
          </a:bodyPr>
          <a:lstStyle/>
          <a:p>
            <a:pPr algn="ctr"/>
            <a:r>
              <a:rPr lang="uk-UA" sz="3200" b="1" dirty="0" smtClean="0">
                <a:solidFill>
                  <a:srgbClr val="0070C0"/>
                </a:solidFill>
              </a:rPr>
              <a:t>Контамінуючі агенти</a:t>
            </a:r>
            <a:r>
              <a:rPr lang="uk-UA" sz="2400" b="1" dirty="0" smtClean="0">
                <a:solidFill>
                  <a:srgbClr val="0070C0"/>
                </a:solidFill>
              </a:rPr>
              <a:t>, частина 1. (з ДНК)</a:t>
            </a:r>
            <a:endParaRPr lang="uk-UA" sz="2400" b="1" dirty="0">
              <a:solidFill>
                <a:srgbClr val="0070C0"/>
              </a:solidFill>
            </a:endParaRPr>
          </a:p>
        </p:txBody>
      </p:sp>
      <p:graphicFrame>
        <p:nvGraphicFramePr>
          <p:cNvPr id="4" name="Таблица 3"/>
          <p:cNvGraphicFramePr>
            <a:graphicFrameLocks noGrp="1"/>
          </p:cNvGraphicFramePr>
          <p:nvPr>
            <p:extLst>
              <p:ext uri="{D42A27DB-BD31-4B8C-83A1-F6EECF244321}">
                <p14:modId xmlns:p14="http://schemas.microsoft.com/office/powerpoint/2010/main" val="3904247931"/>
              </p:ext>
            </p:extLst>
          </p:nvPr>
        </p:nvGraphicFramePr>
        <p:xfrm>
          <a:off x="143507" y="659189"/>
          <a:ext cx="8568952" cy="4080082"/>
        </p:xfrm>
        <a:graphic>
          <a:graphicData uri="http://schemas.openxmlformats.org/drawingml/2006/table">
            <a:tbl>
              <a:tblPr firstRow="1" bandRow="1">
                <a:tableStyleId>{5C22544A-7EE6-4342-B048-85BDC9FD1C3A}</a:tableStyleId>
              </a:tblPr>
              <a:tblGrid>
                <a:gridCol w="4068453"/>
                <a:gridCol w="4500499"/>
              </a:tblGrid>
              <a:tr h="288032">
                <a:tc>
                  <a:txBody>
                    <a:bodyPr/>
                    <a:lstStyle/>
                    <a:p>
                      <a:pPr algn="ctr"/>
                      <a:r>
                        <a:rPr lang="uk-UA" sz="1800" b="1" kern="0" noProof="0" dirty="0" smtClean="0">
                          <a:solidFill>
                            <a:schemeClr val="bg1"/>
                          </a:solidFill>
                        </a:rPr>
                        <a:t>Мікроорганізми.</a:t>
                      </a:r>
                      <a:endParaRPr lang="uk-UA" noProof="0" dirty="0">
                        <a:solidFill>
                          <a:schemeClr val="bg1"/>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1800" b="1" kern="0" noProof="0" dirty="0" smtClean="0">
                          <a:solidFill>
                            <a:schemeClr val="bg1"/>
                          </a:solidFill>
                        </a:rPr>
                        <a:t>Екзотоксини</a:t>
                      </a:r>
                      <a:r>
                        <a:rPr lang="uk-UA" sz="1800" b="0" kern="0" noProof="0" dirty="0" smtClean="0">
                          <a:solidFill>
                            <a:schemeClr val="bg1"/>
                          </a:solidFill>
                        </a:rPr>
                        <a:t>	</a:t>
                      </a:r>
                      <a:endParaRPr lang="uk-UA" noProof="0" dirty="0">
                        <a:solidFill>
                          <a:schemeClr val="bg1"/>
                        </a:solidFill>
                      </a:endParaRPr>
                    </a:p>
                  </a:txBody>
                  <a:tcPr/>
                </a:tc>
              </a:tr>
              <a:tr h="1653308">
                <a:tc>
                  <a:txBody>
                    <a:bodyPr/>
                    <a:lstStyle/>
                    <a:p>
                      <a:pPr marL="0" indent="0" defTabSz="762000">
                        <a:lnSpc>
                          <a:spcPct val="80000"/>
                        </a:lnSpc>
                        <a:buNone/>
                      </a:pPr>
                      <a:r>
                        <a:rPr lang="uk-UA" sz="1800" b="1" kern="0" noProof="0" dirty="0" smtClean="0"/>
                        <a:t>Протисти (найпростіші, одноклітинні)</a:t>
                      </a:r>
                    </a:p>
                    <a:p>
                      <a:pPr marL="0" indent="0" defTabSz="762000">
                        <a:lnSpc>
                          <a:spcPct val="80000"/>
                        </a:lnSpc>
                        <a:buFontTx/>
                        <a:buNone/>
                      </a:pPr>
                      <a:r>
                        <a:rPr lang="uk-UA" sz="1800" b="1" kern="0" noProof="0" dirty="0" smtClean="0"/>
                        <a:t>Гриби, дріжджі  </a:t>
                      </a:r>
                    </a:p>
                    <a:p>
                      <a:pPr marL="0" indent="0" defTabSz="762000">
                        <a:lnSpc>
                          <a:spcPct val="80000"/>
                        </a:lnSpc>
                        <a:buFontTx/>
                        <a:buNone/>
                      </a:pPr>
                      <a:r>
                        <a:rPr lang="uk-UA" sz="1800" b="1" kern="0" noProof="0" dirty="0" smtClean="0"/>
                        <a:t>Віруси</a:t>
                      </a:r>
                      <a:r>
                        <a:rPr lang="uk-UA" sz="1800" b="0" kern="0" noProof="0" dirty="0" smtClean="0"/>
                        <a:t>	</a:t>
                      </a:r>
                    </a:p>
                    <a:p>
                      <a:pPr marL="0" indent="0" defTabSz="762000">
                        <a:lnSpc>
                          <a:spcPct val="80000"/>
                        </a:lnSpc>
                        <a:buFontTx/>
                        <a:buNone/>
                      </a:pPr>
                      <a:r>
                        <a:rPr lang="uk-UA" sz="1800" b="1" kern="0" noProof="0" dirty="0" smtClean="0"/>
                        <a:t>Бактерії 	</a:t>
                      </a:r>
                    </a:p>
                    <a:p>
                      <a:pPr marL="0" indent="0" defTabSz="762000">
                        <a:lnSpc>
                          <a:spcPct val="80000"/>
                        </a:lnSpc>
                        <a:buFontTx/>
                        <a:buNone/>
                      </a:pPr>
                      <a:r>
                        <a:rPr lang="uk-UA" sz="1800" b="1" kern="0" noProof="0" dirty="0" smtClean="0"/>
                        <a:t>та їх спори                            </a:t>
                      </a:r>
                    </a:p>
                    <a:p>
                      <a:endParaRPr lang="uk-UA" dirty="0"/>
                    </a:p>
                  </a:txBody>
                  <a:tcPr/>
                </a:tc>
                <a:tc>
                  <a:txBody>
                    <a:bodyPr/>
                    <a:lstStyle/>
                    <a:p>
                      <a:pPr marL="0" indent="0" defTabSz="762000">
                        <a:lnSpc>
                          <a:spcPct val="80000"/>
                        </a:lnSpc>
                        <a:buFontTx/>
                        <a:buNone/>
                      </a:pPr>
                      <a:r>
                        <a:rPr lang="uk-UA" sz="1800" b="0" kern="0" noProof="0" dirty="0" smtClean="0"/>
                        <a:t>Токсичні речовини білкової природи, </a:t>
                      </a:r>
                      <a:r>
                        <a:rPr lang="uk-UA" sz="1800" b="1" kern="0" noProof="0" dirty="0" smtClean="0"/>
                        <a:t>які виробляються бактеріями. </a:t>
                      </a:r>
                    </a:p>
                    <a:p>
                      <a:pPr marL="0" indent="0" defTabSz="762000">
                        <a:lnSpc>
                          <a:spcPct val="80000"/>
                        </a:lnSpc>
                        <a:buFontTx/>
                        <a:buNone/>
                      </a:pPr>
                      <a:endParaRPr lang="uk-UA" sz="1800" b="0" kern="0" noProof="0" dirty="0" smtClean="0"/>
                    </a:p>
                    <a:p>
                      <a:pPr marL="0" indent="0" defTabSz="762000">
                        <a:lnSpc>
                          <a:spcPct val="80000"/>
                        </a:lnSpc>
                        <a:buFontTx/>
                        <a:buNone/>
                      </a:pPr>
                      <a:r>
                        <a:rPr lang="uk-UA" sz="1800" b="0" kern="0" noProof="0" dirty="0" smtClean="0"/>
                        <a:t>Чутливі до термічного руйнування ентеротоксини, токсини дифтерії, токсини ботулізму, токсини холери.</a:t>
                      </a:r>
                    </a:p>
                    <a:p>
                      <a:pPr marL="0" indent="0" defTabSz="762000">
                        <a:lnSpc>
                          <a:spcPct val="80000"/>
                        </a:lnSpc>
                        <a:buFontTx/>
                        <a:buNone/>
                      </a:pPr>
                      <a:endParaRPr lang="uk-UA" dirty="0"/>
                    </a:p>
                  </a:txBody>
                  <a:tcPr/>
                </a:tc>
              </a:tr>
              <a:tr h="2061014">
                <a:tc gridSpan="2">
                  <a:txBody>
                    <a:bodyPr/>
                    <a:lstStyle/>
                    <a:p>
                      <a:endParaRPr lang="uk-UA" dirty="0" smtClean="0"/>
                    </a:p>
                    <a:p>
                      <a:endParaRPr lang="uk-UA" dirty="0" smtClean="0"/>
                    </a:p>
                    <a:p>
                      <a:endParaRPr lang="uk-UA" dirty="0" smtClean="0"/>
                    </a:p>
                    <a:p>
                      <a:endParaRPr lang="uk-UA" dirty="0" smtClean="0"/>
                    </a:p>
                    <a:p>
                      <a:endParaRPr lang="uk-UA" dirty="0" smtClean="0"/>
                    </a:p>
                    <a:p>
                      <a:endParaRPr lang="uk-UA" dirty="0"/>
                    </a:p>
                  </a:txBody>
                  <a:tcPr/>
                </a:tc>
                <a:tc hMerge="1">
                  <a:txBody>
                    <a:bodyPr/>
                    <a:lstStyle/>
                    <a:p>
                      <a:pPr marL="0" indent="0" defTabSz="762000">
                        <a:lnSpc>
                          <a:spcPct val="80000"/>
                        </a:lnSpc>
                        <a:buFontTx/>
                        <a:buNone/>
                      </a:pPr>
                      <a:endParaRPr lang="uk-UA" dirty="0"/>
                    </a:p>
                  </a:txBody>
                  <a:tcPr/>
                </a:tc>
              </a:tr>
            </a:tbl>
          </a:graphicData>
        </a:graphic>
      </p:graphicFrame>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160" y="2708920"/>
            <a:ext cx="4068800" cy="252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2924944"/>
            <a:ext cx="1561177" cy="1447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38000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96651454"/>
              </p:ext>
            </p:extLst>
          </p:nvPr>
        </p:nvGraphicFramePr>
        <p:xfrm>
          <a:off x="143507" y="659189"/>
          <a:ext cx="8568952" cy="4548182"/>
        </p:xfrm>
        <a:graphic>
          <a:graphicData uri="http://schemas.openxmlformats.org/drawingml/2006/table">
            <a:tbl>
              <a:tblPr firstRow="1" bandRow="1">
                <a:tableStyleId>{5C22544A-7EE6-4342-B048-85BDC9FD1C3A}</a:tableStyleId>
              </a:tblPr>
              <a:tblGrid>
                <a:gridCol w="3852429"/>
                <a:gridCol w="4716523"/>
              </a:tblGrid>
              <a:tr h="288032">
                <a:tc>
                  <a:txBody>
                    <a:bodyPr/>
                    <a:lstStyle/>
                    <a:p>
                      <a:pPr algn="ctr" defTabSz="762000">
                        <a:lnSpc>
                          <a:spcPct val="80000"/>
                        </a:lnSpc>
                      </a:pPr>
                      <a:r>
                        <a:rPr lang="uk-UA" b="1" kern="0" noProof="0" dirty="0" smtClean="0">
                          <a:solidFill>
                            <a:schemeClr val="bg1"/>
                          </a:solidFill>
                        </a:rPr>
                        <a:t>Хімічні субстанції</a:t>
                      </a:r>
                      <a:endParaRPr lang="uk-UA" b="1" kern="0" noProof="0" dirty="0">
                        <a:solidFill>
                          <a:schemeClr val="bg1"/>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1800" b="1" kern="0" noProof="0" dirty="0" smtClean="0">
                          <a:solidFill>
                            <a:schemeClr val="bg1"/>
                          </a:solidFill>
                        </a:rPr>
                        <a:t>Ендотоксини, </a:t>
                      </a:r>
                      <a:r>
                        <a:rPr lang="uk-UA" sz="1800" b="1" kern="0" noProof="0" dirty="0" smtClean="0">
                          <a:solidFill>
                            <a:srgbClr val="FFFF00"/>
                          </a:solidFill>
                        </a:rPr>
                        <a:t>пірогени</a:t>
                      </a:r>
                      <a:r>
                        <a:rPr lang="uk-UA" sz="1800" b="0" kern="0" noProof="0" dirty="0" smtClean="0">
                          <a:solidFill>
                            <a:srgbClr val="FF0000"/>
                          </a:solidFill>
                        </a:rPr>
                        <a:t>	</a:t>
                      </a:r>
                      <a:endParaRPr lang="uk-UA" noProof="0" dirty="0">
                        <a:solidFill>
                          <a:srgbClr val="FF0000"/>
                        </a:solidFill>
                      </a:endParaRPr>
                    </a:p>
                  </a:txBody>
                  <a:tcPr/>
                </a:tc>
              </a:tr>
              <a:tr h="1251923">
                <a:tc>
                  <a:txBody>
                    <a:bodyPr/>
                    <a:lstStyle/>
                    <a:p>
                      <a:pPr defTabSz="762000">
                        <a:lnSpc>
                          <a:spcPct val="80000"/>
                        </a:lnSpc>
                      </a:pPr>
                      <a:r>
                        <a:rPr lang="uk-UA" kern="0" noProof="0" dirty="0" smtClean="0">
                          <a:solidFill>
                            <a:srgbClr val="FF0000"/>
                          </a:solidFill>
                        </a:rPr>
                        <a:t>Пріони (білки). </a:t>
                      </a:r>
                      <a:r>
                        <a:rPr lang="uk-UA" kern="0" noProof="0" dirty="0" smtClean="0">
                          <a:solidFill>
                            <a:schemeClr val="tx1"/>
                          </a:solidFill>
                        </a:rPr>
                        <a:t>Термостабільні протеїни які є </a:t>
                      </a:r>
                      <a:r>
                        <a:rPr lang="uk-UA" kern="0" noProof="0" dirty="0" smtClean="0"/>
                        <a:t>причиною BSE (</a:t>
                      </a:r>
                      <a:r>
                        <a:rPr lang="uk-UA" noProof="0" dirty="0" smtClean="0"/>
                        <a:t>Bovine spongiform encephalopathy) та</a:t>
                      </a:r>
                      <a:r>
                        <a:rPr lang="uk-UA" baseline="0" noProof="0" dirty="0" smtClean="0"/>
                        <a:t> хвороби </a:t>
                      </a:r>
                      <a:r>
                        <a:rPr lang="uk-UA" sz="1800" b="1" i="0" kern="1200" noProof="0" dirty="0" smtClean="0">
                          <a:solidFill>
                            <a:schemeClr val="dk1"/>
                          </a:solidFill>
                          <a:effectLst/>
                          <a:latin typeface="+mn-lt"/>
                          <a:ea typeface="+mn-ea"/>
                          <a:cs typeface="+mn-cs"/>
                        </a:rPr>
                        <a:t>Крейтцфельдта-Якоба</a:t>
                      </a:r>
                    </a:p>
                    <a:p>
                      <a:pPr defTabSz="762000">
                        <a:lnSpc>
                          <a:spcPct val="80000"/>
                        </a:lnSpc>
                      </a:pPr>
                      <a:endParaRPr lang="uk-UA" sz="1800" b="1" i="0" kern="1200" noProof="0" dirty="0" smtClean="0">
                        <a:solidFill>
                          <a:schemeClr val="dk1"/>
                        </a:solidFill>
                        <a:effectLst/>
                        <a:latin typeface="+mn-lt"/>
                        <a:ea typeface="+mn-ea"/>
                        <a:cs typeface="+mn-cs"/>
                      </a:endParaRPr>
                    </a:p>
                    <a:p>
                      <a:pPr defTabSz="762000">
                        <a:lnSpc>
                          <a:spcPct val="80000"/>
                        </a:lnSpc>
                      </a:pPr>
                      <a:r>
                        <a:rPr lang="uk-UA" sz="1800" b="1" i="0" kern="1200" noProof="0" dirty="0" smtClean="0">
                          <a:solidFill>
                            <a:schemeClr val="dk1"/>
                          </a:solidFill>
                          <a:effectLst/>
                          <a:latin typeface="+mn-lt"/>
                          <a:ea typeface="+mn-ea"/>
                          <a:cs typeface="+mn-cs"/>
                        </a:rPr>
                        <a:t>Залишки </a:t>
                      </a:r>
                      <a:r>
                        <a:rPr lang="uk-UA" sz="1800" b="0" i="0" kern="1200" noProof="0" dirty="0" smtClean="0">
                          <a:solidFill>
                            <a:schemeClr val="dk1"/>
                          </a:solidFill>
                          <a:effectLst/>
                          <a:latin typeface="+mn-lt"/>
                          <a:ea typeface="+mn-ea"/>
                          <a:cs typeface="+mn-cs"/>
                        </a:rPr>
                        <a:t>цитостатиків,</a:t>
                      </a:r>
                      <a:r>
                        <a:rPr lang="uk-UA" sz="1800" b="0" i="0" kern="1200" baseline="0" noProof="0" dirty="0" smtClean="0">
                          <a:solidFill>
                            <a:schemeClr val="dk1"/>
                          </a:solidFill>
                          <a:effectLst/>
                          <a:latin typeface="+mn-lt"/>
                          <a:ea typeface="+mn-ea"/>
                          <a:cs typeface="+mn-cs"/>
                        </a:rPr>
                        <a:t> отруйних, наркотичних та інших небезпечних речовин</a:t>
                      </a:r>
                      <a:endParaRPr lang="uk-UA" b="0" kern="0" noProof="0" dirty="0" smtClean="0"/>
                    </a:p>
                    <a:p>
                      <a:endParaRPr lang="uk-UA" noProof="0" dirty="0"/>
                    </a:p>
                  </a:txBody>
                  <a:tcPr/>
                </a:tc>
                <a:tc>
                  <a:txBody>
                    <a:bodyPr/>
                    <a:lstStyle/>
                    <a:p>
                      <a:pPr defTabSz="762000">
                        <a:lnSpc>
                          <a:spcPct val="80000"/>
                        </a:lnSpc>
                      </a:pPr>
                      <a:r>
                        <a:rPr lang="uk-UA" kern="0" noProof="0" dirty="0" smtClean="0"/>
                        <a:t>Токсичні продукти розпаду бактеріальних клітин, (Ліпополісахариды /LPS, Пептидоглікани) </a:t>
                      </a:r>
                    </a:p>
                    <a:p>
                      <a:pPr defTabSz="762000">
                        <a:lnSpc>
                          <a:spcPct val="80000"/>
                        </a:lnSpc>
                      </a:pPr>
                      <a:endParaRPr lang="uk-UA" kern="0" noProof="0" dirty="0" smtClean="0"/>
                    </a:p>
                    <a:p>
                      <a:pPr defTabSz="762000">
                        <a:lnSpc>
                          <a:spcPct val="80000"/>
                        </a:lnSpc>
                      </a:pPr>
                      <a:r>
                        <a:rPr lang="uk-UA" kern="0" noProof="0" dirty="0" smtClean="0"/>
                        <a:t>Субстанції, які викликають імунні реакції та здатні викликати септичний шок.</a:t>
                      </a:r>
                    </a:p>
                    <a:p>
                      <a:pPr marL="0" indent="0" defTabSz="762000">
                        <a:lnSpc>
                          <a:spcPct val="80000"/>
                        </a:lnSpc>
                        <a:buFontTx/>
                        <a:buNone/>
                      </a:pPr>
                      <a:endParaRPr lang="uk-UA" noProof="0" dirty="0"/>
                    </a:p>
                  </a:txBody>
                  <a:tcPr/>
                </a:tc>
              </a:tr>
              <a:tr h="2061014">
                <a:tc gridSpan="2">
                  <a:txBody>
                    <a:bodyPr/>
                    <a:lstStyle/>
                    <a:p>
                      <a:endParaRPr lang="uk-UA" dirty="0" smtClean="0"/>
                    </a:p>
                    <a:p>
                      <a:endParaRPr lang="uk-UA" dirty="0" smtClean="0"/>
                    </a:p>
                    <a:p>
                      <a:endParaRPr lang="uk-UA" dirty="0" smtClean="0"/>
                    </a:p>
                    <a:p>
                      <a:endParaRPr lang="uk-UA" dirty="0" smtClean="0"/>
                    </a:p>
                    <a:p>
                      <a:endParaRPr lang="uk-UA" dirty="0" smtClean="0"/>
                    </a:p>
                    <a:p>
                      <a:endParaRPr lang="uk-UA" dirty="0"/>
                    </a:p>
                  </a:txBody>
                  <a:tcPr/>
                </a:tc>
                <a:tc hMerge="1">
                  <a:txBody>
                    <a:bodyPr/>
                    <a:lstStyle/>
                    <a:p>
                      <a:pPr marL="0" indent="0" defTabSz="762000">
                        <a:lnSpc>
                          <a:spcPct val="80000"/>
                        </a:lnSpc>
                        <a:buFontTx/>
                        <a:buNone/>
                      </a:pPr>
                      <a:endParaRPr lang="uk-UA" dirty="0"/>
                    </a:p>
                  </a:txBody>
                  <a:tcPr/>
                </a:tc>
              </a:tr>
            </a:tbl>
          </a:graphicData>
        </a:graphic>
      </p:graphicFrame>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561" y="3188941"/>
            <a:ext cx="3798227" cy="2016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descr="http://www.biyolojidersnotlari.com/wp-content/uploads/2013/04/gram-negatif-bakteril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45554" y="3283248"/>
            <a:ext cx="2970114" cy="182761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7504" y="5373216"/>
            <a:ext cx="8784976" cy="1508105"/>
          </a:xfrm>
          <a:prstGeom prst="rect">
            <a:avLst/>
          </a:prstGeom>
          <a:noFill/>
        </p:spPr>
        <p:txBody>
          <a:bodyPr wrap="square" rtlCol="0">
            <a:spAutoFit/>
          </a:bodyPr>
          <a:lstStyle/>
          <a:p>
            <a:endParaRPr lang="uk-UA" b="1" kern="0" dirty="0" smtClean="0">
              <a:solidFill>
                <a:srgbClr val="FF0000"/>
              </a:solidFill>
            </a:endParaRPr>
          </a:p>
          <a:p>
            <a:r>
              <a:rPr lang="uk-UA" b="1" kern="0" dirty="0" smtClean="0">
                <a:solidFill>
                  <a:srgbClr val="FF0000"/>
                </a:solidFill>
              </a:rPr>
              <a:t>Ці субстанції НЕ МОЖУТЬ бути надійно та гарантовано дезактивовані у процесі </a:t>
            </a:r>
            <a:r>
              <a:rPr lang="uk-UA" b="1" u="sng" kern="0" dirty="0" smtClean="0">
                <a:solidFill>
                  <a:srgbClr val="FF0000"/>
                </a:solidFill>
              </a:rPr>
              <a:t>стандартного</a:t>
            </a:r>
            <a:r>
              <a:rPr lang="uk-UA" b="1" kern="0" dirty="0" smtClean="0">
                <a:solidFill>
                  <a:srgbClr val="FF0000"/>
                </a:solidFill>
              </a:rPr>
              <a:t> репроцесингу</a:t>
            </a:r>
          </a:p>
          <a:p>
            <a:r>
              <a:rPr lang="uk-UA" sz="2000" b="1" kern="0" dirty="0" smtClean="0">
                <a:solidFill>
                  <a:srgbClr val="FF0000"/>
                </a:solidFill>
              </a:rPr>
              <a:t>Потребують спеціальних програмам чи методів репроцесингу!!! </a:t>
            </a:r>
          </a:p>
          <a:p>
            <a:endParaRPr lang="uk-UA" dirty="0"/>
          </a:p>
        </p:txBody>
      </p:sp>
      <p:sp>
        <p:nvSpPr>
          <p:cNvPr id="6" name="TextBox 5"/>
          <p:cNvSpPr txBox="1"/>
          <p:nvPr/>
        </p:nvSpPr>
        <p:spPr>
          <a:xfrm>
            <a:off x="755576" y="101822"/>
            <a:ext cx="7560840" cy="584775"/>
          </a:xfrm>
          <a:prstGeom prst="rect">
            <a:avLst/>
          </a:prstGeom>
          <a:noFill/>
        </p:spPr>
        <p:txBody>
          <a:bodyPr wrap="square" rtlCol="0">
            <a:spAutoFit/>
          </a:bodyPr>
          <a:lstStyle/>
          <a:p>
            <a:pPr algn="ctr"/>
            <a:r>
              <a:rPr lang="uk-UA" sz="3200" b="1" dirty="0" smtClean="0">
                <a:solidFill>
                  <a:srgbClr val="0070C0"/>
                </a:solidFill>
              </a:rPr>
              <a:t>Контамінуючі агенти</a:t>
            </a:r>
            <a:r>
              <a:rPr lang="uk-UA" sz="2400" b="1" dirty="0" smtClean="0">
                <a:solidFill>
                  <a:srgbClr val="0070C0"/>
                </a:solidFill>
              </a:rPr>
              <a:t>, частина 2 (без ДНК).</a:t>
            </a:r>
            <a:endParaRPr lang="uk-UA" sz="2400" b="1" dirty="0">
              <a:solidFill>
                <a:srgbClr val="0070C0"/>
              </a:solidFill>
            </a:endParaRPr>
          </a:p>
        </p:txBody>
      </p:sp>
    </p:spTree>
    <p:extLst>
      <p:ext uri="{BB962C8B-B14F-4D97-AF65-F5344CB8AC3E}">
        <p14:creationId xmlns:p14="http://schemas.microsoft.com/office/powerpoint/2010/main" val="12245547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67544" y="404664"/>
            <a:ext cx="8229600" cy="5318051"/>
          </a:xfrm>
        </p:spPr>
        <p:txBody>
          <a:bodyPr>
            <a:normAutofit fontScale="77500" lnSpcReduction="20000"/>
          </a:bodyPr>
          <a:lstStyle/>
          <a:p>
            <a:pPr algn="just"/>
            <a:endParaRPr lang="uk-UA" sz="1800" b="1" dirty="0" smtClean="0"/>
          </a:p>
          <a:p>
            <a:pPr algn="just"/>
            <a:r>
              <a:rPr lang="uk-UA" sz="1800" b="1" dirty="0" smtClean="0">
                <a:solidFill>
                  <a:srgbClr val="0070C0"/>
                </a:solidFill>
              </a:rPr>
              <a:t>Стерилізація</a:t>
            </a:r>
            <a:r>
              <a:rPr lang="uk-UA" sz="1800" dirty="0"/>
              <a:t> — знищення </a:t>
            </a:r>
            <a:r>
              <a:rPr lang="uk-UA" sz="1800" dirty="0" smtClean="0"/>
              <a:t>на/в ВМП всіх </a:t>
            </a:r>
            <a:r>
              <a:rPr lang="uk-UA" sz="1800" u="sng" dirty="0" smtClean="0"/>
              <a:t>життєздатних</a:t>
            </a:r>
            <a:r>
              <a:rPr lang="uk-UA" sz="1800" dirty="0" smtClean="0"/>
              <a:t> мікроорганізмів/агентів </a:t>
            </a:r>
            <a:r>
              <a:rPr lang="uk-UA" sz="1800" b="1" dirty="0" smtClean="0"/>
              <a:t>та їх спор</a:t>
            </a:r>
            <a:r>
              <a:rPr lang="uk-UA" sz="1800" dirty="0" smtClean="0"/>
              <a:t>, (паразити</a:t>
            </a:r>
            <a:r>
              <a:rPr lang="uk-UA" sz="1800" dirty="0"/>
              <a:t>, </a:t>
            </a:r>
            <a:r>
              <a:rPr lang="uk-UA" sz="1800" dirty="0" smtClean="0"/>
              <a:t>бактерії, гриби,</a:t>
            </a:r>
            <a:r>
              <a:rPr lang="uk-UA" sz="1800" dirty="0"/>
              <a:t> </a:t>
            </a:r>
            <a:r>
              <a:rPr lang="uk-UA" sz="1800" dirty="0" smtClean="0"/>
              <a:t>віруси, пріонів), на всіх стадіях їх розвитку.</a:t>
            </a:r>
          </a:p>
          <a:p>
            <a:pPr algn="just"/>
            <a:endParaRPr lang="uk-UA" sz="1800" dirty="0" smtClean="0"/>
          </a:p>
          <a:p>
            <a:pPr algn="just"/>
            <a:r>
              <a:rPr lang="uk-UA" sz="1800" b="1" dirty="0" smtClean="0">
                <a:solidFill>
                  <a:srgbClr val="0070C0"/>
                </a:solidFill>
              </a:rPr>
              <a:t>Центральне стерилізаційне відділення</a:t>
            </a:r>
            <a:r>
              <a:rPr lang="uk-UA" sz="1800" dirty="0" smtClean="0">
                <a:solidFill>
                  <a:srgbClr val="0070C0"/>
                </a:solidFill>
              </a:rPr>
              <a:t> </a:t>
            </a:r>
            <a:r>
              <a:rPr lang="uk-UA" sz="1800" b="1" dirty="0" smtClean="0"/>
              <a:t>–</a:t>
            </a:r>
            <a:r>
              <a:rPr lang="uk-UA" sz="1800" dirty="0" smtClean="0"/>
              <a:t> </a:t>
            </a:r>
            <a:r>
              <a:rPr lang="uk-UA" sz="1800" dirty="0"/>
              <a:t>підрозділ ЗОЗ, що проводить </a:t>
            </a:r>
            <a:r>
              <a:rPr lang="uk-UA" sz="1800" i="1" u="sng" dirty="0"/>
              <a:t>комплексну </a:t>
            </a:r>
            <a:r>
              <a:rPr lang="uk-UA" sz="1800" dirty="0"/>
              <a:t>перед стерилізаційну обробку, </a:t>
            </a:r>
            <a:r>
              <a:rPr lang="uk-UA" sz="1800" dirty="0" smtClean="0"/>
              <a:t>дезінфекцію, функціональну перевірку, обслуговування, </a:t>
            </a:r>
            <a:r>
              <a:rPr lang="uk-UA" sz="1800" dirty="0"/>
              <a:t>стерилізацію </a:t>
            </a:r>
            <a:r>
              <a:rPr lang="uk-UA" sz="1800" dirty="0" smtClean="0"/>
              <a:t>та зберігання МВ </a:t>
            </a:r>
            <a:r>
              <a:rPr lang="uk-UA" sz="1800" dirty="0"/>
              <a:t>(перев’язувального матеріалу, білизни, хірургічних інструментів тощо</a:t>
            </a:r>
            <a:r>
              <a:rPr lang="uk-UA" sz="1800" dirty="0" smtClean="0"/>
              <a:t>) </a:t>
            </a:r>
            <a:r>
              <a:rPr lang="uk-UA" sz="1800" dirty="0" smtClean="0">
                <a:solidFill>
                  <a:srgbClr val="FF0000"/>
                </a:solidFill>
              </a:rPr>
              <a:t>та несе відповідальність!!!     </a:t>
            </a:r>
            <a:r>
              <a:rPr lang="uk-UA" sz="1800" dirty="0" smtClean="0">
                <a:solidFill>
                  <a:srgbClr val="0000FF"/>
                </a:solidFill>
              </a:rPr>
              <a:t>Природня контамінація навколишнього середовища приблизно 10</a:t>
            </a:r>
            <a:r>
              <a:rPr lang="uk-UA" sz="1800" baseline="30000" dirty="0" smtClean="0">
                <a:solidFill>
                  <a:srgbClr val="0000FF"/>
                </a:solidFill>
              </a:rPr>
              <a:t>+6</a:t>
            </a:r>
            <a:r>
              <a:rPr lang="uk-UA" sz="1800" dirty="0" smtClean="0">
                <a:solidFill>
                  <a:srgbClr val="0000FF"/>
                </a:solidFill>
              </a:rPr>
              <a:t>         </a:t>
            </a:r>
          </a:p>
          <a:p>
            <a:pPr marL="0" indent="0" algn="just">
              <a:buNone/>
            </a:pPr>
            <a:endParaRPr lang="uk-UA" sz="1800" dirty="0" smtClean="0">
              <a:solidFill>
                <a:srgbClr val="FF0000"/>
              </a:solidFill>
            </a:endParaRPr>
          </a:p>
          <a:p>
            <a:r>
              <a:rPr lang="uk-UA" sz="1800" b="1" dirty="0" smtClean="0">
                <a:solidFill>
                  <a:srgbClr val="0070C0"/>
                </a:solidFill>
              </a:rPr>
              <a:t>Очищення / мийка</a:t>
            </a:r>
            <a:r>
              <a:rPr lang="uk-UA" sz="1800" dirty="0" smtClean="0"/>
              <a:t> </a:t>
            </a:r>
            <a:r>
              <a:rPr lang="uk-UA" sz="1800" dirty="0"/>
              <a:t>– </a:t>
            </a:r>
            <a:r>
              <a:rPr lang="uk-UA" sz="1800" b="1" u="sng" dirty="0">
                <a:solidFill>
                  <a:srgbClr val="FF0000"/>
                </a:solidFill>
              </a:rPr>
              <a:t>видалення</a:t>
            </a:r>
            <a:r>
              <a:rPr lang="uk-UA" sz="1800" dirty="0"/>
              <a:t> видимого неозброєним оком </a:t>
            </a:r>
            <a:r>
              <a:rPr lang="uk-UA" sz="1800" dirty="0" smtClean="0"/>
              <a:t>забруднення МВ. Проводиться за допомогою детергентів та води для видалення залишків з поверхонь, порожнин, зубців, отворів та іншого у механічний чи автоматичних спосіб.  Приблизно зменшення мікроорганізмів  максимально в 10</a:t>
            </a:r>
            <a:r>
              <a:rPr lang="uk-UA" sz="1800" baseline="30000" dirty="0" smtClean="0"/>
              <a:t>2 - </a:t>
            </a:r>
            <a:r>
              <a:rPr lang="uk-UA" sz="1800" dirty="0" smtClean="0"/>
              <a:t>10</a:t>
            </a:r>
            <a:r>
              <a:rPr lang="uk-UA" sz="1800" baseline="30000" dirty="0" smtClean="0"/>
              <a:t>3 </a:t>
            </a:r>
            <a:r>
              <a:rPr lang="uk-UA" sz="1800" dirty="0" smtClean="0"/>
              <a:t>разів</a:t>
            </a:r>
          </a:p>
          <a:p>
            <a:endParaRPr lang="uk-UA" sz="1800" dirty="0" smtClean="0"/>
          </a:p>
          <a:p>
            <a:r>
              <a:rPr lang="uk-UA" sz="1800" b="1" dirty="0" smtClean="0">
                <a:solidFill>
                  <a:srgbClr val="0070C0"/>
                </a:solidFill>
              </a:rPr>
              <a:t>Дезінфекція</a:t>
            </a:r>
            <a:r>
              <a:rPr lang="uk-UA" sz="1800" dirty="0" smtClean="0"/>
              <a:t> </a:t>
            </a:r>
            <a:r>
              <a:rPr lang="uk-UA" sz="1800" dirty="0"/>
              <a:t>– </a:t>
            </a:r>
            <a:r>
              <a:rPr lang="uk-UA" sz="1800" dirty="0" smtClean="0"/>
              <a:t>знешкодження </a:t>
            </a:r>
            <a:r>
              <a:rPr lang="uk-UA" sz="1800" dirty="0"/>
              <a:t>або інактивація </a:t>
            </a:r>
            <a:r>
              <a:rPr lang="uk-UA" sz="1800" dirty="0" smtClean="0"/>
              <a:t>- </a:t>
            </a:r>
            <a:r>
              <a:rPr lang="uk-UA" sz="1800" b="1" u="sng" dirty="0" smtClean="0">
                <a:solidFill>
                  <a:srgbClr val="FF0000"/>
                </a:solidFill>
              </a:rPr>
              <a:t>зменшення кількості мікроорганізмів</a:t>
            </a:r>
            <a:r>
              <a:rPr lang="uk-UA" sz="1800" b="1" u="sng" dirty="0" smtClean="0"/>
              <a:t>  </a:t>
            </a:r>
            <a:r>
              <a:rPr lang="uk-UA" sz="1800" dirty="0" smtClean="0"/>
              <a:t>так</a:t>
            </a:r>
            <a:r>
              <a:rPr lang="uk-UA" sz="1800" dirty="0"/>
              <a:t>, щоб </a:t>
            </a:r>
            <a:r>
              <a:rPr lang="uk-UA" sz="1800" b="1" dirty="0"/>
              <a:t>продезінфікований об'єкт не міг переносити </a:t>
            </a:r>
            <a:r>
              <a:rPr lang="uk-UA" sz="1800" b="1" dirty="0" smtClean="0"/>
              <a:t>інфекції </a:t>
            </a:r>
            <a:r>
              <a:rPr lang="en-US" sz="1800" b="1" dirty="0" smtClean="0"/>
              <a:t>(WFHSS)</a:t>
            </a:r>
            <a:r>
              <a:rPr lang="uk-UA" sz="1800" b="1" dirty="0" smtClean="0"/>
              <a:t>,  </a:t>
            </a:r>
            <a:r>
              <a:rPr lang="uk-UA" sz="1800" dirty="0" smtClean="0"/>
              <a:t>на поверхні, в каналах </a:t>
            </a:r>
            <a:r>
              <a:rPr lang="uk-UA" sz="1800" dirty="0"/>
              <a:t>і </a:t>
            </a:r>
            <a:r>
              <a:rPr lang="uk-UA" sz="1800" dirty="0" smtClean="0"/>
              <a:t>порожнинах. </a:t>
            </a:r>
            <a:r>
              <a:rPr lang="uk-UA" sz="1800" dirty="0"/>
              <a:t>Приблизно зменшення </a:t>
            </a:r>
            <a:r>
              <a:rPr lang="uk-UA" sz="1800" dirty="0" smtClean="0"/>
              <a:t>мікроорганізмів  &gt;10</a:t>
            </a:r>
            <a:r>
              <a:rPr lang="uk-UA" sz="1800" baseline="30000" dirty="0" smtClean="0"/>
              <a:t>5</a:t>
            </a:r>
            <a:r>
              <a:rPr lang="uk-UA" sz="1800" dirty="0" smtClean="0"/>
              <a:t> разів</a:t>
            </a:r>
          </a:p>
          <a:p>
            <a:pPr marL="0" indent="0">
              <a:buNone/>
            </a:pPr>
            <a:endParaRPr lang="uk-UA" sz="1800" b="1" dirty="0" smtClean="0">
              <a:solidFill>
                <a:srgbClr val="0070C0"/>
              </a:solidFill>
            </a:endParaRPr>
          </a:p>
          <a:p>
            <a:pPr algn="just"/>
            <a:r>
              <a:rPr lang="uk-UA" sz="1800" b="1" dirty="0" smtClean="0">
                <a:solidFill>
                  <a:srgbClr val="0070C0"/>
                </a:solidFill>
              </a:rPr>
              <a:t>Стерильність</a:t>
            </a:r>
            <a:r>
              <a:rPr lang="uk-UA" sz="1800" dirty="0" smtClean="0">
                <a:solidFill>
                  <a:srgbClr val="0070C0"/>
                </a:solidFill>
              </a:rPr>
              <a:t> </a:t>
            </a:r>
            <a:r>
              <a:rPr lang="uk-UA" sz="1800" dirty="0" smtClean="0"/>
              <a:t>– це відсутність будь яких мікроорганізмів, включно зі спорами, вірусами, токсинами та пірогенами на ВМП, що забезпечується стерилізацією</a:t>
            </a:r>
            <a:r>
              <a:rPr lang="uk-UA" sz="1800" dirty="0"/>
              <a:t>. </a:t>
            </a:r>
            <a:r>
              <a:rPr lang="uk-UA" sz="1800" dirty="0" smtClean="0"/>
              <a:t>&gt;10</a:t>
            </a:r>
            <a:r>
              <a:rPr lang="uk-UA" sz="1800" baseline="30000" dirty="0" smtClean="0"/>
              <a:t>6</a:t>
            </a:r>
            <a:r>
              <a:rPr lang="uk-UA" sz="1800" dirty="0" smtClean="0"/>
              <a:t> </a:t>
            </a:r>
          </a:p>
          <a:p>
            <a:pPr algn="just"/>
            <a:endParaRPr lang="uk-UA" sz="1800" dirty="0" smtClean="0"/>
          </a:p>
          <a:p>
            <a:pPr algn="just"/>
            <a:r>
              <a:rPr lang="uk-UA" sz="1800" b="1" dirty="0" smtClean="0">
                <a:solidFill>
                  <a:srgbClr val="0070C0"/>
                </a:solidFill>
              </a:rPr>
              <a:t>Рівень гарантування стерильності</a:t>
            </a:r>
            <a:r>
              <a:rPr lang="uk-UA" sz="1800" dirty="0" smtClean="0">
                <a:solidFill>
                  <a:srgbClr val="0070C0"/>
                </a:solidFill>
              </a:rPr>
              <a:t> </a:t>
            </a:r>
            <a:r>
              <a:rPr lang="uk-UA" sz="1800" dirty="0" smtClean="0"/>
              <a:t>– описує ймовірність наявності контамінації </a:t>
            </a:r>
            <a:r>
              <a:rPr lang="ru-RU" sz="1800" dirty="0" smtClean="0"/>
              <a:t>в/</a:t>
            </a:r>
            <a:r>
              <a:rPr lang="uk-UA" sz="1800" dirty="0" smtClean="0"/>
              <a:t>на </a:t>
            </a:r>
            <a:r>
              <a:rPr lang="uk-UA" sz="1800" dirty="0"/>
              <a:t>ВМП після процесу стерилізації. Для ЗОЗ рівень гарантування стерильності повинен бути меншим за 1 колоніє утворюючу одиницю на 1 000 000 простерилізованих виробів. Тобто рівень гарантування стерильності для ВМП у ЗОЗ складає 10</a:t>
            </a:r>
            <a:r>
              <a:rPr lang="uk-UA" sz="1800" baseline="30000" dirty="0"/>
              <a:t>-6</a:t>
            </a:r>
            <a:r>
              <a:rPr lang="uk-UA" sz="1800" dirty="0"/>
              <a:t>. </a:t>
            </a:r>
            <a:endParaRPr lang="uk-UA" sz="1800" dirty="0" smtClean="0"/>
          </a:p>
          <a:p>
            <a:pPr algn="just"/>
            <a:endParaRPr lang="uk-UA" sz="1800" dirty="0"/>
          </a:p>
          <a:p>
            <a:pPr algn="just"/>
            <a:endParaRPr lang="uk-UA" sz="1800" dirty="0"/>
          </a:p>
          <a:p>
            <a:pPr algn="just"/>
            <a:endParaRPr lang="uk-UA" sz="1800" dirty="0"/>
          </a:p>
          <a:p>
            <a:pPr algn="just"/>
            <a:endParaRPr lang="uk-UA" sz="1800" dirty="0"/>
          </a:p>
        </p:txBody>
      </p:sp>
      <p:sp>
        <p:nvSpPr>
          <p:cNvPr id="4" name="Text Box 4"/>
          <p:cNvSpPr txBox="1">
            <a:spLocks noChangeArrowheads="1"/>
          </p:cNvSpPr>
          <p:nvPr/>
        </p:nvSpPr>
        <p:spPr bwMode="auto">
          <a:xfrm>
            <a:off x="782513" y="5562600"/>
            <a:ext cx="83820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Arial" charset="0"/>
              </a:defRPr>
            </a:lvl1pPr>
            <a:lvl2pPr marL="742950" indent="-285750">
              <a:defRPr sz="2400" b="1">
                <a:solidFill>
                  <a:schemeClr val="tx1"/>
                </a:solidFill>
                <a:latin typeface="Arial" charset="0"/>
              </a:defRPr>
            </a:lvl2pPr>
            <a:lvl3pPr marL="1143000" indent="-228600">
              <a:defRPr sz="2400" b="1">
                <a:solidFill>
                  <a:schemeClr val="tx1"/>
                </a:solidFill>
                <a:latin typeface="Arial" charset="0"/>
              </a:defRPr>
            </a:lvl3pPr>
            <a:lvl4pPr marL="1600200" indent="-228600">
              <a:defRPr sz="2400" b="1">
                <a:solidFill>
                  <a:schemeClr val="tx1"/>
                </a:solidFill>
                <a:latin typeface="Arial" charset="0"/>
              </a:defRPr>
            </a:lvl4pPr>
            <a:lvl5pPr marL="2057400" indent="-228600">
              <a:defRPr sz="2400" b="1">
                <a:solidFill>
                  <a:schemeClr val="tx1"/>
                </a:solidFill>
                <a:latin typeface="Arial" charset="0"/>
              </a:defRPr>
            </a:lvl5pPr>
            <a:lvl6pPr marL="2514600" indent="-228600" eaLnBrk="0" fontAlgn="base" hangingPunct="0">
              <a:spcBef>
                <a:spcPct val="0"/>
              </a:spcBef>
              <a:spcAft>
                <a:spcPct val="0"/>
              </a:spcAft>
              <a:defRPr sz="2400" b="1">
                <a:solidFill>
                  <a:schemeClr val="tx1"/>
                </a:solidFill>
                <a:latin typeface="Arial" charset="0"/>
              </a:defRPr>
            </a:lvl6pPr>
            <a:lvl7pPr marL="2971800" indent="-228600" eaLnBrk="0" fontAlgn="base" hangingPunct="0">
              <a:spcBef>
                <a:spcPct val="0"/>
              </a:spcBef>
              <a:spcAft>
                <a:spcPct val="0"/>
              </a:spcAft>
              <a:defRPr sz="2400" b="1">
                <a:solidFill>
                  <a:schemeClr val="tx1"/>
                </a:solidFill>
                <a:latin typeface="Arial" charset="0"/>
              </a:defRPr>
            </a:lvl7pPr>
            <a:lvl8pPr marL="3429000" indent="-228600" eaLnBrk="0" fontAlgn="base" hangingPunct="0">
              <a:spcBef>
                <a:spcPct val="0"/>
              </a:spcBef>
              <a:spcAft>
                <a:spcPct val="0"/>
              </a:spcAft>
              <a:defRPr sz="2400" b="1">
                <a:solidFill>
                  <a:schemeClr val="tx1"/>
                </a:solidFill>
                <a:latin typeface="Arial" charset="0"/>
              </a:defRPr>
            </a:lvl8pPr>
            <a:lvl9pPr marL="3886200" indent="-228600" eaLnBrk="0" fontAlgn="base" hangingPunct="0">
              <a:spcBef>
                <a:spcPct val="0"/>
              </a:spcBef>
              <a:spcAft>
                <a:spcPct val="0"/>
              </a:spcAft>
              <a:defRPr sz="2400" b="1">
                <a:solidFill>
                  <a:schemeClr val="tx1"/>
                </a:solidFill>
                <a:latin typeface="Arial" charset="0"/>
              </a:defRPr>
            </a:lvl9pPr>
          </a:lstStyle>
          <a:p>
            <a:pPr algn="ctr">
              <a:spcBef>
                <a:spcPct val="50000"/>
              </a:spcBef>
            </a:pPr>
            <a:r>
              <a:rPr lang="uk-UA" sz="1800" dirty="0" smtClean="0">
                <a:solidFill>
                  <a:srgbClr val="FF3300"/>
                </a:solidFill>
              </a:rPr>
              <a:t>ДСТУ EN 556 вимагає РГС=10</a:t>
            </a:r>
            <a:r>
              <a:rPr lang="uk-UA" sz="1800" baseline="30000" dirty="0" smtClean="0">
                <a:solidFill>
                  <a:srgbClr val="FF3300"/>
                </a:solidFill>
              </a:rPr>
              <a:t>-6</a:t>
            </a:r>
            <a:r>
              <a:rPr lang="uk-UA" sz="1800" dirty="0" smtClean="0">
                <a:solidFill>
                  <a:srgbClr val="FF3300"/>
                </a:solidFill>
              </a:rPr>
              <a:t> [КУО/виріб], тобто ймовірність визначення однієї колоніє утворюючої одиниці (КУО) в стерильній продукції становить менше 1/1 000 000. </a:t>
            </a:r>
            <a:endParaRPr lang="uk-UA" sz="1800" dirty="0">
              <a:solidFill>
                <a:srgbClr val="FF3300"/>
              </a:solidFill>
            </a:endParaRPr>
          </a:p>
        </p:txBody>
      </p:sp>
      <p:sp>
        <p:nvSpPr>
          <p:cNvPr id="5" name="TextBox 4"/>
          <p:cNvSpPr txBox="1"/>
          <p:nvPr/>
        </p:nvSpPr>
        <p:spPr>
          <a:xfrm>
            <a:off x="755576" y="101822"/>
            <a:ext cx="7560840" cy="584775"/>
          </a:xfrm>
          <a:prstGeom prst="rect">
            <a:avLst/>
          </a:prstGeom>
          <a:noFill/>
        </p:spPr>
        <p:txBody>
          <a:bodyPr wrap="square" rtlCol="0">
            <a:spAutoFit/>
          </a:bodyPr>
          <a:lstStyle/>
          <a:p>
            <a:pPr algn="ctr"/>
            <a:r>
              <a:rPr lang="uk-UA" sz="3200" b="1" dirty="0" smtClean="0">
                <a:solidFill>
                  <a:srgbClr val="0070C0"/>
                </a:solidFill>
              </a:rPr>
              <a:t>Визначення </a:t>
            </a:r>
            <a:endParaRPr lang="uk-UA" sz="2400" b="1" dirty="0">
              <a:solidFill>
                <a:srgbClr val="0070C0"/>
              </a:solidFill>
            </a:endParaRPr>
          </a:p>
        </p:txBody>
      </p:sp>
      <p:pic>
        <p:nvPicPr>
          <p:cNvPr id="81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24744"/>
            <a:ext cx="822325" cy="84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60" y="2204864"/>
            <a:ext cx="822325"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52" y="3061415"/>
            <a:ext cx="820737" cy="881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498" y="3988198"/>
            <a:ext cx="806450" cy="820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76880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Прямая соединительная линия 8"/>
          <p:cNvCxnSpPr/>
          <p:nvPr/>
        </p:nvCxnSpPr>
        <p:spPr>
          <a:xfrm>
            <a:off x="13395" y="1902296"/>
            <a:ext cx="9036496" cy="13756"/>
          </a:xfrm>
          <a:prstGeom prst="line">
            <a:avLst/>
          </a:prstGeom>
          <a:ln w="101600">
            <a:solidFill>
              <a:srgbClr val="13DF91"/>
            </a:solidFill>
          </a:ln>
        </p:spPr>
        <p:style>
          <a:lnRef idx="1">
            <a:schemeClr val="accent1"/>
          </a:lnRef>
          <a:fillRef idx="0">
            <a:schemeClr val="accent1"/>
          </a:fillRef>
          <a:effectRef idx="0">
            <a:schemeClr val="accent1"/>
          </a:effectRef>
          <a:fontRef idx="minor">
            <a:schemeClr val="tx1"/>
          </a:fontRef>
        </p:style>
      </p:cxnSp>
      <p:sp>
        <p:nvSpPr>
          <p:cNvPr id="7" name="Стрелка вправо 6"/>
          <p:cNvSpPr/>
          <p:nvPr/>
        </p:nvSpPr>
        <p:spPr>
          <a:xfrm rot="16200000">
            <a:off x="6832984" y="1585528"/>
            <a:ext cx="1022648" cy="16561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2466" name="Rectangle 2"/>
          <p:cNvSpPr>
            <a:spLocks noGrp="1" noChangeArrowheads="1"/>
          </p:cNvSpPr>
          <p:nvPr>
            <p:ph type="title" idx="4294967295"/>
          </p:nvPr>
        </p:nvSpPr>
        <p:spPr>
          <a:xfrm>
            <a:off x="179512" y="153056"/>
            <a:ext cx="8507288" cy="1143000"/>
          </a:xfrm>
        </p:spPr>
        <p:txBody>
          <a:bodyPr>
            <a:noAutofit/>
          </a:bodyPr>
          <a:lstStyle/>
          <a:p>
            <a:pPr>
              <a:spcBef>
                <a:spcPct val="50000"/>
              </a:spcBef>
            </a:pPr>
            <a:r>
              <a:rPr lang="uk-UA" altLang="en-US" sz="2900" b="1" dirty="0" smtClean="0">
                <a:solidFill>
                  <a:srgbClr val="0070C0"/>
                </a:solidFill>
                <a:latin typeface="Arial" charset="0"/>
                <a:ea typeface="+mn-ea"/>
                <a:cs typeface="+mn-cs"/>
              </a:rPr>
              <a:t>Стійкість </a:t>
            </a:r>
            <a:r>
              <a:rPr lang="uk-UA" altLang="en-US" sz="2900" b="1" dirty="0">
                <a:solidFill>
                  <a:srgbClr val="0070C0"/>
                </a:solidFill>
                <a:latin typeface="Arial" charset="0"/>
                <a:ea typeface="+mn-ea"/>
                <a:cs typeface="+mn-cs"/>
              </a:rPr>
              <a:t>мікроорганізмів до дезінфікуючих засобів / </a:t>
            </a:r>
            <a:r>
              <a:rPr lang="uk-UA" altLang="en-US" sz="2900" b="1" dirty="0" smtClean="0">
                <a:solidFill>
                  <a:srgbClr val="0070C0"/>
                </a:solidFill>
                <a:latin typeface="Arial" charset="0"/>
                <a:ea typeface="+mn-ea"/>
                <a:cs typeface="+mn-cs"/>
              </a:rPr>
              <a:t>стерилізуючих по убуванню</a:t>
            </a:r>
            <a:endParaRPr lang="uk-UA" altLang="en-US" sz="2900" b="1" dirty="0">
              <a:solidFill>
                <a:srgbClr val="0070C0"/>
              </a:solidFill>
              <a:latin typeface="Arial" charset="0"/>
              <a:ea typeface="+mn-ea"/>
              <a:cs typeface="+mn-cs"/>
            </a:endParaRPr>
          </a:p>
        </p:txBody>
      </p:sp>
      <p:sp>
        <p:nvSpPr>
          <p:cNvPr id="62467" name="Rectangle 3"/>
          <p:cNvSpPr>
            <a:spLocks noGrp="1" noChangeArrowheads="1"/>
          </p:cNvSpPr>
          <p:nvPr>
            <p:ph type="body" idx="4294967295"/>
          </p:nvPr>
        </p:nvSpPr>
        <p:spPr>
          <a:xfrm>
            <a:off x="416843" y="1503304"/>
            <a:ext cx="8229600" cy="4525963"/>
          </a:xfrm>
        </p:spPr>
        <p:txBody>
          <a:bodyPr>
            <a:normAutofit fontScale="70000" lnSpcReduction="20000"/>
          </a:bodyPr>
          <a:lstStyle/>
          <a:p>
            <a:pPr algn="ctr">
              <a:buNone/>
            </a:pPr>
            <a:r>
              <a:rPr lang="uk-UA" altLang="en-US" sz="4000" b="1" dirty="0" smtClean="0">
                <a:solidFill>
                  <a:srgbClr val="0000FF"/>
                </a:solidFill>
              </a:rPr>
              <a:t>Пріони </a:t>
            </a:r>
            <a:r>
              <a:rPr lang="en-US" altLang="ru-RU" sz="4000" dirty="0">
                <a:solidFill>
                  <a:srgbClr val="0000FF"/>
                </a:solidFill>
              </a:rPr>
              <a:t>(CJD</a:t>
            </a:r>
            <a:r>
              <a:rPr lang="en-US" altLang="ru-RU" sz="4000" dirty="0" smtClean="0">
                <a:solidFill>
                  <a:srgbClr val="0000FF"/>
                </a:solidFill>
              </a:rPr>
              <a:t>)</a:t>
            </a:r>
            <a:r>
              <a:rPr lang="uk-UA" altLang="ru-RU" sz="4000" dirty="0" smtClean="0">
                <a:solidFill>
                  <a:srgbClr val="0000FF"/>
                </a:solidFill>
              </a:rPr>
              <a:t>*</a:t>
            </a:r>
            <a:endParaRPr lang="en-US" altLang="ru-RU" sz="4000" dirty="0">
              <a:solidFill>
                <a:srgbClr val="0000FF"/>
              </a:solidFill>
            </a:endParaRPr>
          </a:p>
          <a:p>
            <a:pPr algn="ctr">
              <a:buFont typeface="Wingdings 2" pitchFamily="18" charset="2"/>
              <a:buNone/>
            </a:pPr>
            <a:r>
              <a:rPr lang="uk-UA" altLang="en-US" b="1" dirty="0" smtClean="0"/>
              <a:t>Спори бактерій </a:t>
            </a:r>
            <a:r>
              <a:rPr lang="en-US" altLang="en-US" sz="2400" dirty="0" smtClean="0"/>
              <a:t>(</a:t>
            </a:r>
            <a:r>
              <a:rPr lang="de-DE" sz="2400" i="1" dirty="0">
                <a:solidFill>
                  <a:schemeClr val="tx2"/>
                </a:solidFill>
              </a:rPr>
              <a:t>Clostridium </a:t>
            </a:r>
            <a:r>
              <a:rPr lang="de-DE" sz="2400" i="1" dirty="0" err="1" smtClean="0">
                <a:solidFill>
                  <a:schemeClr val="tx2"/>
                </a:solidFill>
              </a:rPr>
              <a:t>difficile</a:t>
            </a:r>
            <a:r>
              <a:rPr lang="en-US" altLang="en-US" sz="2400" dirty="0" smtClean="0"/>
              <a:t>)</a:t>
            </a:r>
          </a:p>
          <a:p>
            <a:pPr algn="ctr">
              <a:buNone/>
            </a:pPr>
            <a:r>
              <a:rPr lang="uk-UA" altLang="en-US" sz="3100" b="1" i="1" dirty="0" err="1"/>
              <a:t>Протозойні</a:t>
            </a:r>
            <a:r>
              <a:rPr lang="uk-UA" altLang="en-US" sz="3100" b="1" i="1" dirty="0"/>
              <a:t> </a:t>
            </a:r>
            <a:r>
              <a:rPr lang="uk-UA" altLang="en-US" sz="3100" b="1" i="1" dirty="0" err="1"/>
              <a:t>ооцисти</a:t>
            </a:r>
            <a:r>
              <a:rPr lang="uk-UA" altLang="en-US" sz="3100" b="1" i="1" dirty="0"/>
              <a:t> </a:t>
            </a:r>
            <a:r>
              <a:rPr lang="uk-UA" altLang="en-US" sz="3100" b="1" i="1" dirty="0">
                <a:solidFill>
                  <a:srgbClr val="FF0000"/>
                </a:solidFill>
              </a:rPr>
              <a:t>**</a:t>
            </a:r>
          </a:p>
          <a:p>
            <a:pPr algn="ctr">
              <a:buNone/>
            </a:pPr>
            <a:r>
              <a:rPr lang="uk-UA" altLang="en-US" sz="3100" b="1" i="1" dirty="0"/>
              <a:t>Яйця гельмінтів </a:t>
            </a:r>
            <a:r>
              <a:rPr lang="uk-UA" altLang="en-US" sz="3100" b="1" i="1" dirty="0">
                <a:solidFill>
                  <a:srgbClr val="FF0000"/>
                </a:solidFill>
              </a:rPr>
              <a:t>**</a:t>
            </a:r>
          </a:p>
          <a:p>
            <a:pPr algn="ctr">
              <a:buNone/>
            </a:pPr>
            <a:r>
              <a:rPr lang="uk-UA" altLang="en-US" b="1" dirty="0" smtClean="0">
                <a:solidFill>
                  <a:srgbClr val="FF0000"/>
                </a:solidFill>
                <a:effectLst>
                  <a:outerShdw blurRad="38100" dist="38100" dir="2700000" algn="tl">
                    <a:srgbClr val="000000">
                      <a:alpha val="43137"/>
                    </a:srgbClr>
                  </a:outerShdw>
                </a:effectLst>
              </a:rPr>
              <a:t>	</a:t>
            </a:r>
            <a:r>
              <a:rPr lang="en-US" altLang="en-US" b="1" u="sng" dirty="0" smtClean="0">
                <a:solidFill>
                  <a:srgbClr val="FF0000"/>
                </a:solidFill>
                <a:effectLst>
                  <a:outerShdw blurRad="38100" dist="38100" dir="2700000" algn="tl">
                    <a:srgbClr val="000000">
                      <a:alpha val="43137"/>
                    </a:srgbClr>
                  </a:outerShdw>
                </a:effectLst>
              </a:rPr>
              <a:t>Mycobacteria</a:t>
            </a:r>
            <a:r>
              <a:rPr lang="uk-UA" altLang="en-US" b="1" u="sng" dirty="0" smtClean="0">
                <a:solidFill>
                  <a:srgbClr val="FF0000"/>
                </a:solidFill>
                <a:effectLst>
                  <a:outerShdw blurRad="38100" dist="38100" dir="2700000" algn="tl">
                    <a:srgbClr val="000000">
                      <a:alpha val="43137"/>
                    </a:srgbClr>
                  </a:outerShdw>
                </a:effectLst>
              </a:rPr>
              <a:t> !!!! </a:t>
            </a:r>
            <a:r>
              <a:rPr lang="en-US" altLang="en-US" sz="2400" i="1" dirty="0" smtClean="0">
                <a:solidFill>
                  <a:srgbClr val="FF0000"/>
                </a:solidFill>
              </a:rPr>
              <a:t>(M. tuberculosis)</a:t>
            </a:r>
          </a:p>
          <a:p>
            <a:pPr algn="ctr">
              <a:buFont typeface="Wingdings 2" pitchFamily="18" charset="2"/>
              <a:buNone/>
            </a:pPr>
            <a:r>
              <a:rPr lang="ru-RU" altLang="en-US" dirty="0" smtClean="0"/>
              <a:t>              </a:t>
            </a:r>
            <a:r>
              <a:rPr lang="uk-UA" altLang="en-US" b="1" dirty="0" smtClean="0"/>
              <a:t>Малі безоболонкові віруси </a:t>
            </a:r>
            <a:r>
              <a:rPr lang="uk-UA" altLang="en-US" sz="2400" dirty="0" smtClean="0">
                <a:solidFill>
                  <a:schemeClr val="tx2"/>
                </a:solidFill>
              </a:rPr>
              <a:t>(norovirus)</a:t>
            </a:r>
          </a:p>
          <a:p>
            <a:pPr algn="ctr">
              <a:buNone/>
            </a:pPr>
            <a:r>
              <a:rPr lang="uk-UA" altLang="ru-RU" b="1" dirty="0" smtClean="0"/>
              <a:t>Цисти найпростіших</a:t>
            </a:r>
          </a:p>
          <a:p>
            <a:pPr algn="ctr">
              <a:buNone/>
            </a:pPr>
            <a:r>
              <a:rPr lang="uk-UA" altLang="en-US" b="1" dirty="0" smtClean="0"/>
              <a:t>Спори грибів</a:t>
            </a:r>
          </a:p>
          <a:p>
            <a:pPr algn="ctr">
              <a:buNone/>
            </a:pPr>
            <a:r>
              <a:rPr lang="uk-UA" altLang="ru-RU" sz="3100" b="1" dirty="0" smtClean="0"/>
              <a:t>            </a:t>
            </a:r>
            <a:r>
              <a:rPr lang="uk-UA" altLang="ru-RU" sz="3100" b="1" dirty="0" err="1" smtClean="0"/>
              <a:t>Грамнегативні</a:t>
            </a:r>
            <a:r>
              <a:rPr lang="uk-UA" altLang="ru-RU" sz="3100" b="1" dirty="0" smtClean="0"/>
              <a:t> бактерії </a:t>
            </a:r>
            <a:r>
              <a:rPr lang="uk-UA" altLang="ru-RU" sz="2400" dirty="0">
                <a:solidFill>
                  <a:schemeClr val="tx2"/>
                </a:solidFill>
              </a:rPr>
              <a:t>(</a:t>
            </a:r>
            <a:r>
              <a:rPr lang="uk-UA" altLang="ru-RU" sz="2400" dirty="0" err="1">
                <a:solidFill>
                  <a:schemeClr val="tx2"/>
                </a:solidFill>
              </a:rPr>
              <a:t>Acinetobacter</a:t>
            </a:r>
            <a:r>
              <a:rPr lang="uk-UA" altLang="ru-RU" sz="2400" dirty="0">
                <a:solidFill>
                  <a:schemeClr val="tx2"/>
                </a:solidFill>
              </a:rPr>
              <a:t>)</a:t>
            </a:r>
          </a:p>
          <a:p>
            <a:pPr algn="ctr">
              <a:buNone/>
            </a:pPr>
            <a:r>
              <a:rPr lang="uk-UA" altLang="en-US" b="1" dirty="0" smtClean="0"/>
              <a:t>Гриби та водорості</a:t>
            </a:r>
          </a:p>
          <a:p>
            <a:pPr algn="ctr">
              <a:buNone/>
            </a:pPr>
            <a:r>
              <a:rPr lang="uk-UA" altLang="en-US" b="1" dirty="0" smtClean="0"/>
              <a:t>            Великі, безоболонкові віруси</a:t>
            </a:r>
            <a:r>
              <a:rPr lang="en-US" altLang="en-US" b="1" dirty="0" smtClean="0"/>
              <a:t> </a:t>
            </a:r>
            <a:r>
              <a:rPr lang="en-US" altLang="en-US" sz="2400" dirty="0">
                <a:solidFill>
                  <a:schemeClr val="tx2"/>
                </a:solidFill>
              </a:rPr>
              <a:t>(</a:t>
            </a:r>
            <a:r>
              <a:rPr lang="ru-RU" altLang="en-US" sz="2400" dirty="0" err="1">
                <a:solidFill>
                  <a:schemeClr val="tx2"/>
                </a:solidFill>
              </a:rPr>
              <a:t>аденовірус</a:t>
            </a:r>
            <a:r>
              <a:rPr lang="ru-RU" altLang="en-US" sz="2400" dirty="0">
                <a:solidFill>
                  <a:schemeClr val="tx2"/>
                </a:solidFill>
              </a:rPr>
              <a:t>)</a:t>
            </a:r>
            <a:endParaRPr lang="uk-UA" altLang="en-US" sz="2400" dirty="0">
              <a:solidFill>
                <a:schemeClr val="tx2"/>
              </a:solidFill>
            </a:endParaRPr>
          </a:p>
          <a:p>
            <a:pPr algn="ctr">
              <a:buFont typeface="Wingdings 2" pitchFamily="18" charset="2"/>
              <a:buNone/>
            </a:pPr>
            <a:r>
              <a:rPr lang="uk-UA" altLang="en-US" dirty="0" smtClean="0"/>
              <a:t>                       </a:t>
            </a:r>
            <a:r>
              <a:rPr lang="uk-UA" altLang="en-US" sz="3100" b="1" dirty="0" err="1"/>
              <a:t>Грампозитівні</a:t>
            </a:r>
            <a:r>
              <a:rPr lang="uk-UA" altLang="en-US" sz="3100" b="1" dirty="0"/>
              <a:t> бактерії </a:t>
            </a:r>
            <a:r>
              <a:rPr lang="uk-UA" altLang="en-US" sz="2400" dirty="0" smtClean="0"/>
              <a:t>(</a:t>
            </a:r>
            <a:r>
              <a:rPr lang="uk-UA" altLang="en-US" sz="2400" dirty="0" smtClean="0">
                <a:solidFill>
                  <a:schemeClr val="tx2"/>
                </a:solidFill>
              </a:rPr>
              <a:t>MRSA, VRE,</a:t>
            </a:r>
            <a:r>
              <a:rPr lang="uk-UA" altLang="en-US" sz="2400" dirty="0" smtClean="0"/>
              <a:t> </a:t>
            </a:r>
            <a:r>
              <a:rPr lang="uk-UA" altLang="en-US" sz="2400" i="1" dirty="0" err="1" smtClean="0">
                <a:solidFill>
                  <a:schemeClr val="tx2"/>
                </a:solidFill>
              </a:rPr>
              <a:t>Acinetobacter</a:t>
            </a:r>
            <a:r>
              <a:rPr lang="uk-UA" altLang="en-US" sz="2400" dirty="0" smtClean="0"/>
              <a:t>)</a:t>
            </a:r>
            <a:endParaRPr lang="uk-UA" altLang="en-US" dirty="0" smtClean="0"/>
          </a:p>
          <a:p>
            <a:pPr algn="ctr">
              <a:buFont typeface="Wingdings 2" pitchFamily="18" charset="2"/>
              <a:buNone/>
            </a:pPr>
            <a:r>
              <a:rPr lang="en-US" altLang="en-US" b="1" dirty="0" smtClean="0"/>
              <a:t>     </a:t>
            </a:r>
            <a:r>
              <a:rPr lang="uk-UA" altLang="en-US" b="1" dirty="0" smtClean="0"/>
              <a:t>Оболонкові віруси </a:t>
            </a:r>
            <a:r>
              <a:rPr lang="uk-UA" altLang="en-US" sz="2400" dirty="0">
                <a:solidFill>
                  <a:schemeClr val="tx2"/>
                </a:solidFill>
              </a:rPr>
              <a:t>(</a:t>
            </a:r>
            <a:r>
              <a:rPr lang="uk-UA" altLang="en-US" sz="2400" dirty="0" err="1">
                <a:solidFill>
                  <a:schemeClr val="tx2"/>
                </a:solidFill>
              </a:rPr>
              <a:t>коронавіруси</a:t>
            </a:r>
            <a:r>
              <a:rPr lang="uk-UA" altLang="en-US" sz="2400" dirty="0">
                <a:solidFill>
                  <a:schemeClr val="tx2"/>
                </a:solidFill>
              </a:rPr>
              <a:t>, </a:t>
            </a:r>
            <a:r>
              <a:rPr lang="uk-UA" altLang="en-US" sz="2400" dirty="0" smtClean="0">
                <a:solidFill>
                  <a:schemeClr val="tx2"/>
                </a:solidFill>
              </a:rPr>
              <a:t>вірус грипу, </a:t>
            </a:r>
            <a:r>
              <a:rPr lang="en-US" sz="2400" dirty="0" smtClean="0">
                <a:solidFill>
                  <a:schemeClr val="tx2"/>
                </a:solidFill>
              </a:rPr>
              <a:t>HIV</a:t>
            </a:r>
            <a:r>
              <a:rPr lang="uk-UA" sz="2400" dirty="0" smtClean="0">
                <a:solidFill>
                  <a:schemeClr val="tx2"/>
                </a:solidFill>
              </a:rPr>
              <a:t>, </a:t>
            </a:r>
            <a:r>
              <a:rPr lang="en-US" sz="2400" dirty="0" smtClean="0">
                <a:solidFill>
                  <a:schemeClr val="tx2"/>
                </a:solidFill>
              </a:rPr>
              <a:t>HBV, HCV</a:t>
            </a:r>
            <a:r>
              <a:rPr lang="uk-UA" altLang="en-US" sz="2400" dirty="0" smtClean="0">
                <a:solidFill>
                  <a:schemeClr val="tx2"/>
                </a:solidFill>
              </a:rPr>
              <a:t>)</a:t>
            </a:r>
            <a:endParaRPr lang="uk-UA" altLang="en-US" sz="2400" dirty="0">
              <a:solidFill>
                <a:schemeClr val="tx2"/>
              </a:solidFill>
            </a:endParaRPr>
          </a:p>
        </p:txBody>
      </p:sp>
      <p:sp>
        <p:nvSpPr>
          <p:cNvPr id="62469" name="Text Box 5"/>
          <p:cNvSpPr txBox="1">
            <a:spLocks noChangeArrowheads="1"/>
          </p:cNvSpPr>
          <p:nvPr/>
        </p:nvSpPr>
        <p:spPr bwMode="auto">
          <a:xfrm>
            <a:off x="333668" y="6029267"/>
            <a:ext cx="133081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accent2"/>
              </a:buClr>
              <a:buSzPct val="75000"/>
              <a:buFont typeface="Wingdings 2" pitchFamily="18" charset="2"/>
              <a:buChar char="Ä"/>
              <a:defRPr sz="3200">
                <a:solidFill>
                  <a:schemeClr val="tx1"/>
                </a:solidFill>
                <a:latin typeface="Arial Narrow" pitchFamily="34" charset="0"/>
              </a:defRPr>
            </a:lvl1pPr>
            <a:lvl2pPr marL="742950" indent="-285750">
              <a:spcBef>
                <a:spcPct val="20000"/>
              </a:spcBef>
              <a:buClr>
                <a:schemeClr val="accent2"/>
              </a:buClr>
              <a:buSzPct val="80000"/>
              <a:buFont typeface="Wingdings" pitchFamily="2" charset="2"/>
              <a:buChar char="n"/>
              <a:defRPr sz="2800">
                <a:solidFill>
                  <a:schemeClr val="tx1"/>
                </a:solidFill>
                <a:latin typeface="Arial Narrow" pitchFamily="34" charset="0"/>
              </a:defRPr>
            </a:lvl2pPr>
            <a:lvl3pPr marL="1143000" indent="-228600">
              <a:spcBef>
                <a:spcPct val="20000"/>
              </a:spcBef>
              <a:buClr>
                <a:schemeClr val="accent2"/>
              </a:buClr>
              <a:buSzPct val="75000"/>
              <a:buFont typeface="Wingdings" pitchFamily="2" charset="2"/>
              <a:buChar char="u"/>
              <a:defRPr sz="2400">
                <a:solidFill>
                  <a:schemeClr val="tx1"/>
                </a:solidFill>
                <a:latin typeface="Arial Narrow" pitchFamily="34" charset="0"/>
              </a:defRPr>
            </a:lvl3pPr>
            <a:lvl4pPr marL="1600200" indent="-228600">
              <a:spcBef>
                <a:spcPct val="20000"/>
              </a:spcBef>
              <a:buClr>
                <a:schemeClr val="accent2"/>
              </a:buClr>
              <a:buSzPct val="65000"/>
              <a:buFont typeface="Monotype Sorts" pitchFamily="2" charset="2"/>
              <a:buChar char="l"/>
              <a:defRPr sz="2000">
                <a:solidFill>
                  <a:schemeClr val="tx1"/>
                </a:solidFill>
                <a:latin typeface="Arial Narrow" pitchFamily="34" charset="0"/>
              </a:defRPr>
            </a:lvl4pPr>
            <a:lvl5pPr marL="2057400" indent="-228600">
              <a:spcBef>
                <a:spcPct val="20000"/>
              </a:spcBef>
              <a:buClr>
                <a:schemeClr val="folHlink"/>
              </a:buClr>
              <a:buSzPct val="100000"/>
              <a:buChar char="»"/>
              <a:defRPr sz="2000">
                <a:solidFill>
                  <a:schemeClr val="tx1"/>
                </a:solidFill>
                <a:latin typeface="Arial Narrow" pitchFamily="34" charset="0"/>
              </a:defRPr>
            </a:lvl5pPr>
            <a:lvl6pPr marL="2514600" indent="-228600" eaLnBrk="0" fontAlgn="base" hangingPunct="0">
              <a:spcBef>
                <a:spcPct val="20000"/>
              </a:spcBef>
              <a:spcAft>
                <a:spcPct val="0"/>
              </a:spcAft>
              <a:buClr>
                <a:schemeClr val="folHlink"/>
              </a:buClr>
              <a:buSzPct val="100000"/>
              <a:buChar char="»"/>
              <a:defRPr sz="2000">
                <a:solidFill>
                  <a:schemeClr val="tx1"/>
                </a:solidFill>
                <a:latin typeface="Arial Narrow" pitchFamily="34" charset="0"/>
              </a:defRPr>
            </a:lvl6pPr>
            <a:lvl7pPr marL="2971800" indent="-228600" eaLnBrk="0" fontAlgn="base" hangingPunct="0">
              <a:spcBef>
                <a:spcPct val="20000"/>
              </a:spcBef>
              <a:spcAft>
                <a:spcPct val="0"/>
              </a:spcAft>
              <a:buClr>
                <a:schemeClr val="folHlink"/>
              </a:buClr>
              <a:buSzPct val="100000"/>
              <a:buChar char="»"/>
              <a:defRPr sz="2000">
                <a:solidFill>
                  <a:schemeClr val="tx1"/>
                </a:solidFill>
                <a:latin typeface="Arial Narrow" pitchFamily="34" charset="0"/>
              </a:defRPr>
            </a:lvl7pPr>
            <a:lvl8pPr marL="3429000" indent="-228600" eaLnBrk="0" fontAlgn="base" hangingPunct="0">
              <a:spcBef>
                <a:spcPct val="20000"/>
              </a:spcBef>
              <a:spcAft>
                <a:spcPct val="0"/>
              </a:spcAft>
              <a:buClr>
                <a:schemeClr val="folHlink"/>
              </a:buClr>
              <a:buSzPct val="100000"/>
              <a:buChar char="»"/>
              <a:defRPr sz="2000">
                <a:solidFill>
                  <a:schemeClr val="tx1"/>
                </a:solidFill>
                <a:latin typeface="Arial Narrow" pitchFamily="34" charset="0"/>
              </a:defRPr>
            </a:lvl8pPr>
            <a:lvl9pPr marL="3886200" indent="-228600" eaLnBrk="0" fontAlgn="base" hangingPunct="0">
              <a:spcBef>
                <a:spcPct val="20000"/>
              </a:spcBef>
              <a:spcAft>
                <a:spcPct val="0"/>
              </a:spcAft>
              <a:buClr>
                <a:schemeClr val="folHlink"/>
              </a:buClr>
              <a:buSzPct val="100000"/>
              <a:buChar char="»"/>
              <a:defRPr sz="2000">
                <a:solidFill>
                  <a:schemeClr val="tx1"/>
                </a:solidFill>
                <a:latin typeface="Arial Narrow" pitchFamily="34" charset="0"/>
              </a:defRPr>
            </a:lvl9pPr>
          </a:lstStyle>
          <a:p>
            <a:pPr>
              <a:spcBef>
                <a:spcPct val="0"/>
              </a:spcBef>
              <a:buClrTx/>
              <a:buSzTx/>
              <a:buFontTx/>
              <a:buNone/>
            </a:pPr>
            <a:r>
              <a:rPr lang="uk-UA" altLang="en-US" sz="2800" b="1" dirty="0" smtClean="0">
                <a:solidFill>
                  <a:srgbClr val="66FF33"/>
                </a:solidFill>
              </a:rPr>
              <a:t>Чутливі</a:t>
            </a:r>
            <a:endParaRPr lang="en-US" altLang="en-US" sz="2800" b="1" dirty="0">
              <a:solidFill>
                <a:srgbClr val="66FF33"/>
              </a:solidFill>
            </a:endParaRPr>
          </a:p>
        </p:txBody>
      </p:sp>
      <p:sp>
        <p:nvSpPr>
          <p:cNvPr id="62470" name="Text Box 6"/>
          <p:cNvSpPr txBox="1">
            <a:spLocks noChangeArrowheads="1"/>
          </p:cNvSpPr>
          <p:nvPr/>
        </p:nvSpPr>
        <p:spPr bwMode="auto">
          <a:xfrm>
            <a:off x="0" y="1916052"/>
            <a:ext cx="258045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Clr>
                <a:schemeClr val="accent2"/>
              </a:buClr>
              <a:buSzPct val="75000"/>
              <a:buFont typeface="Wingdings 2" pitchFamily="18" charset="2"/>
              <a:buChar char="Ä"/>
              <a:defRPr sz="3200">
                <a:solidFill>
                  <a:schemeClr val="tx1"/>
                </a:solidFill>
                <a:latin typeface="Arial Narrow" pitchFamily="34" charset="0"/>
              </a:defRPr>
            </a:lvl1pPr>
            <a:lvl2pPr marL="742950" indent="-285750">
              <a:spcBef>
                <a:spcPct val="20000"/>
              </a:spcBef>
              <a:buClr>
                <a:schemeClr val="accent2"/>
              </a:buClr>
              <a:buSzPct val="80000"/>
              <a:buFont typeface="Wingdings" pitchFamily="2" charset="2"/>
              <a:buChar char="n"/>
              <a:defRPr sz="2800">
                <a:solidFill>
                  <a:schemeClr val="tx1"/>
                </a:solidFill>
                <a:latin typeface="Arial Narrow" pitchFamily="34" charset="0"/>
              </a:defRPr>
            </a:lvl2pPr>
            <a:lvl3pPr marL="1143000" indent="-228600">
              <a:spcBef>
                <a:spcPct val="20000"/>
              </a:spcBef>
              <a:buClr>
                <a:schemeClr val="accent2"/>
              </a:buClr>
              <a:buSzPct val="75000"/>
              <a:buFont typeface="Wingdings" pitchFamily="2" charset="2"/>
              <a:buChar char="u"/>
              <a:defRPr sz="2400">
                <a:solidFill>
                  <a:schemeClr val="tx1"/>
                </a:solidFill>
                <a:latin typeface="Arial Narrow" pitchFamily="34" charset="0"/>
              </a:defRPr>
            </a:lvl3pPr>
            <a:lvl4pPr marL="1600200" indent="-228600">
              <a:spcBef>
                <a:spcPct val="20000"/>
              </a:spcBef>
              <a:buClr>
                <a:schemeClr val="accent2"/>
              </a:buClr>
              <a:buSzPct val="65000"/>
              <a:buFont typeface="Monotype Sorts" pitchFamily="2" charset="2"/>
              <a:buChar char="l"/>
              <a:defRPr sz="2000">
                <a:solidFill>
                  <a:schemeClr val="tx1"/>
                </a:solidFill>
                <a:latin typeface="Arial Narrow" pitchFamily="34" charset="0"/>
              </a:defRPr>
            </a:lvl4pPr>
            <a:lvl5pPr marL="2057400" indent="-228600">
              <a:spcBef>
                <a:spcPct val="20000"/>
              </a:spcBef>
              <a:buClr>
                <a:schemeClr val="folHlink"/>
              </a:buClr>
              <a:buSzPct val="100000"/>
              <a:buChar char="»"/>
              <a:defRPr sz="2000">
                <a:solidFill>
                  <a:schemeClr val="tx1"/>
                </a:solidFill>
                <a:latin typeface="Arial Narrow" pitchFamily="34" charset="0"/>
              </a:defRPr>
            </a:lvl5pPr>
            <a:lvl6pPr marL="2514600" indent="-228600" eaLnBrk="0" fontAlgn="base" hangingPunct="0">
              <a:spcBef>
                <a:spcPct val="20000"/>
              </a:spcBef>
              <a:spcAft>
                <a:spcPct val="0"/>
              </a:spcAft>
              <a:buClr>
                <a:schemeClr val="folHlink"/>
              </a:buClr>
              <a:buSzPct val="100000"/>
              <a:buChar char="»"/>
              <a:defRPr sz="2000">
                <a:solidFill>
                  <a:schemeClr val="tx1"/>
                </a:solidFill>
                <a:latin typeface="Arial Narrow" pitchFamily="34" charset="0"/>
              </a:defRPr>
            </a:lvl6pPr>
            <a:lvl7pPr marL="2971800" indent="-228600" eaLnBrk="0" fontAlgn="base" hangingPunct="0">
              <a:spcBef>
                <a:spcPct val="20000"/>
              </a:spcBef>
              <a:spcAft>
                <a:spcPct val="0"/>
              </a:spcAft>
              <a:buClr>
                <a:schemeClr val="folHlink"/>
              </a:buClr>
              <a:buSzPct val="100000"/>
              <a:buChar char="»"/>
              <a:defRPr sz="2000">
                <a:solidFill>
                  <a:schemeClr val="tx1"/>
                </a:solidFill>
                <a:latin typeface="Arial Narrow" pitchFamily="34" charset="0"/>
              </a:defRPr>
            </a:lvl7pPr>
            <a:lvl8pPr marL="3429000" indent="-228600" eaLnBrk="0" fontAlgn="base" hangingPunct="0">
              <a:spcBef>
                <a:spcPct val="20000"/>
              </a:spcBef>
              <a:spcAft>
                <a:spcPct val="0"/>
              </a:spcAft>
              <a:buClr>
                <a:schemeClr val="folHlink"/>
              </a:buClr>
              <a:buSzPct val="100000"/>
              <a:buChar char="»"/>
              <a:defRPr sz="2000">
                <a:solidFill>
                  <a:schemeClr val="tx1"/>
                </a:solidFill>
                <a:latin typeface="Arial Narrow" pitchFamily="34" charset="0"/>
              </a:defRPr>
            </a:lvl8pPr>
            <a:lvl9pPr marL="3886200" indent="-228600" eaLnBrk="0" fontAlgn="base" hangingPunct="0">
              <a:spcBef>
                <a:spcPct val="20000"/>
              </a:spcBef>
              <a:spcAft>
                <a:spcPct val="0"/>
              </a:spcAft>
              <a:buClr>
                <a:schemeClr val="folHlink"/>
              </a:buClr>
              <a:buSzPct val="100000"/>
              <a:buChar char="»"/>
              <a:defRPr sz="2000">
                <a:solidFill>
                  <a:schemeClr val="tx1"/>
                </a:solidFill>
                <a:latin typeface="Arial Narrow" pitchFamily="34" charset="0"/>
              </a:defRPr>
            </a:lvl9pPr>
          </a:lstStyle>
          <a:p>
            <a:pPr>
              <a:spcBef>
                <a:spcPct val="0"/>
              </a:spcBef>
              <a:buClrTx/>
              <a:buSzTx/>
              <a:buFontTx/>
              <a:buNone/>
            </a:pPr>
            <a:r>
              <a:rPr lang="uk-UA" altLang="en-US" sz="2800" b="1" dirty="0" smtClean="0">
                <a:solidFill>
                  <a:srgbClr val="FF0000"/>
                </a:solidFill>
              </a:rPr>
              <a:t>Найбільш стійкі</a:t>
            </a:r>
            <a:endParaRPr lang="en-US" altLang="en-US" sz="2800" b="1" dirty="0">
              <a:solidFill>
                <a:srgbClr val="FF0000"/>
              </a:solidFill>
            </a:endParaRPr>
          </a:p>
        </p:txBody>
      </p:sp>
      <p:sp>
        <p:nvSpPr>
          <p:cNvPr id="2" name="Стрелка вниз 1"/>
          <p:cNvSpPr/>
          <p:nvPr/>
        </p:nvSpPr>
        <p:spPr>
          <a:xfrm>
            <a:off x="819055" y="2420888"/>
            <a:ext cx="360040" cy="3456384"/>
          </a:xfrm>
          <a:prstGeom prst="downArrow">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Стрелка вниз 2"/>
          <p:cNvSpPr/>
          <p:nvPr/>
        </p:nvSpPr>
        <p:spPr>
          <a:xfrm rot="10800000">
            <a:off x="7673570" y="2933327"/>
            <a:ext cx="1296144" cy="392467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ru-RU"/>
          </a:p>
        </p:txBody>
      </p:sp>
      <p:sp>
        <p:nvSpPr>
          <p:cNvPr id="4" name="Прямоугольник 3"/>
          <p:cNvSpPr/>
          <p:nvPr/>
        </p:nvSpPr>
        <p:spPr>
          <a:xfrm>
            <a:off x="8075421" y="2855770"/>
            <a:ext cx="523220" cy="3669575"/>
          </a:xfrm>
          <a:prstGeom prst="rect">
            <a:avLst/>
          </a:prstGeom>
          <a:scene3d>
            <a:camera prst="orthographicFront">
              <a:rot lat="0" lon="0" rev="0"/>
            </a:camera>
            <a:lightRig rig="threePt" dir="t"/>
          </a:scene3d>
        </p:spPr>
        <p:txBody>
          <a:bodyPr vert="vert270" wrap="square">
            <a:spAutoFit/>
          </a:bodyPr>
          <a:lstStyle/>
          <a:p>
            <a:r>
              <a:rPr lang="uk-UA" sz="2200" b="1" dirty="0" smtClean="0">
                <a:solidFill>
                  <a:schemeClr val="bg1"/>
                </a:solidFill>
              </a:rPr>
              <a:t>Високий рівень дезінфекції</a:t>
            </a:r>
            <a:endParaRPr lang="ru-RU" sz="2200" b="1" dirty="0">
              <a:solidFill>
                <a:schemeClr val="bg1"/>
              </a:solidFill>
            </a:endParaRPr>
          </a:p>
        </p:txBody>
      </p:sp>
      <p:cxnSp>
        <p:nvCxnSpPr>
          <p:cNvPr id="6" name="Прямая соединительная линия 5"/>
          <p:cNvCxnSpPr/>
          <p:nvPr/>
        </p:nvCxnSpPr>
        <p:spPr>
          <a:xfrm>
            <a:off x="1835696" y="2924944"/>
            <a:ext cx="7308304" cy="8383"/>
          </a:xfrm>
          <a:prstGeom prst="line">
            <a:avLst/>
          </a:prstGeom>
          <a:ln w="85725">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345482" y="6099332"/>
            <a:ext cx="5178846" cy="646331"/>
          </a:xfrm>
          <a:prstGeom prst="rect">
            <a:avLst/>
          </a:prstGeom>
          <a:noFill/>
        </p:spPr>
        <p:txBody>
          <a:bodyPr wrap="square" rtlCol="0">
            <a:spAutoFit/>
          </a:bodyPr>
          <a:lstStyle/>
          <a:p>
            <a:r>
              <a:rPr lang="uk-UA" i="1" dirty="0" smtClean="0">
                <a:solidFill>
                  <a:srgbClr val="0000FF"/>
                </a:solidFill>
              </a:rPr>
              <a:t>* Спеціальні умови репроцесингу/стерилізації</a:t>
            </a:r>
          </a:p>
          <a:p>
            <a:r>
              <a:rPr lang="uk-UA" i="1" dirty="0" smtClean="0">
                <a:solidFill>
                  <a:srgbClr val="FF0000"/>
                </a:solidFill>
              </a:rPr>
              <a:t>** Видаляються тільки при проведенні очищення</a:t>
            </a:r>
            <a:endParaRPr lang="ru-RU" i="1" dirty="0">
              <a:solidFill>
                <a:srgbClr val="FF0000"/>
              </a:solidFill>
            </a:endParaRPr>
          </a:p>
        </p:txBody>
      </p:sp>
      <p:sp>
        <p:nvSpPr>
          <p:cNvPr id="15" name="TextBox 14"/>
          <p:cNvSpPr txBox="1"/>
          <p:nvPr/>
        </p:nvSpPr>
        <p:spPr>
          <a:xfrm>
            <a:off x="6449938" y="1255965"/>
            <a:ext cx="2524325" cy="646331"/>
          </a:xfrm>
          <a:prstGeom prst="rect">
            <a:avLst/>
          </a:prstGeom>
          <a:noFill/>
        </p:spPr>
        <p:txBody>
          <a:bodyPr wrap="square" rtlCol="0">
            <a:spAutoFit/>
          </a:bodyPr>
          <a:lstStyle/>
          <a:p>
            <a:r>
              <a:rPr lang="uk-UA" dirty="0" smtClean="0"/>
              <a:t>  </a:t>
            </a:r>
            <a:r>
              <a:rPr lang="uk-UA" dirty="0" smtClean="0">
                <a:solidFill>
                  <a:srgbClr val="13DF91"/>
                </a:solidFill>
              </a:rPr>
              <a:t>Рівень гарантованої </a:t>
            </a:r>
          </a:p>
          <a:p>
            <a:r>
              <a:rPr lang="uk-UA" dirty="0" smtClean="0">
                <a:solidFill>
                  <a:srgbClr val="13DF91"/>
                </a:solidFill>
              </a:rPr>
              <a:t>стерильності  </a:t>
            </a:r>
            <a:r>
              <a:rPr lang="en-US" dirty="0" smtClean="0">
                <a:solidFill>
                  <a:srgbClr val="13DF91"/>
                </a:solidFill>
              </a:rPr>
              <a:t>SAL 10</a:t>
            </a:r>
            <a:r>
              <a:rPr lang="uk-UA" dirty="0" smtClean="0">
                <a:solidFill>
                  <a:srgbClr val="13DF91"/>
                </a:solidFill>
              </a:rPr>
              <a:t> </a:t>
            </a:r>
            <a:r>
              <a:rPr lang="en-US" baseline="30000" dirty="0" smtClean="0">
                <a:solidFill>
                  <a:srgbClr val="13DF91"/>
                </a:solidFill>
              </a:rPr>
              <a:t>-6</a:t>
            </a:r>
            <a:endParaRPr lang="ru-RU" baseline="30000" dirty="0">
              <a:solidFill>
                <a:srgbClr val="13DF91"/>
              </a:solidFill>
            </a:endParaRPr>
          </a:p>
        </p:txBody>
      </p:sp>
      <p:sp>
        <p:nvSpPr>
          <p:cNvPr id="16" name="Прямоугольник 15"/>
          <p:cNvSpPr/>
          <p:nvPr/>
        </p:nvSpPr>
        <p:spPr>
          <a:xfrm>
            <a:off x="7082698" y="1430379"/>
            <a:ext cx="523220" cy="1494566"/>
          </a:xfrm>
          <a:prstGeom prst="rect">
            <a:avLst/>
          </a:prstGeom>
          <a:scene3d>
            <a:camera prst="orthographicFront">
              <a:rot lat="0" lon="0" rev="0"/>
            </a:camera>
            <a:lightRig rig="threePt" dir="t"/>
          </a:scene3d>
        </p:spPr>
        <p:txBody>
          <a:bodyPr vert="vert270" wrap="square">
            <a:spAutoFit/>
          </a:bodyPr>
          <a:lstStyle/>
          <a:p>
            <a:r>
              <a:rPr lang="uk-UA" sz="2200" b="1" dirty="0" smtClean="0">
                <a:solidFill>
                  <a:schemeClr val="bg1"/>
                </a:solidFill>
              </a:rPr>
              <a:t>Стертліз.</a:t>
            </a:r>
            <a:endParaRPr lang="ru-RU" sz="2200" b="1" dirty="0">
              <a:solidFill>
                <a:schemeClr val="bg1"/>
              </a:solidFill>
            </a:endParaRPr>
          </a:p>
        </p:txBody>
      </p:sp>
      <p:sp>
        <p:nvSpPr>
          <p:cNvPr id="17" name="TextBox 16"/>
          <p:cNvSpPr txBox="1"/>
          <p:nvPr/>
        </p:nvSpPr>
        <p:spPr>
          <a:xfrm>
            <a:off x="7892459" y="2555612"/>
            <a:ext cx="1432069" cy="369332"/>
          </a:xfrm>
          <a:prstGeom prst="rect">
            <a:avLst/>
          </a:prstGeom>
          <a:noFill/>
        </p:spPr>
        <p:txBody>
          <a:bodyPr wrap="square" rtlCol="0">
            <a:spAutoFit/>
          </a:bodyPr>
          <a:lstStyle/>
          <a:p>
            <a:r>
              <a:rPr lang="uk-UA" dirty="0" smtClean="0">
                <a:solidFill>
                  <a:srgbClr val="FF0000"/>
                </a:solidFill>
              </a:rPr>
              <a:t>Рівень  ДВР</a:t>
            </a:r>
            <a:endParaRPr lang="ru-RU" baseline="30000" dirty="0">
              <a:solidFill>
                <a:srgbClr val="FF0000"/>
              </a:solidFill>
            </a:endParaRPr>
          </a:p>
        </p:txBody>
      </p:sp>
    </p:spTree>
    <p:extLst>
      <p:ext uri="{BB962C8B-B14F-4D97-AF65-F5344CB8AC3E}">
        <p14:creationId xmlns:p14="http://schemas.microsoft.com/office/powerpoint/2010/main" val="38840326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69775" y="63296"/>
            <a:ext cx="8712968" cy="1785104"/>
          </a:xfrm>
          <a:prstGeom prst="rect">
            <a:avLst/>
          </a:prstGeom>
        </p:spPr>
        <p:txBody>
          <a:bodyPr wrap="square">
            <a:spAutoFit/>
          </a:bodyPr>
          <a:lstStyle/>
          <a:p>
            <a:pPr algn="ctr"/>
            <a:r>
              <a:rPr lang="uk-UA" sz="3200" b="1" dirty="0" smtClean="0">
                <a:solidFill>
                  <a:srgbClr val="0070C0"/>
                </a:solidFill>
              </a:rPr>
              <a:t>Дезінфекція високого рівня (ДВР)</a:t>
            </a:r>
            <a:r>
              <a:rPr lang="uk-UA" sz="3200" dirty="0" smtClean="0">
                <a:solidFill>
                  <a:srgbClr val="0070C0"/>
                </a:solidFill>
              </a:rPr>
              <a:t> </a:t>
            </a:r>
          </a:p>
          <a:p>
            <a:endParaRPr lang="uk-UA" dirty="0" smtClean="0"/>
          </a:p>
          <a:p>
            <a:r>
              <a:rPr lang="uk-UA" sz="2000" b="1" dirty="0" smtClean="0">
                <a:solidFill>
                  <a:srgbClr val="FF0000"/>
                </a:solidFill>
              </a:rPr>
              <a:t>дезінфекція, при якій знешкоджуються мікроорганізми, віруси, включно з HBV, HCV, HIV, бактерії, в т.ч. </a:t>
            </a:r>
            <a:r>
              <a:rPr lang="uk-UA" sz="2000" b="1" i="1" dirty="0" err="1" smtClean="0">
                <a:solidFill>
                  <a:srgbClr val="FF0000"/>
                </a:solidFill>
              </a:rPr>
              <a:t>Mycobacterium</a:t>
            </a:r>
            <a:r>
              <a:rPr lang="uk-UA" sz="2000" b="1" i="1" dirty="0" smtClean="0">
                <a:solidFill>
                  <a:srgbClr val="FF0000"/>
                </a:solidFill>
              </a:rPr>
              <a:t> </a:t>
            </a:r>
            <a:r>
              <a:rPr lang="en-US" sz="2000" b="1" i="1" dirty="0" smtClean="0">
                <a:solidFill>
                  <a:srgbClr val="FF0000"/>
                </a:solidFill>
              </a:rPr>
              <a:t>tuberculosis</a:t>
            </a:r>
            <a:r>
              <a:rPr lang="uk-UA" sz="2000" b="1" dirty="0" smtClean="0">
                <a:solidFill>
                  <a:srgbClr val="FF0000"/>
                </a:solidFill>
              </a:rPr>
              <a:t>, за виключенням спор та </a:t>
            </a:r>
            <a:r>
              <a:rPr lang="uk-UA" sz="2000" b="1" dirty="0">
                <a:solidFill>
                  <a:srgbClr val="FF0000"/>
                </a:solidFill>
              </a:rPr>
              <a:t>п</a:t>
            </a:r>
            <a:r>
              <a:rPr lang="uk-UA" sz="2000" b="1" dirty="0" smtClean="0">
                <a:solidFill>
                  <a:srgbClr val="FF0000"/>
                </a:solidFill>
              </a:rPr>
              <a:t>ріонів.</a:t>
            </a:r>
            <a:endParaRPr lang="uk-UA" sz="2000" b="1" dirty="0">
              <a:solidFill>
                <a:srgbClr val="FF0000"/>
              </a:solidFill>
            </a:endParaRPr>
          </a:p>
        </p:txBody>
      </p:sp>
      <p:sp>
        <p:nvSpPr>
          <p:cNvPr id="4" name="Rectangle 3"/>
          <p:cNvSpPr>
            <a:spLocks noGrp="1" noChangeArrowheads="1"/>
          </p:cNvSpPr>
          <p:nvPr/>
        </p:nvSpPr>
        <p:spPr bwMode="auto">
          <a:xfrm>
            <a:off x="5383" y="1556792"/>
            <a:ext cx="9252519" cy="2889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86868" tIns="42672" rIns="86868" bIns="42672" numCol="1" anchor="t" anchorCtr="0" compatLnSpc="1">
            <a:prstTxWarp prst="textNoShape">
              <a:avLst/>
            </a:prstTxWarp>
          </a:bodyPr>
          <a:lstStyle>
            <a:lvl1pPr marL="328613" indent="-328613" algn="l" defTabSz="877888" rtl="0" eaLnBrk="0" fontAlgn="base" hangingPunct="0">
              <a:spcBef>
                <a:spcPct val="20000"/>
              </a:spcBef>
              <a:spcAft>
                <a:spcPct val="0"/>
              </a:spcAft>
              <a:buClr>
                <a:schemeClr val="accent2"/>
              </a:buClr>
              <a:buSzPct val="75000"/>
              <a:buFont typeface="Monotype Sorts" pitchFamily="2" charset="2"/>
              <a:buChar char="l"/>
              <a:defRPr sz="3100">
                <a:solidFill>
                  <a:schemeClr val="tx1"/>
                </a:solidFill>
                <a:latin typeface="+mn-lt"/>
                <a:ea typeface="+mn-ea"/>
                <a:cs typeface="+mn-cs"/>
              </a:defRPr>
            </a:lvl1pPr>
            <a:lvl2pPr marL="712788" indent="-274638" algn="l" defTabSz="877888" rtl="0" eaLnBrk="0" fontAlgn="base" hangingPunct="0">
              <a:spcBef>
                <a:spcPct val="20000"/>
              </a:spcBef>
              <a:spcAft>
                <a:spcPct val="0"/>
              </a:spcAft>
              <a:buClr>
                <a:schemeClr val="tx2"/>
              </a:buClr>
              <a:buSzPct val="70000"/>
              <a:buFont typeface="Wingdings" pitchFamily="2" charset="2"/>
              <a:buChar char="n"/>
              <a:defRPr sz="2700">
                <a:solidFill>
                  <a:schemeClr val="tx1"/>
                </a:solidFill>
                <a:latin typeface="+mn-lt"/>
              </a:defRPr>
            </a:lvl2pPr>
            <a:lvl3pPr marL="1096963" indent="-219075" algn="l" defTabSz="877888" rtl="0" eaLnBrk="0" fontAlgn="base" hangingPunct="0">
              <a:spcBef>
                <a:spcPct val="20000"/>
              </a:spcBef>
              <a:spcAft>
                <a:spcPct val="0"/>
              </a:spcAft>
              <a:buClr>
                <a:schemeClr val="tx2"/>
              </a:buClr>
              <a:buSzPct val="75000"/>
              <a:buFont typeface="Wingdings" pitchFamily="2" charset="2"/>
              <a:buChar char="u"/>
              <a:defRPr sz="2300">
                <a:solidFill>
                  <a:schemeClr val="tx1"/>
                </a:solidFill>
                <a:latin typeface="+mn-lt"/>
              </a:defRPr>
            </a:lvl3pPr>
            <a:lvl4pPr marL="1536700" indent="-220663" algn="l" defTabSz="877888" rtl="0" eaLnBrk="0" fontAlgn="base" hangingPunct="0">
              <a:spcBef>
                <a:spcPct val="20000"/>
              </a:spcBef>
              <a:spcAft>
                <a:spcPct val="0"/>
              </a:spcAft>
              <a:buClr>
                <a:schemeClr val="accent2"/>
              </a:buClr>
              <a:buSzPct val="65000"/>
              <a:buFont typeface="Monotype Sorts" pitchFamily="2" charset="2"/>
              <a:buChar char="l"/>
              <a:defRPr sz="1900">
                <a:solidFill>
                  <a:schemeClr val="tx1"/>
                </a:solidFill>
                <a:latin typeface="+mn-lt"/>
              </a:defRPr>
            </a:lvl4pPr>
            <a:lvl5pPr marL="1974850" indent="-219075" algn="l" defTabSz="877888" rtl="0" eaLnBrk="0" fontAlgn="base" hangingPunct="0">
              <a:spcBef>
                <a:spcPct val="20000"/>
              </a:spcBef>
              <a:spcAft>
                <a:spcPct val="0"/>
              </a:spcAft>
              <a:buClr>
                <a:schemeClr val="folHlink"/>
              </a:buClr>
              <a:buSzPct val="100000"/>
              <a:buChar char="»"/>
              <a:defRPr sz="1900">
                <a:solidFill>
                  <a:schemeClr val="tx1"/>
                </a:solidFill>
                <a:latin typeface="+mn-lt"/>
              </a:defRPr>
            </a:lvl5pPr>
            <a:lvl6pPr marL="2432050" indent="-219075" algn="l" defTabSz="877888" rtl="0" eaLnBrk="0" fontAlgn="base" hangingPunct="0">
              <a:spcBef>
                <a:spcPct val="20000"/>
              </a:spcBef>
              <a:spcAft>
                <a:spcPct val="0"/>
              </a:spcAft>
              <a:buClr>
                <a:schemeClr val="folHlink"/>
              </a:buClr>
              <a:buSzPct val="100000"/>
              <a:buChar char="»"/>
              <a:defRPr sz="1900">
                <a:solidFill>
                  <a:schemeClr val="tx1"/>
                </a:solidFill>
                <a:latin typeface="+mn-lt"/>
              </a:defRPr>
            </a:lvl6pPr>
            <a:lvl7pPr marL="2889250" indent="-219075" algn="l" defTabSz="877888" rtl="0" eaLnBrk="0" fontAlgn="base" hangingPunct="0">
              <a:spcBef>
                <a:spcPct val="20000"/>
              </a:spcBef>
              <a:spcAft>
                <a:spcPct val="0"/>
              </a:spcAft>
              <a:buClr>
                <a:schemeClr val="folHlink"/>
              </a:buClr>
              <a:buSzPct val="100000"/>
              <a:buChar char="»"/>
              <a:defRPr sz="1900">
                <a:solidFill>
                  <a:schemeClr val="tx1"/>
                </a:solidFill>
                <a:latin typeface="+mn-lt"/>
              </a:defRPr>
            </a:lvl7pPr>
            <a:lvl8pPr marL="3346450" indent="-219075" algn="l" defTabSz="877888" rtl="0" eaLnBrk="0" fontAlgn="base" hangingPunct="0">
              <a:spcBef>
                <a:spcPct val="20000"/>
              </a:spcBef>
              <a:spcAft>
                <a:spcPct val="0"/>
              </a:spcAft>
              <a:buClr>
                <a:schemeClr val="folHlink"/>
              </a:buClr>
              <a:buSzPct val="100000"/>
              <a:buChar char="»"/>
              <a:defRPr sz="1900">
                <a:solidFill>
                  <a:schemeClr val="tx1"/>
                </a:solidFill>
                <a:latin typeface="+mn-lt"/>
              </a:defRPr>
            </a:lvl8pPr>
            <a:lvl9pPr marL="3803650" indent="-219075" algn="l" defTabSz="877888" rtl="0" eaLnBrk="0" fontAlgn="base" hangingPunct="0">
              <a:spcBef>
                <a:spcPct val="20000"/>
              </a:spcBef>
              <a:spcAft>
                <a:spcPct val="0"/>
              </a:spcAft>
              <a:buClr>
                <a:schemeClr val="folHlink"/>
              </a:buClr>
              <a:buSzPct val="100000"/>
              <a:buChar char="»"/>
              <a:defRPr sz="1900">
                <a:solidFill>
                  <a:schemeClr val="tx1"/>
                </a:solidFill>
                <a:latin typeface="+mn-lt"/>
              </a:defRPr>
            </a:lvl9pPr>
          </a:lstStyle>
          <a:p>
            <a:pPr algn="ctr">
              <a:lnSpc>
                <a:spcPct val="80000"/>
              </a:lnSpc>
              <a:buFont typeface="Monotype Sorts" pitchFamily="2" charset="2"/>
              <a:buNone/>
            </a:pPr>
            <a:r>
              <a:rPr lang="uk-UA" altLang="ru-RU" sz="2000" b="1" dirty="0" smtClean="0">
                <a:solidFill>
                  <a:schemeClr val="tx2"/>
                </a:solidFill>
              </a:rPr>
              <a:t>Час експозиції </a:t>
            </a:r>
            <a:r>
              <a:rPr lang="en-US" altLang="ru-RU" sz="2000" b="1" dirty="0" smtClean="0">
                <a:solidFill>
                  <a:schemeClr val="tx2"/>
                </a:solidFill>
              </a:rPr>
              <a:t> </a:t>
            </a:r>
            <a:r>
              <a:rPr lang="en-US" altLang="ru-RU" sz="2000" b="1" u="sng" dirty="0" smtClean="0">
                <a:solidFill>
                  <a:schemeClr val="tx2"/>
                </a:solidFill>
              </a:rPr>
              <a:t>&gt;</a:t>
            </a:r>
            <a:r>
              <a:rPr lang="en-US" altLang="ru-RU" sz="2000" b="1" dirty="0" smtClean="0">
                <a:solidFill>
                  <a:schemeClr val="tx2"/>
                </a:solidFill>
              </a:rPr>
              <a:t> 8</a:t>
            </a:r>
            <a:r>
              <a:rPr lang="uk-UA" altLang="ru-RU" sz="2000" b="1" dirty="0" smtClean="0">
                <a:solidFill>
                  <a:schemeClr val="tx2"/>
                </a:solidFill>
              </a:rPr>
              <a:t> хв. – </a:t>
            </a:r>
            <a:r>
              <a:rPr lang="en-US" altLang="ru-RU" sz="2000" b="1" dirty="0" smtClean="0">
                <a:solidFill>
                  <a:schemeClr val="tx2"/>
                </a:solidFill>
              </a:rPr>
              <a:t>45</a:t>
            </a:r>
            <a:r>
              <a:rPr lang="uk-UA" altLang="ru-RU" sz="2000" b="1" dirty="0" smtClean="0">
                <a:solidFill>
                  <a:schemeClr val="tx2"/>
                </a:solidFill>
              </a:rPr>
              <a:t> хв. </a:t>
            </a:r>
            <a:r>
              <a:rPr lang="en-US" altLang="ru-RU" sz="2000" b="1" dirty="0" smtClean="0">
                <a:solidFill>
                  <a:schemeClr val="tx2"/>
                </a:solidFill>
              </a:rPr>
              <a:t>(US</a:t>
            </a:r>
            <a:r>
              <a:rPr lang="uk-UA" altLang="ru-RU" sz="2000" b="1" dirty="0" smtClean="0">
                <a:solidFill>
                  <a:schemeClr val="tx2"/>
                </a:solidFill>
              </a:rPr>
              <a:t>А</a:t>
            </a:r>
            <a:r>
              <a:rPr lang="en-US" altLang="ru-RU" sz="2000" b="1" dirty="0" smtClean="0">
                <a:solidFill>
                  <a:schemeClr val="tx2"/>
                </a:solidFill>
              </a:rPr>
              <a:t>), 20</a:t>
            </a:r>
            <a:r>
              <a:rPr lang="en-US" altLang="ru-RU" sz="2000" b="1" baseline="30000" dirty="0" smtClean="0">
                <a:solidFill>
                  <a:schemeClr val="tx2"/>
                </a:solidFill>
              </a:rPr>
              <a:t>o</a:t>
            </a:r>
            <a:r>
              <a:rPr lang="en-US" altLang="ru-RU" sz="2000" b="1" dirty="0" smtClean="0">
                <a:solidFill>
                  <a:schemeClr val="tx2"/>
                </a:solidFill>
              </a:rPr>
              <a:t>C</a:t>
            </a:r>
            <a:endParaRPr lang="uk-UA" altLang="ru-RU" sz="2000" b="1" dirty="0" smtClean="0">
              <a:solidFill>
                <a:schemeClr val="tx2"/>
              </a:solidFill>
            </a:endParaRPr>
          </a:p>
          <a:p>
            <a:pPr algn="ctr">
              <a:lnSpc>
                <a:spcPct val="80000"/>
              </a:lnSpc>
              <a:buFont typeface="Monotype Sorts" pitchFamily="2" charset="2"/>
              <a:buNone/>
            </a:pPr>
            <a:endParaRPr lang="en-US" altLang="ru-RU" sz="2000" b="1" dirty="0" smtClean="0">
              <a:solidFill>
                <a:schemeClr val="tx2"/>
              </a:solidFill>
            </a:endParaRPr>
          </a:p>
          <a:p>
            <a:pPr>
              <a:lnSpc>
                <a:spcPct val="80000"/>
              </a:lnSpc>
              <a:buFont typeface="Monotype Sorts" pitchFamily="2" charset="2"/>
              <a:buNone/>
            </a:pPr>
            <a:r>
              <a:rPr lang="uk-UA" altLang="ru-RU" sz="2200" b="1" u="sng" dirty="0" smtClean="0"/>
              <a:t>Бактерицидні препарати </a:t>
            </a:r>
            <a:r>
              <a:rPr lang="en-US" altLang="ru-RU" sz="2200" b="1" u="sng" dirty="0" smtClean="0"/>
              <a:t>                           </a:t>
            </a:r>
            <a:r>
              <a:rPr lang="uk-UA" altLang="ru-RU" sz="2200" b="1" u="sng" dirty="0" smtClean="0"/>
              <a:t>                           </a:t>
            </a:r>
            <a:r>
              <a:rPr lang="en-US" altLang="ru-RU" sz="2200" b="1" u="sng" dirty="0" smtClean="0"/>
              <a:t> </a:t>
            </a:r>
            <a:r>
              <a:rPr lang="uk-UA" altLang="ru-RU" sz="2200" b="1" u="sng" dirty="0" smtClean="0"/>
              <a:t> Концентрація</a:t>
            </a:r>
          </a:p>
          <a:p>
            <a:pPr>
              <a:lnSpc>
                <a:spcPct val="80000"/>
              </a:lnSpc>
              <a:buNone/>
            </a:pPr>
            <a:r>
              <a:rPr lang="en-US" altLang="ru-RU" sz="2200" b="1" dirty="0" smtClean="0"/>
              <a:t>Glutaraldehyde</a:t>
            </a:r>
            <a:r>
              <a:rPr lang="uk-UA" altLang="ru-RU" sz="2200" b="1" dirty="0"/>
              <a:t> / </a:t>
            </a:r>
            <a:r>
              <a:rPr lang="uk-UA" altLang="ru-RU" sz="2200" b="1" dirty="0">
                <a:solidFill>
                  <a:srgbClr val="0000FF"/>
                </a:solidFill>
              </a:rPr>
              <a:t>Г</a:t>
            </a:r>
            <a:r>
              <a:rPr lang="uk-UA" altLang="ru-RU" sz="2200" b="1" dirty="0" smtClean="0">
                <a:solidFill>
                  <a:srgbClr val="0000FF"/>
                </a:solidFill>
              </a:rPr>
              <a:t>лутаральдегід</a:t>
            </a:r>
            <a:r>
              <a:rPr lang="en-US" altLang="ru-RU" sz="2200" b="1" dirty="0" smtClean="0">
                <a:solidFill>
                  <a:srgbClr val="0000FF"/>
                </a:solidFill>
              </a:rPr>
              <a:t>   </a:t>
            </a:r>
            <a:r>
              <a:rPr lang="en-US" altLang="ru-RU" sz="2200" b="1" dirty="0" smtClean="0">
                <a:solidFill>
                  <a:schemeClr val="tx2"/>
                </a:solidFill>
              </a:rPr>
              <a:t>                      </a:t>
            </a:r>
            <a:r>
              <a:rPr lang="uk-UA" altLang="ru-RU" sz="2200" b="1" dirty="0" smtClean="0">
                <a:solidFill>
                  <a:schemeClr val="tx2"/>
                </a:solidFill>
              </a:rPr>
              <a:t>                                     </a:t>
            </a:r>
            <a:r>
              <a:rPr lang="en-US" altLang="ru-RU" sz="2200" b="1" u="sng" dirty="0" smtClean="0"/>
              <a:t>&gt;</a:t>
            </a:r>
            <a:r>
              <a:rPr lang="en-US" altLang="ru-RU" sz="2200" b="1" dirty="0" smtClean="0"/>
              <a:t> 2.0%</a:t>
            </a:r>
          </a:p>
          <a:p>
            <a:pPr>
              <a:lnSpc>
                <a:spcPct val="80000"/>
              </a:lnSpc>
              <a:spcBef>
                <a:spcPct val="0"/>
              </a:spcBef>
              <a:buNone/>
            </a:pPr>
            <a:r>
              <a:rPr lang="en-US" altLang="ru-RU" sz="2200" b="1" dirty="0" smtClean="0"/>
              <a:t>Ortho-</a:t>
            </a:r>
            <a:r>
              <a:rPr lang="en-US" altLang="ru-RU" sz="2200" b="1" dirty="0" err="1" smtClean="0"/>
              <a:t>phthalaldehyde</a:t>
            </a:r>
            <a:r>
              <a:rPr lang="en-US" altLang="ru-RU" sz="2200" b="1" dirty="0" smtClean="0"/>
              <a:t> (OPA)</a:t>
            </a:r>
            <a:r>
              <a:rPr lang="uk-UA" altLang="ru-RU" sz="2200" b="1" dirty="0"/>
              <a:t> </a:t>
            </a:r>
            <a:r>
              <a:rPr lang="uk-UA" altLang="ru-RU" sz="2200" b="1" dirty="0" smtClean="0"/>
              <a:t>/ </a:t>
            </a:r>
            <a:r>
              <a:rPr lang="uk-UA" altLang="ru-RU" sz="2200" b="1" dirty="0" err="1" smtClean="0">
                <a:solidFill>
                  <a:srgbClr val="0000FF"/>
                </a:solidFill>
              </a:rPr>
              <a:t>Орто-фталевий</a:t>
            </a:r>
            <a:r>
              <a:rPr lang="uk-UA" altLang="ru-RU" sz="2200" b="1" dirty="0" smtClean="0">
                <a:solidFill>
                  <a:srgbClr val="0000FF"/>
                </a:solidFill>
              </a:rPr>
              <a:t> </a:t>
            </a:r>
            <a:r>
              <a:rPr lang="uk-UA" altLang="ru-RU" sz="2200" b="1" dirty="0">
                <a:solidFill>
                  <a:srgbClr val="0000FF"/>
                </a:solidFill>
              </a:rPr>
              <a:t>альдегід</a:t>
            </a:r>
            <a:r>
              <a:rPr lang="en-US" altLang="ru-RU" sz="2200" b="1" dirty="0" smtClean="0">
                <a:solidFill>
                  <a:srgbClr val="0000FF"/>
                </a:solidFill>
              </a:rPr>
              <a:t>          </a:t>
            </a:r>
            <a:r>
              <a:rPr lang="uk-UA" altLang="ru-RU" sz="2200" b="1" dirty="0" smtClean="0">
                <a:solidFill>
                  <a:srgbClr val="0000FF"/>
                </a:solidFill>
              </a:rPr>
              <a:t>          </a:t>
            </a:r>
            <a:r>
              <a:rPr lang="en-US" altLang="ru-RU" sz="2200" b="1" dirty="0" smtClean="0">
                <a:solidFill>
                  <a:srgbClr val="0000FF"/>
                </a:solidFill>
              </a:rPr>
              <a:t> </a:t>
            </a:r>
            <a:r>
              <a:rPr lang="en-US" altLang="ru-RU" sz="2200" b="1" dirty="0" smtClean="0"/>
              <a:t>0.55%</a:t>
            </a:r>
          </a:p>
          <a:p>
            <a:pPr>
              <a:lnSpc>
                <a:spcPct val="80000"/>
              </a:lnSpc>
              <a:spcBef>
                <a:spcPct val="0"/>
              </a:spcBef>
              <a:buNone/>
            </a:pPr>
            <a:r>
              <a:rPr lang="en-US" altLang="ru-RU" sz="2200" b="1" dirty="0" smtClean="0"/>
              <a:t>Hydrogen peroxide* </a:t>
            </a:r>
            <a:r>
              <a:rPr lang="uk-UA" altLang="ru-RU" sz="2200" b="1" dirty="0"/>
              <a:t>/ </a:t>
            </a:r>
            <a:r>
              <a:rPr lang="uk-UA" altLang="ru-RU" sz="2200" b="1" dirty="0" smtClean="0">
                <a:solidFill>
                  <a:srgbClr val="0000FF"/>
                </a:solidFill>
              </a:rPr>
              <a:t>Перекис водню</a:t>
            </a:r>
            <a:r>
              <a:rPr lang="en-US" altLang="ru-RU" sz="2200" b="1" dirty="0" smtClean="0">
                <a:solidFill>
                  <a:srgbClr val="0000FF"/>
                </a:solidFill>
              </a:rPr>
              <a:t>                                          </a:t>
            </a:r>
            <a:r>
              <a:rPr lang="uk-UA" altLang="ru-RU" sz="2200" b="1" dirty="0" smtClean="0">
                <a:solidFill>
                  <a:srgbClr val="0000FF"/>
                </a:solidFill>
              </a:rPr>
              <a:t>          </a:t>
            </a:r>
            <a:r>
              <a:rPr lang="en-US" altLang="ru-RU" sz="2200" b="1" dirty="0" smtClean="0">
                <a:solidFill>
                  <a:srgbClr val="0000FF"/>
                </a:solidFill>
              </a:rPr>
              <a:t> </a:t>
            </a:r>
            <a:r>
              <a:rPr lang="en-US" altLang="ru-RU" sz="2200" b="1" dirty="0" smtClean="0"/>
              <a:t>7.5%</a:t>
            </a:r>
          </a:p>
          <a:p>
            <a:pPr>
              <a:lnSpc>
                <a:spcPct val="80000"/>
              </a:lnSpc>
              <a:spcBef>
                <a:spcPct val="0"/>
              </a:spcBef>
              <a:buNone/>
            </a:pPr>
            <a:r>
              <a:rPr lang="en-US" altLang="ru-RU" sz="2200" b="1" dirty="0" smtClean="0"/>
              <a:t>Hydrogen peroxide and peracetic acid*</a:t>
            </a:r>
            <a:r>
              <a:rPr lang="uk-UA" altLang="ru-RU" sz="2200" b="1" dirty="0" smtClean="0"/>
              <a:t>/</a:t>
            </a:r>
            <a:r>
              <a:rPr lang="uk-UA" altLang="ru-RU" sz="2200" b="1" dirty="0" smtClean="0">
                <a:solidFill>
                  <a:srgbClr val="0000FF"/>
                </a:solidFill>
              </a:rPr>
              <a:t>Перекис і надоцтова к-та</a:t>
            </a:r>
            <a:r>
              <a:rPr lang="uk-UA" altLang="ru-RU" sz="2200" b="1" dirty="0" smtClean="0"/>
              <a:t> </a:t>
            </a:r>
            <a:r>
              <a:rPr lang="en-US" altLang="ru-RU" sz="2200" b="1" dirty="0" smtClean="0"/>
              <a:t>1.0/0.08%</a:t>
            </a:r>
          </a:p>
          <a:p>
            <a:pPr>
              <a:lnSpc>
                <a:spcPct val="80000"/>
              </a:lnSpc>
              <a:spcBef>
                <a:spcPct val="0"/>
              </a:spcBef>
              <a:buNone/>
            </a:pPr>
            <a:r>
              <a:rPr lang="en-US" altLang="ru-RU" sz="2200" b="1" dirty="0" smtClean="0"/>
              <a:t>Hydrogen peroxide and peracetic acid*</a:t>
            </a:r>
            <a:r>
              <a:rPr lang="uk-UA" altLang="ru-RU" sz="2200" b="1" dirty="0" smtClean="0"/>
              <a:t>/</a:t>
            </a:r>
            <a:r>
              <a:rPr lang="uk-UA" altLang="ru-RU" sz="2200" b="1" dirty="0" smtClean="0">
                <a:solidFill>
                  <a:srgbClr val="0000FF"/>
                </a:solidFill>
              </a:rPr>
              <a:t>Перекис </a:t>
            </a:r>
            <a:r>
              <a:rPr lang="uk-UA" altLang="ru-RU" sz="2200" b="1" dirty="0">
                <a:solidFill>
                  <a:srgbClr val="0000FF"/>
                </a:solidFill>
              </a:rPr>
              <a:t>і </a:t>
            </a:r>
            <a:r>
              <a:rPr lang="uk-UA" altLang="ru-RU" sz="2200" b="1" dirty="0" smtClean="0">
                <a:solidFill>
                  <a:srgbClr val="0000FF"/>
                </a:solidFill>
              </a:rPr>
              <a:t>надоцтова к-та </a:t>
            </a:r>
            <a:r>
              <a:rPr lang="en-US" altLang="ru-RU" sz="2200" b="1" dirty="0" smtClean="0"/>
              <a:t>7.5/0.23%</a:t>
            </a:r>
          </a:p>
          <a:p>
            <a:pPr>
              <a:lnSpc>
                <a:spcPct val="80000"/>
              </a:lnSpc>
              <a:spcBef>
                <a:spcPct val="0"/>
              </a:spcBef>
              <a:buNone/>
            </a:pPr>
            <a:r>
              <a:rPr lang="en-US" altLang="ru-RU" sz="2200" b="1" dirty="0" smtClean="0"/>
              <a:t>Hypochlorite (free chlorine)*</a:t>
            </a:r>
            <a:r>
              <a:rPr lang="uk-UA" altLang="ru-RU" sz="2200" b="1" dirty="0"/>
              <a:t>/ </a:t>
            </a:r>
            <a:r>
              <a:rPr lang="uk-UA" altLang="ru-RU" sz="2200" b="1" dirty="0" err="1">
                <a:solidFill>
                  <a:srgbClr val="0000FF"/>
                </a:solidFill>
              </a:rPr>
              <a:t>Гіпохлорит</a:t>
            </a:r>
            <a:r>
              <a:rPr lang="uk-UA" altLang="ru-RU" sz="2200" b="1" dirty="0">
                <a:solidFill>
                  <a:srgbClr val="0000FF"/>
                </a:solidFill>
              </a:rPr>
              <a:t> (вільний </a:t>
            </a:r>
            <a:r>
              <a:rPr lang="uk-UA" altLang="ru-RU" sz="2200" b="1" dirty="0" smtClean="0">
                <a:solidFill>
                  <a:srgbClr val="0000FF"/>
                </a:solidFill>
              </a:rPr>
              <a:t>хлор)             </a:t>
            </a:r>
            <a:r>
              <a:rPr lang="en-US" altLang="ru-RU" sz="2200" b="1" dirty="0" smtClean="0"/>
              <a:t>650-675 ppm</a:t>
            </a:r>
          </a:p>
          <a:p>
            <a:pPr>
              <a:lnSpc>
                <a:spcPct val="80000"/>
              </a:lnSpc>
              <a:spcBef>
                <a:spcPct val="0"/>
              </a:spcBef>
              <a:buNone/>
            </a:pPr>
            <a:r>
              <a:rPr lang="en-US" altLang="ru-RU" sz="2200" b="1" dirty="0" smtClean="0"/>
              <a:t>Accelerated hydrogen peroxide</a:t>
            </a:r>
            <a:r>
              <a:rPr lang="uk-UA" altLang="ru-RU" sz="2200" b="1" dirty="0" smtClean="0"/>
              <a:t> / </a:t>
            </a:r>
            <a:r>
              <a:rPr lang="uk-UA" altLang="ru-RU" sz="2200" b="1" dirty="0">
                <a:solidFill>
                  <a:srgbClr val="0000FF"/>
                </a:solidFill>
              </a:rPr>
              <a:t>Стабілізований перекис водню </a:t>
            </a:r>
            <a:r>
              <a:rPr lang="uk-UA" altLang="ru-RU" sz="2200" b="1" dirty="0" smtClean="0">
                <a:solidFill>
                  <a:srgbClr val="0000FF"/>
                </a:solidFill>
              </a:rPr>
              <a:t>       </a:t>
            </a:r>
            <a:r>
              <a:rPr lang="en-US" altLang="ru-RU" sz="2200" b="1" dirty="0" smtClean="0"/>
              <a:t>2.0%</a:t>
            </a:r>
          </a:p>
          <a:p>
            <a:pPr>
              <a:lnSpc>
                <a:spcPct val="80000"/>
              </a:lnSpc>
              <a:spcBef>
                <a:spcPct val="0"/>
              </a:spcBef>
              <a:buFont typeface="Monotype Sorts" pitchFamily="2" charset="2"/>
              <a:buNone/>
            </a:pPr>
            <a:r>
              <a:rPr lang="en-US" altLang="ru-RU" sz="2200" b="1" dirty="0" smtClean="0"/>
              <a:t>Peracetic acid	</a:t>
            </a:r>
            <a:r>
              <a:rPr lang="uk-UA" altLang="ru-RU" sz="2200" b="1" dirty="0" smtClean="0"/>
              <a:t>/ </a:t>
            </a:r>
            <a:r>
              <a:rPr lang="uk-UA" altLang="ru-RU" sz="2200" b="1" dirty="0" err="1" smtClean="0">
                <a:solidFill>
                  <a:srgbClr val="0000FF"/>
                </a:solidFill>
              </a:rPr>
              <a:t>Надоцтова</a:t>
            </a:r>
            <a:r>
              <a:rPr lang="uk-UA" altLang="ru-RU" sz="2200" b="1" dirty="0" smtClean="0">
                <a:solidFill>
                  <a:srgbClr val="0000FF"/>
                </a:solidFill>
              </a:rPr>
              <a:t> кислота             </a:t>
            </a:r>
            <a:r>
              <a:rPr lang="en-US" altLang="ru-RU" sz="2200" b="1" dirty="0" smtClean="0">
                <a:solidFill>
                  <a:schemeClr val="tx2"/>
                </a:solidFill>
              </a:rPr>
              <a:t>		           </a:t>
            </a:r>
            <a:r>
              <a:rPr lang="uk-UA" altLang="ru-RU" sz="2200" b="1" dirty="0" smtClean="0">
                <a:solidFill>
                  <a:schemeClr val="tx2"/>
                </a:solidFill>
              </a:rPr>
              <a:t>                 </a:t>
            </a:r>
            <a:r>
              <a:rPr lang="en-US" altLang="ru-RU" sz="2200" b="1" dirty="0" smtClean="0"/>
              <a:t>0.2%</a:t>
            </a:r>
          </a:p>
          <a:p>
            <a:pPr>
              <a:lnSpc>
                <a:spcPct val="80000"/>
              </a:lnSpc>
              <a:spcBef>
                <a:spcPct val="0"/>
              </a:spcBef>
              <a:buNone/>
            </a:pPr>
            <a:r>
              <a:rPr lang="en-US" altLang="ru-RU" sz="2200" b="1" dirty="0" smtClean="0"/>
              <a:t>Glut and isopropanol</a:t>
            </a:r>
            <a:r>
              <a:rPr lang="uk-UA" altLang="ru-RU" sz="2200" b="1" dirty="0"/>
              <a:t> / </a:t>
            </a:r>
            <a:r>
              <a:rPr lang="uk-UA" altLang="ru-RU" sz="2200" b="1" dirty="0">
                <a:solidFill>
                  <a:srgbClr val="0000FF"/>
                </a:solidFill>
              </a:rPr>
              <a:t>Глутаральдегід</a:t>
            </a:r>
            <a:r>
              <a:rPr lang="ru-RU" altLang="ru-RU" sz="2200" b="1" dirty="0" smtClean="0">
                <a:solidFill>
                  <a:srgbClr val="0000FF"/>
                </a:solidFill>
              </a:rPr>
              <a:t> та і</a:t>
            </a:r>
            <a:r>
              <a:rPr lang="uk-UA" altLang="ru-RU" sz="2200" b="1" dirty="0" err="1" smtClean="0">
                <a:solidFill>
                  <a:srgbClr val="0000FF"/>
                </a:solidFill>
              </a:rPr>
              <a:t>зопропанол</a:t>
            </a:r>
            <a:r>
              <a:rPr lang="en-US" altLang="ru-RU" sz="2200" b="1" dirty="0" smtClean="0"/>
              <a:t>     </a:t>
            </a:r>
            <a:r>
              <a:rPr lang="uk-UA" altLang="ru-RU" sz="2200" b="1" dirty="0" smtClean="0"/>
              <a:t>              </a:t>
            </a:r>
            <a:r>
              <a:rPr lang="en-US" altLang="ru-RU" sz="2200" b="1" dirty="0" smtClean="0"/>
              <a:t>3.4%/26%</a:t>
            </a:r>
          </a:p>
          <a:p>
            <a:pPr>
              <a:lnSpc>
                <a:spcPct val="80000"/>
              </a:lnSpc>
              <a:spcBef>
                <a:spcPct val="0"/>
              </a:spcBef>
              <a:buNone/>
            </a:pPr>
            <a:r>
              <a:rPr lang="en-US" altLang="ru-RU" sz="2200" b="1" u="sng" dirty="0" smtClean="0"/>
              <a:t>Glut and phenol/</a:t>
            </a:r>
            <a:r>
              <a:rPr lang="en-US" altLang="ru-RU" sz="2200" b="1" u="sng" dirty="0" err="1" smtClean="0"/>
              <a:t>phenate</a:t>
            </a:r>
            <a:r>
              <a:rPr lang="en-US" altLang="ru-RU" sz="2200" b="1" u="sng" dirty="0" smtClean="0"/>
              <a:t>**</a:t>
            </a:r>
            <a:r>
              <a:rPr lang="uk-UA" altLang="ru-RU" sz="2200" b="1" u="sng" dirty="0" smtClean="0"/>
              <a:t> / </a:t>
            </a:r>
            <a:r>
              <a:rPr lang="uk-UA" altLang="ru-RU" sz="2200" b="1" u="sng" dirty="0">
                <a:solidFill>
                  <a:srgbClr val="0000FF"/>
                </a:solidFill>
              </a:rPr>
              <a:t>Глутаральдегід </a:t>
            </a:r>
            <a:r>
              <a:rPr lang="uk-UA" altLang="ru-RU" sz="2200" b="1" u="sng" dirty="0" smtClean="0">
                <a:solidFill>
                  <a:srgbClr val="0000FF"/>
                </a:solidFill>
              </a:rPr>
              <a:t>та </a:t>
            </a:r>
            <a:r>
              <a:rPr lang="ru-RU" altLang="ru-RU" sz="2200" b="1" u="sng" dirty="0" smtClean="0">
                <a:solidFill>
                  <a:srgbClr val="0000FF"/>
                </a:solidFill>
              </a:rPr>
              <a:t>фенол/</a:t>
            </a:r>
            <a:r>
              <a:rPr lang="ru-RU" altLang="ru-RU" sz="2200" b="1" u="sng" dirty="0" err="1" smtClean="0">
                <a:solidFill>
                  <a:srgbClr val="0000FF"/>
                </a:solidFill>
              </a:rPr>
              <a:t>фенат</a:t>
            </a:r>
            <a:r>
              <a:rPr lang="en-US" altLang="ru-RU" sz="2200" b="1" u="sng" dirty="0" smtClean="0">
                <a:solidFill>
                  <a:srgbClr val="0000FF"/>
                </a:solidFill>
              </a:rPr>
              <a:t>   </a:t>
            </a:r>
            <a:r>
              <a:rPr lang="en-US" altLang="ru-RU" sz="2200" b="1" u="sng" dirty="0" smtClean="0"/>
              <a:t>1.21%/1.93%</a:t>
            </a:r>
          </a:p>
          <a:p>
            <a:pPr>
              <a:lnSpc>
                <a:spcPct val="80000"/>
              </a:lnSpc>
              <a:buNone/>
            </a:pPr>
            <a:endParaRPr lang="uk-UA" altLang="ru-RU" sz="2200" b="1" dirty="0" smtClean="0"/>
          </a:p>
          <a:p>
            <a:pPr>
              <a:lnSpc>
                <a:spcPct val="80000"/>
              </a:lnSpc>
              <a:buNone/>
            </a:pPr>
            <a:r>
              <a:rPr lang="en-US" altLang="ru-RU" sz="2200" b="1" dirty="0" smtClean="0"/>
              <a:t>*</a:t>
            </a:r>
            <a:r>
              <a:rPr lang="uk-UA" altLang="ru-RU" sz="2200" b="1" dirty="0" smtClean="0"/>
              <a:t>Може викликати пошкодження шкіри та обладнання; </a:t>
            </a:r>
          </a:p>
          <a:p>
            <a:pPr>
              <a:lnSpc>
                <a:spcPct val="80000"/>
              </a:lnSpc>
              <a:buNone/>
            </a:pPr>
            <a:endParaRPr lang="uk-UA" altLang="ru-RU" sz="2200" b="1" dirty="0" smtClean="0"/>
          </a:p>
          <a:p>
            <a:pPr>
              <a:lnSpc>
                <a:spcPct val="80000"/>
              </a:lnSpc>
              <a:buNone/>
            </a:pPr>
            <a:r>
              <a:rPr lang="uk-UA" altLang="ru-RU" sz="2200" b="1" dirty="0" smtClean="0"/>
              <a:t>**ефективність не підтверджена</a:t>
            </a:r>
          </a:p>
          <a:p>
            <a:pPr>
              <a:lnSpc>
                <a:spcPct val="80000"/>
              </a:lnSpc>
              <a:buFont typeface="Monotype Sorts" pitchFamily="2" charset="2"/>
              <a:buNone/>
            </a:pPr>
            <a:endParaRPr lang="en-US" altLang="ru-RU" sz="2700" b="1" u="sng" dirty="0" smtClean="0"/>
          </a:p>
        </p:txBody>
      </p:sp>
    </p:spTree>
    <p:extLst>
      <p:ext uri="{BB962C8B-B14F-4D97-AF65-F5344CB8AC3E}">
        <p14:creationId xmlns:p14="http://schemas.microsoft.com/office/powerpoint/2010/main" val="8831799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497" y="0"/>
            <a:ext cx="9108504" cy="1143000"/>
          </a:xfrm>
        </p:spPr>
        <p:txBody>
          <a:bodyPr>
            <a:noAutofit/>
          </a:bodyPr>
          <a:lstStyle/>
          <a:p>
            <a:r>
              <a:rPr lang="uk-UA" sz="3200" b="1" dirty="0">
                <a:solidFill>
                  <a:srgbClr val="0070C0"/>
                </a:solidFill>
                <a:latin typeface="Arial" charset="0"/>
                <a:ea typeface="+mn-ea"/>
                <a:cs typeface="+mn-cs"/>
              </a:rPr>
              <a:t>Типовий </a:t>
            </a:r>
            <a:r>
              <a:rPr lang="uk-UA" sz="3200" b="1" dirty="0" smtClean="0">
                <a:solidFill>
                  <a:srgbClr val="0070C0"/>
                </a:solidFill>
                <a:latin typeface="Arial" charset="0"/>
                <a:ea typeface="+mn-ea"/>
                <a:cs typeface="+mn-cs"/>
              </a:rPr>
              <a:t>кругообіг репроцесингу МВ</a:t>
            </a:r>
            <a:endParaRPr lang="uk-UA" sz="3200" b="1" dirty="0">
              <a:solidFill>
                <a:srgbClr val="0070C0"/>
              </a:solidFill>
              <a:latin typeface="Arial" charset="0"/>
              <a:ea typeface="+mn-ea"/>
              <a:cs typeface="+mn-cs"/>
            </a:endParaRPr>
          </a:p>
        </p:txBody>
      </p:sp>
      <p:sp>
        <p:nvSpPr>
          <p:cNvPr id="4" name="Объект 2"/>
          <p:cNvSpPr>
            <a:spLocks noGrp="1"/>
          </p:cNvSpPr>
          <p:nvPr>
            <p:ph idx="1"/>
          </p:nvPr>
        </p:nvSpPr>
        <p:spPr>
          <a:xfrm>
            <a:off x="5220072" y="1556792"/>
            <a:ext cx="3600400" cy="720080"/>
          </a:xfrm>
        </p:spPr>
        <p:txBody>
          <a:bodyPr>
            <a:noAutofit/>
          </a:bodyPr>
          <a:lstStyle/>
          <a:p>
            <a:pPr marL="0" indent="0">
              <a:buNone/>
            </a:pPr>
            <a:endParaRPr lang="uk-UA" sz="800" dirty="0" smtClean="0"/>
          </a:p>
          <a:p>
            <a:pPr marL="0" indent="0">
              <a:buNone/>
            </a:pPr>
            <a:r>
              <a:rPr lang="uk-UA" sz="2000" dirty="0" smtClean="0"/>
              <a:t>                       </a:t>
            </a:r>
            <a:endParaRPr lang="uk-UA" sz="800" dirty="0" smtClean="0"/>
          </a:p>
        </p:txBody>
      </p:sp>
      <p:pic>
        <p:nvPicPr>
          <p:cNvPr id="6147" name="Picture 3" descr="D:\Ukraine association Sterilization and desinfection!!!!!!!!!!!!!!!!!!!\Конференции УАСД\171028 Медиком\Вспомогательные матариалы\Cycrc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981" y="1066800"/>
            <a:ext cx="8288460" cy="5026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44173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0"/>
            <a:ext cx="8229600" cy="620688"/>
          </a:xfrm>
        </p:spPr>
        <p:txBody>
          <a:bodyPr>
            <a:normAutofit/>
          </a:bodyPr>
          <a:lstStyle/>
          <a:p>
            <a:r>
              <a:rPr lang="uk-UA" sz="2600" b="1" dirty="0">
                <a:solidFill>
                  <a:srgbClr val="0070C0"/>
                </a:solidFill>
                <a:latin typeface="Arial" charset="0"/>
                <a:ea typeface="+mn-ea"/>
                <a:cs typeface="+mn-cs"/>
              </a:rPr>
              <a:t>Репроцесинг </a:t>
            </a:r>
            <a:r>
              <a:rPr lang="uk-UA" sz="2600" b="1" dirty="0" smtClean="0">
                <a:solidFill>
                  <a:srgbClr val="0070C0"/>
                </a:solidFill>
                <a:latin typeface="Arial" charset="0"/>
                <a:ea typeface="+mn-ea"/>
                <a:cs typeface="+mn-cs"/>
              </a:rPr>
              <a:t>Медичних Виробів</a:t>
            </a:r>
            <a:endParaRPr lang="ru-RU" sz="2600" b="1" dirty="0">
              <a:solidFill>
                <a:srgbClr val="0070C0"/>
              </a:solidFill>
              <a:latin typeface="Arial" charset="0"/>
              <a:ea typeface="+mn-ea"/>
              <a:cs typeface="+mn-cs"/>
            </a:endParaRPr>
          </a:p>
        </p:txBody>
      </p:sp>
      <p:sp>
        <p:nvSpPr>
          <p:cNvPr id="3" name="Объект 2"/>
          <p:cNvSpPr>
            <a:spLocks noGrp="1"/>
          </p:cNvSpPr>
          <p:nvPr>
            <p:ph idx="1"/>
          </p:nvPr>
        </p:nvSpPr>
        <p:spPr>
          <a:xfrm>
            <a:off x="7615" y="548680"/>
            <a:ext cx="9001000" cy="5616624"/>
          </a:xfrm>
        </p:spPr>
        <p:txBody>
          <a:bodyPr>
            <a:noAutofit/>
          </a:bodyPr>
          <a:lstStyle/>
          <a:p>
            <a:pPr marL="0" indent="0">
              <a:buNone/>
            </a:pPr>
            <a:r>
              <a:rPr lang="uk-UA" sz="1600" dirty="0" smtClean="0">
                <a:solidFill>
                  <a:srgbClr val="FF0000"/>
                </a:solidFill>
              </a:rPr>
              <a:t>Визначення «репроцесинг» - це поетапна обробка МВ, при якій забезпечує відповідний рівень </a:t>
            </a:r>
            <a:r>
              <a:rPr lang="uk-UA" sz="1600" b="1" dirty="0" smtClean="0">
                <a:solidFill>
                  <a:srgbClr val="FF0000"/>
                </a:solidFill>
              </a:rPr>
              <a:t>хімічної</a:t>
            </a:r>
            <a:r>
              <a:rPr lang="uk-UA" sz="1600" dirty="0" smtClean="0">
                <a:solidFill>
                  <a:srgbClr val="FF0000"/>
                </a:solidFill>
              </a:rPr>
              <a:t> та </a:t>
            </a:r>
            <a:r>
              <a:rPr lang="uk-UA" sz="1600" b="1" dirty="0" smtClean="0">
                <a:solidFill>
                  <a:srgbClr val="FF0000"/>
                </a:solidFill>
              </a:rPr>
              <a:t>біологічної</a:t>
            </a:r>
            <a:r>
              <a:rPr lang="uk-UA" sz="1600" dirty="0" smtClean="0">
                <a:solidFill>
                  <a:srgbClr val="FF0000"/>
                </a:solidFill>
              </a:rPr>
              <a:t> чистоти та </a:t>
            </a:r>
            <a:r>
              <a:rPr lang="uk-UA" sz="1600" b="1" dirty="0" smtClean="0">
                <a:solidFill>
                  <a:srgbClr val="FF0000"/>
                </a:solidFill>
              </a:rPr>
              <a:t>стерильності МВ </a:t>
            </a:r>
            <a:r>
              <a:rPr lang="uk-UA" sz="1600" dirty="0" smtClean="0">
                <a:solidFill>
                  <a:srgbClr val="FF0000"/>
                </a:solidFill>
              </a:rPr>
              <a:t>з метою його повторного використання.</a:t>
            </a:r>
          </a:p>
          <a:p>
            <a:pPr marL="0" indent="0">
              <a:buNone/>
            </a:pPr>
            <a:endParaRPr lang="uk-UA" sz="800" dirty="0" smtClean="0"/>
          </a:p>
          <a:p>
            <a:pPr marL="0" indent="0">
              <a:buNone/>
            </a:pPr>
            <a:r>
              <a:rPr lang="uk-UA" sz="1800" b="1" dirty="0" smtClean="0">
                <a:solidFill>
                  <a:srgbClr val="4B32DE"/>
                </a:solidFill>
              </a:rPr>
              <a:t>Репроцесинг  включає в себе:</a:t>
            </a:r>
          </a:p>
          <a:p>
            <a:pPr>
              <a:buFont typeface="+mj-lt"/>
              <a:buAutoNum type="arabicPeriod"/>
            </a:pPr>
            <a:r>
              <a:rPr lang="uk-UA" sz="1400" dirty="0" smtClean="0"/>
              <a:t>Підготовку (сортування МВ, </a:t>
            </a:r>
            <a:r>
              <a:rPr lang="uk-UA" sz="1400" dirty="0"/>
              <a:t>розборка і первинна обробка </a:t>
            </a:r>
            <a:r>
              <a:rPr lang="uk-UA" sz="1400" dirty="0" smtClean="0"/>
              <a:t>/ очищення, (</a:t>
            </a:r>
            <a:r>
              <a:rPr lang="uk-UA" sz="1050" dirty="0" smtClean="0"/>
              <a:t>дезінфекція тільки в разі епідеміологічного спалаху)</a:t>
            </a:r>
            <a:r>
              <a:rPr lang="uk-UA" sz="1400" dirty="0" smtClean="0"/>
              <a:t>, транспортування). </a:t>
            </a:r>
          </a:p>
          <a:p>
            <a:pPr>
              <a:buFont typeface="+mj-lt"/>
              <a:buAutoNum type="arabicPeriod"/>
            </a:pPr>
            <a:r>
              <a:rPr lang="uk-UA" sz="1400" dirty="0" smtClean="0"/>
              <a:t>Перед стерилізаційне очищення (ПСО) у ЦСВ, дезінфекція, ополіскування ЗНЕСОЛЕНОЮ водою та сушіння</a:t>
            </a:r>
          </a:p>
          <a:p>
            <a:pPr>
              <a:buFont typeface="+mj-lt"/>
              <a:buAutoNum type="arabicPeriod"/>
            </a:pPr>
            <a:r>
              <a:rPr lang="uk-UA" sz="1400" dirty="0" smtClean="0"/>
              <a:t>Тестування на предмет чистоти і цілісності, ідентифікація.</a:t>
            </a:r>
          </a:p>
          <a:p>
            <a:pPr>
              <a:buFont typeface="+mj-lt"/>
              <a:buAutoNum type="arabicPeriod"/>
            </a:pPr>
            <a:r>
              <a:rPr lang="uk-UA" sz="1400" dirty="0" smtClean="0"/>
              <a:t>Технічне обслуговування та ремонт з разі необхідності. </a:t>
            </a:r>
          </a:p>
          <a:p>
            <a:pPr>
              <a:buFont typeface="+mj-lt"/>
              <a:buAutoNum type="arabicPeriod"/>
            </a:pPr>
            <a:r>
              <a:rPr lang="uk-UA" sz="1400" dirty="0" smtClean="0"/>
              <a:t>Функціональну перевірку / тест </a:t>
            </a:r>
          </a:p>
          <a:p>
            <a:pPr>
              <a:buFont typeface="+mj-lt"/>
              <a:buAutoNum type="arabicPeriod"/>
            </a:pPr>
            <a:r>
              <a:rPr lang="uk-UA" sz="1400" dirty="0" smtClean="0"/>
              <a:t>Маркування</a:t>
            </a:r>
          </a:p>
          <a:p>
            <a:pPr>
              <a:buFont typeface="+mj-lt"/>
              <a:buAutoNum type="arabicPeriod"/>
            </a:pPr>
            <a:r>
              <a:rPr lang="uk-UA" sz="1400" dirty="0" smtClean="0"/>
              <a:t>Пакування у стерильний бар'єр                                                                               </a:t>
            </a:r>
          </a:p>
          <a:p>
            <a:pPr>
              <a:buFont typeface="+mj-lt"/>
              <a:buAutoNum type="arabicPeriod"/>
            </a:pPr>
            <a:r>
              <a:rPr lang="uk-UA" sz="1400" dirty="0" smtClean="0"/>
              <a:t>Стерилізацію чи дезінфекція МВ.</a:t>
            </a:r>
          </a:p>
          <a:p>
            <a:pPr>
              <a:buFont typeface="+mj-lt"/>
              <a:buAutoNum type="arabicPeriod"/>
            </a:pPr>
            <a:r>
              <a:rPr lang="uk-UA" sz="1400" dirty="0" smtClean="0"/>
              <a:t>Документовано підтверджений випуск МВ для подальшого використання (Управління якістю / QM</a:t>
            </a:r>
            <a:r>
              <a:rPr lang="en-US" sz="1400" dirty="0" smtClean="0"/>
              <a:t>S</a:t>
            </a:r>
            <a:r>
              <a:rPr lang="uk-UA" sz="1400" dirty="0" smtClean="0"/>
              <a:t>).</a:t>
            </a:r>
          </a:p>
          <a:p>
            <a:pPr>
              <a:buFont typeface="+mj-lt"/>
              <a:buAutoNum type="arabicPeriod"/>
            </a:pPr>
            <a:r>
              <a:rPr lang="uk-UA" sz="1400" dirty="0" smtClean="0"/>
              <a:t>Зберігання стерильних МВ </a:t>
            </a:r>
          </a:p>
          <a:p>
            <a:pPr>
              <a:buFont typeface="+mj-lt"/>
              <a:buAutoNum type="arabicPeriod"/>
            </a:pPr>
            <a:r>
              <a:rPr lang="uk-UA" sz="1400" dirty="0" smtClean="0"/>
              <a:t>Транспортування стерильних МВ </a:t>
            </a:r>
          </a:p>
          <a:p>
            <a:endParaRPr lang="uk-UA" sz="800" dirty="0" smtClean="0"/>
          </a:p>
          <a:p>
            <a:pPr marL="0" indent="0">
              <a:buNone/>
            </a:pPr>
            <a:r>
              <a:rPr lang="uk-UA" sz="1800" b="1" dirty="0" smtClean="0">
                <a:solidFill>
                  <a:srgbClr val="4B32DE"/>
                </a:solidFill>
              </a:rPr>
              <a:t>Мета репроцесингу:  </a:t>
            </a:r>
            <a:r>
              <a:rPr lang="uk-UA" sz="1400" b="1" dirty="0" smtClean="0"/>
              <a:t>забезпечення безпеки для пацієнтів, користувачів та третіх осіб, що контактують з МВ на всіх етапах. Репроцесинг  повинен гарантувати, відсутність ризиків, щодо: </a:t>
            </a:r>
          </a:p>
          <a:p>
            <a:pPr>
              <a:buFont typeface="+mj-lt"/>
              <a:buAutoNum type="arabicPeriod"/>
            </a:pPr>
            <a:r>
              <a:rPr lang="uk-UA" sz="1400" b="1" dirty="0" smtClean="0"/>
              <a:t>Інфікування мікроорганізмами та їх залишками. </a:t>
            </a:r>
          </a:p>
          <a:p>
            <a:pPr>
              <a:buFont typeface="+mj-lt"/>
              <a:buAutoNum type="arabicPeriod"/>
            </a:pPr>
            <a:r>
              <a:rPr lang="uk-UA" sz="1400" b="1" dirty="0" smtClean="0"/>
              <a:t>Реакцій пов'язаних з пірогенами (лихоманка) </a:t>
            </a:r>
          </a:p>
          <a:p>
            <a:pPr>
              <a:buFont typeface="+mj-lt"/>
              <a:buAutoNum type="arabicPeriod"/>
            </a:pPr>
            <a:r>
              <a:rPr lang="uk-UA" sz="1400" b="1" dirty="0" smtClean="0"/>
              <a:t>Алергічних реакцій, в результаті хімічних залишків</a:t>
            </a:r>
          </a:p>
          <a:p>
            <a:pPr>
              <a:buFont typeface="+mj-lt"/>
              <a:buAutoNum type="arabicPeriod"/>
            </a:pPr>
            <a:r>
              <a:rPr lang="uk-UA" sz="1400" b="1" dirty="0" smtClean="0"/>
              <a:t>Токсичних реакцій, в результаті дії залишків отруйних речовин</a:t>
            </a:r>
          </a:p>
          <a:p>
            <a:pPr>
              <a:buFont typeface="+mj-lt"/>
              <a:buAutoNum type="arabicPeriod"/>
            </a:pPr>
            <a:r>
              <a:rPr lang="uk-UA" sz="1400" b="1" dirty="0" smtClean="0"/>
              <a:t>Ризиків, пов'язаних з порушенням функціональної безпеки медичного виробу </a:t>
            </a:r>
            <a:endParaRPr lang="uk-UA" sz="800" b="1" dirty="0" smtClean="0"/>
          </a:p>
          <a:p>
            <a:pPr marL="0" indent="0" algn="ctr">
              <a:buNone/>
            </a:pPr>
            <a:r>
              <a:rPr lang="uk-UA" sz="1800" b="1" dirty="0" smtClean="0">
                <a:solidFill>
                  <a:srgbClr val="4B32DE"/>
                </a:solidFill>
              </a:rPr>
              <a:t>Підтвердження відповідної якості репроцесингу є валідація критичних етапів/процесів!</a:t>
            </a:r>
            <a:endParaRPr lang="uk-UA" sz="1800" dirty="0">
              <a:solidFill>
                <a:srgbClr val="4B32DE"/>
              </a:solidFill>
            </a:endParaRPr>
          </a:p>
        </p:txBody>
      </p:sp>
    </p:spTree>
    <p:extLst>
      <p:ext uri="{BB962C8B-B14F-4D97-AF65-F5344CB8AC3E}">
        <p14:creationId xmlns:p14="http://schemas.microsoft.com/office/powerpoint/2010/main" val="28591686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0"/>
            <a:ext cx="8229600" cy="620688"/>
          </a:xfrm>
        </p:spPr>
        <p:txBody>
          <a:bodyPr>
            <a:normAutofit/>
          </a:bodyPr>
          <a:lstStyle/>
          <a:p>
            <a:r>
              <a:rPr lang="uk-UA" sz="2600" b="1" dirty="0" smtClean="0">
                <a:solidFill>
                  <a:srgbClr val="0070C0"/>
                </a:solidFill>
                <a:latin typeface="Arial" charset="0"/>
                <a:ea typeface="+mn-ea"/>
                <a:cs typeface="+mn-cs"/>
              </a:rPr>
              <a:t>Умови успішно репроцесингу Медичних Виробів</a:t>
            </a:r>
            <a:endParaRPr lang="ru-RU" sz="2600" b="1" dirty="0">
              <a:solidFill>
                <a:srgbClr val="0070C0"/>
              </a:solidFill>
              <a:latin typeface="Arial" charset="0"/>
              <a:ea typeface="+mn-ea"/>
              <a:cs typeface="+mn-cs"/>
            </a:endParaRPr>
          </a:p>
        </p:txBody>
      </p:sp>
      <p:sp>
        <p:nvSpPr>
          <p:cNvPr id="3" name="Объект 2"/>
          <p:cNvSpPr>
            <a:spLocks noGrp="1"/>
          </p:cNvSpPr>
          <p:nvPr>
            <p:ph idx="1"/>
          </p:nvPr>
        </p:nvSpPr>
        <p:spPr>
          <a:xfrm>
            <a:off x="7615" y="548680"/>
            <a:ext cx="9001000" cy="5616624"/>
          </a:xfrm>
        </p:spPr>
        <p:txBody>
          <a:bodyPr>
            <a:noAutofit/>
          </a:bodyPr>
          <a:lstStyle/>
          <a:p>
            <a:pPr marL="0" indent="0">
              <a:buNone/>
            </a:pPr>
            <a:r>
              <a:rPr lang="uk-UA" sz="1600" dirty="0" smtClean="0"/>
              <a:t>Визначення «репроцесинг» - це поетапна обробка МВ, при якій забезпечує відповідний рівень </a:t>
            </a:r>
            <a:r>
              <a:rPr lang="uk-UA" sz="1600" b="1" dirty="0" smtClean="0"/>
              <a:t>хімічної</a:t>
            </a:r>
            <a:r>
              <a:rPr lang="uk-UA" sz="1600" dirty="0" smtClean="0"/>
              <a:t> та </a:t>
            </a:r>
            <a:r>
              <a:rPr lang="uk-UA" sz="1600" b="1" dirty="0" smtClean="0"/>
              <a:t>біологічної</a:t>
            </a:r>
            <a:r>
              <a:rPr lang="uk-UA" sz="1600" dirty="0" smtClean="0"/>
              <a:t> чистоти та </a:t>
            </a:r>
            <a:r>
              <a:rPr lang="uk-UA" sz="1600" b="1" dirty="0" smtClean="0"/>
              <a:t>стерильності МВ </a:t>
            </a:r>
            <a:r>
              <a:rPr lang="uk-UA" sz="1600" dirty="0" smtClean="0"/>
              <a:t>з метою їх повторного використання.</a:t>
            </a:r>
          </a:p>
          <a:p>
            <a:pPr marL="0" indent="0">
              <a:buNone/>
            </a:pPr>
            <a:endParaRPr lang="uk-UA" sz="900" dirty="0" smtClean="0"/>
          </a:p>
          <a:p>
            <a:pPr marL="0" indent="0">
              <a:buNone/>
            </a:pPr>
            <a:r>
              <a:rPr lang="uk-UA" sz="2000" b="1" dirty="0" smtClean="0">
                <a:solidFill>
                  <a:srgbClr val="4B32DE"/>
                </a:solidFill>
              </a:rPr>
              <a:t>Ви маєте: </a:t>
            </a:r>
          </a:p>
          <a:p>
            <a:pPr>
              <a:buFontTx/>
              <a:buChar char="-"/>
            </a:pPr>
            <a:r>
              <a:rPr lang="uk-UA" sz="2000" dirty="0" smtClean="0"/>
              <a:t>Професійний, компетентний мотивований та підготовлений персонал</a:t>
            </a:r>
          </a:p>
          <a:p>
            <a:pPr>
              <a:buFontTx/>
              <a:buChar char="-"/>
            </a:pPr>
            <a:r>
              <a:rPr lang="uk-UA" sz="2000" dirty="0" smtClean="0"/>
              <a:t>Процедури та інструкції є доступні на кожному робочому міста (СОП)</a:t>
            </a:r>
          </a:p>
          <a:p>
            <a:pPr>
              <a:buFontTx/>
              <a:buChar char="-"/>
            </a:pPr>
            <a:r>
              <a:rPr lang="uk-UA" sz="2000" dirty="0" smtClean="0"/>
              <a:t>Тренінги проводиться на регулярній основі для подальшого підвищення кваліфікації  </a:t>
            </a:r>
          </a:p>
          <a:p>
            <a:pPr>
              <a:buFontTx/>
              <a:buChar char="-"/>
            </a:pPr>
            <a:r>
              <a:rPr lang="uk-UA" sz="2000" dirty="0" smtClean="0"/>
              <a:t>Приміщення та навколишнє середовищ відповідає вимогам до такого класу приміщень</a:t>
            </a:r>
          </a:p>
          <a:p>
            <a:pPr>
              <a:buFontTx/>
              <a:buChar char="-"/>
            </a:pPr>
            <a:r>
              <a:rPr lang="uk-UA" sz="2000" dirty="0" smtClean="0"/>
              <a:t>Ви оснащенні обладнанням що відповідає поставленим цілям репроцесингу</a:t>
            </a:r>
          </a:p>
          <a:p>
            <a:pPr>
              <a:buFontTx/>
              <a:buChar char="-"/>
            </a:pPr>
            <a:r>
              <a:rPr lang="uk-UA" sz="2000" dirty="0" smtClean="0"/>
              <a:t>Застосовуються стандартизовані та </a:t>
            </a:r>
            <a:r>
              <a:rPr lang="uk-UA" sz="2000" dirty="0" err="1" smtClean="0"/>
              <a:t>валідовані</a:t>
            </a:r>
            <a:r>
              <a:rPr lang="uk-UA" sz="2000" dirty="0" smtClean="0"/>
              <a:t> процеси ручної та/чи машинної обробки МВ</a:t>
            </a:r>
          </a:p>
          <a:p>
            <a:pPr>
              <a:buFontTx/>
              <a:buChar char="-"/>
            </a:pPr>
            <a:r>
              <a:rPr lang="uk-UA" sz="2000" dirty="0" smtClean="0"/>
              <a:t>Процес репроцесингу відбувається на актуальному рівні розвитку науки і техніки  </a:t>
            </a:r>
          </a:p>
          <a:p>
            <a:pPr>
              <a:buFontTx/>
              <a:buChar char="-"/>
            </a:pPr>
            <a:r>
              <a:rPr lang="uk-UA" sz="2000" dirty="0" smtClean="0"/>
              <a:t>Присутнє безперервне документування всіх процесів обробки МВ (</a:t>
            </a:r>
            <a:r>
              <a:rPr lang="uk-UA" sz="2000" dirty="0" err="1" smtClean="0"/>
              <a:t>трекінг</a:t>
            </a:r>
            <a:r>
              <a:rPr lang="uk-UA" sz="2000" dirty="0" smtClean="0"/>
              <a:t>) </a:t>
            </a:r>
          </a:p>
          <a:p>
            <a:pPr>
              <a:buFontTx/>
              <a:buChar char="-"/>
            </a:pPr>
            <a:r>
              <a:rPr lang="uk-UA" sz="2000" dirty="0" smtClean="0"/>
              <a:t>Систему управління якості включно із оцінкою можливих ризиків.  Наприклад ДСТУ </a:t>
            </a:r>
            <a:r>
              <a:rPr lang="en-US" sz="2000" dirty="0" smtClean="0"/>
              <a:t>EN 13485</a:t>
            </a:r>
            <a:endParaRPr lang="uk-UA" sz="2000" dirty="0" smtClean="0"/>
          </a:p>
          <a:p>
            <a:pPr marL="0" indent="0">
              <a:buNone/>
            </a:pPr>
            <a:endParaRPr lang="uk-UA" sz="800" b="1" dirty="0" smtClean="0"/>
          </a:p>
          <a:p>
            <a:pPr marL="0" indent="0" algn="ctr">
              <a:buNone/>
            </a:pPr>
            <a:endParaRPr lang="uk-UA" sz="800" b="1" dirty="0" smtClean="0"/>
          </a:p>
        </p:txBody>
      </p:sp>
    </p:spTree>
    <p:extLst>
      <p:ext uri="{BB962C8B-B14F-4D97-AF65-F5344CB8AC3E}">
        <p14:creationId xmlns:p14="http://schemas.microsoft.com/office/powerpoint/2010/main" val="2230926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D:\DOKI\АУДИТы МЕДИЦИНСКИЕ\Сертификаты мои\Sertificate Bonn 1.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588224" y="693480"/>
            <a:ext cx="2286562" cy="323177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D:\DOKI\АУДИТы МЕДИЦИНСКИЕ\Сертификаты мои\170929 Poland 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01529" y="693480"/>
            <a:ext cx="2455314" cy="3376177"/>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467544" y="9952"/>
            <a:ext cx="8229600" cy="970776"/>
          </a:xfrm>
        </p:spPr>
        <p:txBody>
          <a:bodyPr/>
          <a:lstStyle/>
          <a:p>
            <a:r>
              <a:rPr lang="uk-UA" b="1" dirty="0" smtClean="0">
                <a:solidFill>
                  <a:schemeClr val="tx2">
                    <a:lumMod val="60000"/>
                    <a:lumOff val="40000"/>
                  </a:schemeClr>
                </a:solidFill>
              </a:rPr>
              <a:t>Кваліфікація</a:t>
            </a:r>
            <a:endParaRPr lang="ru-RU" b="1" dirty="0">
              <a:solidFill>
                <a:schemeClr val="tx2">
                  <a:lumMod val="60000"/>
                  <a:lumOff val="40000"/>
                </a:schemeClr>
              </a:solidFill>
            </a:endParaRPr>
          </a:p>
        </p:txBody>
      </p:sp>
      <p:pic>
        <p:nvPicPr>
          <p:cNvPr id="6146" name="Picture 2" descr="D:\DOKI\АУДИТы МЕДИЦИНСКИЕ\Сертификаты мои\171020 DGSV - Certificate v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04" y="836712"/>
            <a:ext cx="4495902" cy="5882625"/>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D:\DOKI\АУДИТы МЕДИЦИНСКИЕ\Сертификаты мои\Prag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55976" y="3501008"/>
            <a:ext cx="2346421" cy="3226693"/>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D:\DOKI\АУДИТы МЕДИЦИНСКИЕ\Сертификаты мои\1510101 Lille, Franc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37401" y="3519696"/>
            <a:ext cx="2236466" cy="3102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97987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6531" y="1028085"/>
            <a:ext cx="9073008" cy="5632311"/>
          </a:xfrm>
          <a:prstGeom prst="rect">
            <a:avLst/>
          </a:prstGeom>
        </p:spPr>
        <p:txBody>
          <a:bodyPr wrap="square">
            <a:spAutoFit/>
          </a:bodyPr>
          <a:lstStyle/>
          <a:p>
            <a:r>
              <a:rPr lang="uk-UA" b="1" dirty="0" smtClean="0"/>
              <a:t>СОП - документально затверджена та детально описана методика повторюваного процесу, яка спрямована на отримання бажаного та очікуваного результату з урахуванням зменшення ризиків.</a:t>
            </a:r>
          </a:p>
          <a:p>
            <a:pPr marL="342900" indent="-342900">
              <a:buFont typeface="+mj-lt"/>
              <a:buAutoNum type="arabicPeriod"/>
            </a:pPr>
            <a:r>
              <a:rPr lang="uk-UA" sz="1600" dirty="0" smtClean="0"/>
              <a:t>Заходи, що проводяться одразу після використання ВМП, наприклад первинна обробка, розбирання, збір та тимчасове зберігання / </a:t>
            </a:r>
            <a:r>
              <a:rPr lang="uk-UA" sz="1200" dirty="0" smtClean="0"/>
              <a:t>дезінфекція.</a:t>
            </a:r>
          </a:p>
          <a:p>
            <a:pPr marL="342900" indent="-342900">
              <a:buFont typeface="+mj-lt"/>
              <a:buAutoNum type="arabicPeriod"/>
            </a:pPr>
            <a:r>
              <a:rPr lang="uk-UA" sz="1600" dirty="0" smtClean="0"/>
              <a:t>Транспортування</a:t>
            </a:r>
          </a:p>
          <a:p>
            <a:pPr marL="342900" indent="-342900">
              <a:buFont typeface="+mj-lt"/>
              <a:buAutoNum type="arabicPeriod"/>
            </a:pPr>
            <a:r>
              <a:rPr lang="uk-UA" sz="1600" dirty="0" smtClean="0"/>
              <a:t>Перед стерилізаційне очищення (ПСО)</a:t>
            </a:r>
          </a:p>
          <a:p>
            <a:pPr marL="342900" indent="-342900">
              <a:buFont typeface="+mj-lt"/>
              <a:buAutoNum type="arabicPeriod"/>
            </a:pPr>
            <a:r>
              <a:rPr lang="uk-UA" sz="1600" dirty="0" smtClean="0"/>
              <a:t>Ополіскування </a:t>
            </a:r>
          </a:p>
          <a:p>
            <a:pPr marL="342900" indent="-342900">
              <a:buFont typeface="+mj-lt"/>
              <a:buAutoNum type="arabicPeriod"/>
            </a:pPr>
            <a:r>
              <a:rPr lang="uk-UA" sz="1600" dirty="0" smtClean="0"/>
              <a:t>Дезінфекція</a:t>
            </a:r>
          </a:p>
          <a:p>
            <a:pPr marL="342900" indent="-342900">
              <a:buFont typeface="+mj-lt"/>
              <a:buAutoNum type="arabicPeriod"/>
            </a:pPr>
            <a:r>
              <a:rPr lang="uk-UA" sz="1600" dirty="0" smtClean="0"/>
              <a:t>Сушка</a:t>
            </a:r>
          </a:p>
          <a:p>
            <a:pPr marL="342900" indent="-342900">
              <a:buFont typeface="+mj-lt"/>
              <a:buAutoNum type="arabicPeriod"/>
            </a:pPr>
            <a:r>
              <a:rPr lang="uk-UA" sz="1600" dirty="0" smtClean="0"/>
              <a:t>Перевірка всіх попередніх кроків (результати очищення, і т.д.)</a:t>
            </a:r>
          </a:p>
          <a:p>
            <a:pPr marL="342900" indent="-342900">
              <a:buFont typeface="+mj-lt"/>
              <a:buAutoNum type="arabicPeriod"/>
            </a:pPr>
            <a:r>
              <a:rPr lang="uk-UA" sz="1600" dirty="0" smtClean="0"/>
              <a:t>Технічне обслуговування та догляд за ВМП</a:t>
            </a:r>
          </a:p>
          <a:p>
            <a:pPr marL="342900" indent="-342900">
              <a:buFont typeface="+mj-lt"/>
              <a:buAutoNum type="arabicPeriod"/>
            </a:pPr>
            <a:r>
              <a:rPr lang="uk-UA" sz="1600" dirty="0" smtClean="0"/>
              <a:t>Збір та функціональне тестування ВМП</a:t>
            </a:r>
          </a:p>
          <a:p>
            <a:pPr marL="342900" indent="-342900">
              <a:buFont typeface="+mj-lt"/>
              <a:buAutoNum type="arabicPeriod"/>
            </a:pPr>
            <a:r>
              <a:rPr lang="uk-UA" sz="1600" dirty="0" smtClean="0"/>
              <a:t>Пакування</a:t>
            </a:r>
          </a:p>
          <a:p>
            <a:pPr marL="342900" indent="-342900">
              <a:buFont typeface="+mj-lt"/>
              <a:buAutoNum type="arabicPeriod"/>
            </a:pPr>
            <a:r>
              <a:rPr lang="uk-UA" sz="1600" dirty="0" smtClean="0"/>
              <a:t>Маркування</a:t>
            </a:r>
            <a:endParaRPr lang="uk-UA" sz="1600" dirty="0"/>
          </a:p>
          <a:p>
            <a:pPr marL="342900" indent="-342900">
              <a:buFont typeface="+mj-lt"/>
              <a:buAutoNum type="arabicPeriod"/>
            </a:pPr>
            <a:r>
              <a:rPr lang="uk-UA" sz="1600" dirty="0" smtClean="0"/>
              <a:t>Організація доставки готових до стерилізації ВМП</a:t>
            </a:r>
          </a:p>
          <a:p>
            <a:pPr marL="342900" indent="-342900">
              <a:buFont typeface="+mj-lt"/>
              <a:buAutoNum type="arabicPeriod"/>
            </a:pPr>
            <a:r>
              <a:rPr lang="uk-UA" sz="1600" dirty="0" smtClean="0"/>
              <a:t>Стерилізація</a:t>
            </a:r>
          </a:p>
          <a:p>
            <a:pPr marL="342900" indent="-342900">
              <a:buFont typeface="+mj-lt"/>
              <a:buAutoNum type="arabicPeriod"/>
            </a:pPr>
            <a:r>
              <a:rPr lang="uk-UA" sz="1600" dirty="0" smtClean="0"/>
              <a:t>Задокументований випуск ВМП</a:t>
            </a:r>
          </a:p>
          <a:p>
            <a:pPr marL="342900" indent="-342900">
              <a:buFont typeface="+mj-lt"/>
              <a:buAutoNum type="arabicPeriod"/>
            </a:pPr>
            <a:r>
              <a:rPr lang="uk-UA" sz="1600" dirty="0" smtClean="0"/>
              <a:t>Транспортування стерильних ВМП</a:t>
            </a:r>
          </a:p>
          <a:p>
            <a:pPr marL="342900" indent="-342900">
              <a:buFont typeface="+mj-lt"/>
              <a:buAutoNum type="arabicPeriod"/>
            </a:pPr>
            <a:r>
              <a:rPr lang="uk-UA" sz="1600" dirty="0" smtClean="0"/>
              <a:t>Зберігання стерильних ВМП</a:t>
            </a:r>
          </a:p>
          <a:p>
            <a:pPr marL="342900" indent="-342900">
              <a:buFont typeface="+mj-lt"/>
              <a:buAutoNum type="arabicPeriod"/>
            </a:pPr>
            <a:r>
              <a:rPr lang="uk-UA" sz="1600" dirty="0" smtClean="0"/>
              <a:t>Заходи, що проводиться безпосередньо перед використанням (наприклад, перевірка пакування, наявність пошкоджень, викладка тощо)</a:t>
            </a:r>
            <a:endParaRPr lang="uk-UA" sz="1600" dirty="0"/>
          </a:p>
        </p:txBody>
      </p:sp>
      <p:sp>
        <p:nvSpPr>
          <p:cNvPr id="6" name="Прямоугольник 5"/>
          <p:cNvSpPr/>
          <p:nvPr/>
        </p:nvSpPr>
        <p:spPr>
          <a:xfrm>
            <a:off x="-36512" y="73979"/>
            <a:ext cx="9328867" cy="1077218"/>
          </a:xfrm>
          <a:prstGeom prst="rect">
            <a:avLst/>
          </a:prstGeom>
        </p:spPr>
        <p:txBody>
          <a:bodyPr wrap="square">
            <a:spAutoFit/>
          </a:bodyPr>
          <a:lstStyle/>
          <a:p>
            <a:pPr algn="ctr"/>
            <a:r>
              <a:rPr lang="uk-UA" sz="3200" b="1" dirty="0">
                <a:solidFill>
                  <a:srgbClr val="0070C0"/>
                </a:solidFill>
              </a:rPr>
              <a:t>Стандартні операційні процедури (СОП) для стерилізаційного відділення чи ЦСВ </a:t>
            </a:r>
            <a:r>
              <a:rPr lang="uk-UA" sz="3200" b="1" dirty="0" smtClean="0">
                <a:solidFill>
                  <a:srgbClr val="0070C0"/>
                </a:solidFill>
              </a:rPr>
              <a:t>/ кулінарія</a:t>
            </a:r>
            <a:endParaRPr lang="uk-UA" sz="3200" b="1" dirty="0">
              <a:solidFill>
                <a:srgbClr val="0070C0"/>
              </a:solidFill>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2564904"/>
            <a:ext cx="2831756" cy="2788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39311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D:\Ukraine association Sterilization and desinfection!!!!!!!!!!!!!!!!!!!\Конференции УАСД\171028 Медиком\Вспомогательные матариалы\СОП_Страница_1.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480222"/>
            <a:ext cx="4578228" cy="6250606"/>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353064" y="-28575"/>
            <a:ext cx="8229600" cy="865287"/>
          </a:xfrm>
        </p:spPr>
        <p:txBody>
          <a:bodyPr>
            <a:normAutofit/>
          </a:bodyPr>
          <a:lstStyle/>
          <a:p>
            <a:r>
              <a:rPr lang="uk-UA" b="1" dirty="0">
                <a:solidFill>
                  <a:srgbClr val="0070C0"/>
                </a:solidFill>
                <a:latin typeface="+mn-lt"/>
                <a:ea typeface="+mn-ea"/>
                <a:cs typeface="+mn-cs"/>
              </a:rPr>
              <a:t>Приклад СОП</a:t>
            </a:r>
            <a:endParaRPr lang="ru-RU" b="1" dirty="0">
              <a:solidFill>
                <a:srgbClr val="0070C0"/>
              </a:solidFill>
              <a:latin typeface="+mn-lt"/>
              <a:ea typeface="+mn-ea"/>
              <a:cs typeface="+mn-cs"/>
            </a:endParaRPr>
          </a:p>
        </p:txBody>
      </p:sp>
      <p:pic>
        <p:nvPicPr>
          <p:cNvPr id="18436" name="Picture 4" descr="D:\Ukraine association Sterilization and desinfection!!!!!!!!!!!!!!!!!!!\Конференции УАСД\171028 Медиком\Вспомогательные матариалы\СОП 1_Страница_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67864" y="836712"/>
            <a:ext cx="4358836" cy="5687936"/>
          </a:xfrm>
          <a:prstGeom prst="rect">
            <a:avLst/>
          </a:prstGeom>
          <a:noFill/>
          <a:extLst>
            <a:ext uri="{909E8E84-426E-40DD-AFC4-6F175D3DCCD1}">
              <a14:hiddenFill xmlns:a14="http://schemas.microsoft.com/office/drawing/2010/main">
                <a:solidFill>
                  <a:srgbClr val="FFFFFF"/>
                </a:solidFill>
              </a14:hiddenFill>
            </a:ext>
          </a:extLst>
        </p:spPr>
      </p:pic>
      <p:sp>
        <p:nvSpPr>
          <p:cNvPr id="3" name="Овал 2"/>
          <p:cNvSpPr/>
          <p:nvPr/>
        </p:nvSpPr>
        <p:spPr>
          <a:xfrm>
            <a:off x="4788024" y="4581128"/>
            <a:ext cx="4038676" cy="14401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p:cNvSpPr txBox="1"/>
          <p:nvPr/>
        </p:nvSpPr>
        <p:spPr>
          <a:xfrm>
            <a:off x="4088376" y="6147957"/>
            <a:ext cx="5117811" cy="369332"/>
          </a:xfrm>
          <a:prstGeom prst="rect">
            <a:avLst/>
          </a:prstGeom>
          <a:noFill/>
        </p:spPr>
        <p:txBody>
          <a:bodyPr wrap="none" rtlCol="0">
            <a:spAutoFit/>
          </a:bodyPr>
          <a:lstStyle/>
          <a:p>
            <a:r>
              <a:rPr lang="uk-UA" dirty="0" smtClean="0">
                <a:solidFill>
                  <a:srgbClr val="0000FF"/>
                </a:solidFill>
              </a:rPr>
              <a:t>Ніколо за підписом одного фахівця, тільки трьох!!!</a:t>
            </a:r>
            <a:endParaRPr lang="ru-RU" dirty="0">
              <a:solidFill>
                <a:srgbClr val="0000FF"/>
              </a:solidFill>
            </a:endParaRPr>
          </a:p>
        </p:txBody>
      </p:sp>
    </p:spTree>
    <p:extLst>
      <p:ext uri="{BB962C8B-B14F-4D97-AF65-F5344CB8AC3E}">
        <p14:creationId xmlns:p14="http://schemas.microsoft.com/office/powerpoint/2010/main" val="22540002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Ukraine association Sterilization and desinfection!!!!!!!!!!!!!!!!!!!\Конференции УАСД\171028 Медиком\Вспомогательные матариалы\Схема.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569482"/>
            <a:ext cx="8208912" cy="6288517"/>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2"/>
          <p:cNvSpPr txBox="1">
            <a:spLocks noChangeArrowheads="1"/>
          </p:cNvSpPr>
          <p:nvPr/>
        </p:nvSpPr>
        <p:spPr bwMode="auto">
          <a:xfrm>
            <a:off x="0" y="107817"/>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b="1">
                <a:solidFill>
                  <a:schemeClr val="tx1"/>
                </a:solidFill>
                <a:latin typeface="Arial" charset="0"/>
              </a:defRPr>
            </a:lvl1pPr>
            <a:lvl2pPr marL="742950" indent="-285750">
              <a:defRPr sz="2400" b="1">
                <a:solidFill>
                  <a:schemeClr val="tx1"/>
                </a:solidFill>
                <a:latin typeface="Arial" charset="0"/>
              </a:defRPr>
            </a:lvl2pPr>
            <a:lvl3pPr marL="1143000" indent="-228600">
              <a:defRPr sz="2400" b="1">
                <a:solidFill>
                  <a:schemeClr val="tx1"/>
                </a:solidFill>
                <a:latin typeface="Arial" charset="0"/>
              </a:defRPr>
            </a:lvl3pPr>
            <a:lvl4pPr marL="1600200" indent="-228600">
              <a:defRPr sz="2400" b="1">
                <a:solidFill>
                  <a:schemeClr val="tx1"/>
                </a:solidFill>
                <a:latin typeface="Arial" charset="0"/>
              </a:defRPr>
            </a:lvl4pPr>
            <a:lvl5pPr marL="2057400" indent="-228600">
              <a:defRPr sz="2400" b="1">
                <a:solidFill>
                  <a:schemeClr val="tx1"/>
                </a:solidFill>
                <a:latin typeface="Arial" charset="0"/>
              </a:defRPr>
            </a:lvl5pPr>
            <a:lvl6pPr marL="2514600" indent="-228600" eaLnBrk="0" fontAlgn="base" hangingPunct="0">
              <a:spcBef>
                <a:spcPct val="0"/>
              </a:spcBef>
              <a:spcAft>
                <a:spcPct val="0"/>
              </a:spcAft>
              <a:defRPr sz="2400" b="1">
                <a:solidFill>
                  <a:schemeClr val="tx1"/>
                </a:solidFill>
                <a:latin typeface="Arial" charset="0"/>
              </a:defRPr>
            </a:lvl6pPr>
            <a:lvl7pPr marL="2971800" indent="-228600" eaLnBrk="0" fontAlgn="base" hangingPunct="0">
              <a:spcBef>
                <a:spcPct val="0"/>
              </a:spcBef>
              <a:spcAft>
                <a:spcPct val="0"/>
              </a:spcAft>
              <a:defRPr sz="2400" b="1">
                <a:solidFill>
                  <a:schemeClr val="tx1"/>
                </a:solidFill>
                <a:latin typeface="Arial" charset="0"/>
              </a:defRPr>
            </a:lvl7pPr>
            <a:lvl8pPr marL="3429000" indent="-228600" eaLnBrk="0" fontAlgn="base" hangingPunct="0">
              <a:spcBef>
                <a:spcPct val="0"/>
              </a:spcBef>
              <a:spcAft>
                <a:spcPct val="0"/>
              </a:spcAft>
              <a:defRPr sz="2400" b="1">
                <a:solidFill>
                  <a:schemeClr val="tx1"/>
                </a:solidFill>
                <a:latin typeface="Arial" charset="0"/>
              </a:defRPr>
            </a:lvl8pPr>
            <a:lvl9pPr marL="3886200" indent="-228600" eaLnBrk="0" fontAlgn="base" hangingPunct="0">
              <a:spcBef>
                <a:spcPct val="0"/>
              </a:spcBef>
              <a:spcAft>
                <a:spcPct val="0"/>
              </a:spcAft>
              <a:defRPr sz="2400" b="1">
                <a:solidFill>
                  <a:schemeClr val="tx1"/>
                </a:solidFill>
                <a:latin typeface="Arial" charset="0"/>
              </a:defRPr>
            </a:lvl9pPr>
          </a:lstStyle>
          <a:p>
            <a:pPr algn="ctr">
              <a:spcBef>
                <a:spcPct val="50000"/>
              </a:spcBef>
            </a:pPr>
            <a:r>
              <a:rPr lang="uk-UA" dirty="0" smtClean="0">
                <a:solidFill>
                  <a:srgbClr val="0070C0"/>
                </a:solidFill>
              </a:rPr>
              <a:t>Схема репроцесингу МВ, згідно стандарту ДСТУ 17664-1</a:t>
            </a:r>
            <a:endParaRPr lang="uk-UA" dirty="0">
              <a:solidFill>
                <a:srgbClr val="0070C0"/>
              </a:solidFill>
            </a:endParaRPr>
          </a:p>
        </p:txBody>
      </p:sp>
    </p:spTree>
    <p:extLst>
      <p:ext uri="{BB962C8B-B14F-4D97-AF65-F5344CB8AC3E}">
        <p14:creationId xmlns:p14="http://schemas.microsoft.com/office/powerpoint/2010/main" val="33534990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uk-UA" dirty="0">
                <a:solidFill>
                  <a:srgbClr val="0070C0"/>
                </a:solidFill>
              </a:rPr>
              <a:t>Приклад інструкції виробника МВ, згідно ДСТУ </a:t>
            </a:r>
            <a:r>
              <a:rPr lang="en-US" dirty="0">
                <a:solidFill>
                  <a:srgbClr val="0070C0"/>
                </a:solidFill>
              </a:rPr>
              <a:t>EN </a:t>
            </a:r>
            <a:r>
              <a:rPr lang="uk-UA" dirty="0">
                <a:solidFill>
                  <a:srgbClr val="0070C0"/>
                </a:solidFill>
              </a:rPr>
              <a:t>17644</a:t>
            </a:r>
            <a:endParaRPr lang="ru-RU" dirty="0">
              <a:solidFill>
                <a:srgbClr val="0070C0"/>
              </a:solidFill>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4063" y="3417888"/>
            <a:ext cx="15875" cy="2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463" y="3570288"/>
            <a:ext cx="15875" cy="2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8863" y="3722688"/>
            <a:ext cx="15875" cy="2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descr="D:\Ukraine association Sterilization and desinfection!!!!!!!!!!!!!!!!!!!\Конференции УАСД\171028 Медиком\Вспомогательные матариалы\Страницы из 1.1 Hospital Hygiene Foreword.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33217" y="1606816"/>
            <a:ext cx="8440209" cy="5251184"/>
          </a:xfrm>
          <a:prstGeom prst="rect">
            <a:avLst/>
          </a:prstGeom>
          <a:noFill/>
          <a:ln>
            <a:solidFill>
              <a:schemeClr val="accent1">
                <a:shade val="50000"/>
              </a:schemeClr>
            </a:solidFill>
          </a:ln>
          <a:extLst>
            <a:ext uri="{909E8E84-426E-40DD-AFC4-6F175D3DCCD1}">
              <a14:hiddenFill xmlns:a14="http://schemas.microsoft.com/office/drawing/2010/main">
                <a:solidFill>
                  <a:srgbClr val="FFFFFF"/>
                </a:solidFill>
              </a14:hiddenFill>
            </a:ext>
          </a:extLst>
        </p:spPr>
      </p:pic>
      <p:sp>
        <p:nvSpPr>
          <p:cNvPr id="3" name="Овал 2"/>
          <p:cNvSpPr/>
          <p:nvPr/>
        </p:nvSpPr>
        <p:spPr>
          <a:xfrm>
            <a:off x="1403648" y="4293096"/>
            <a:ext cx="288032" cy="16366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Овал 8"/>
          <p:cNvSpPr/>
          <p:nvPr/>
        </p:nvSpPr>
        <p:spPr>
          <a:xfrm>
            <a:off x="2123728" y="4293097"/>
            <a:ext cx="288032" cy="163668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Овал 9"/>
          <p:cNvSpPr/>
          <p:nvPr/>
        </p:nvSpPr>
        <p:spPr>
          <a:xfrm>
            <a:off x="3073946" y="4293096"/>
            <a:ext cx="288032" cy="160999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Овал 10"/>
          <p:cNvSpPr/>
          <p:nvPr/>
        </p:nvSpPr>
        <p:spPr>
          <a:xfrm>
            <a:off x="3885456" y="4221088"/>
            <a:ext cx="288032" cy="169267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Овал 13"/>
          <p:cNvSpPr/>
          <p:nvPr/>
        </p:nvSpPr>
        <p:spPr>
          <a:xfrm>
            <a:off x="4332685" y="4561631"/>
            <a:ext cx="288032" cy="13681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extBox 6"/>
          <p:cNvSpPr txBox="1"/>
          <p:nvPr/>
        </p:nvSpPr>
        <p:spPr>
          <a:xfrm>
            <a:off x="2885188" y="3707740"/>
            <a:ext cx="1474956" cy="369332"/>
          </a:xfrm>
          <a:prstGeom prst="rect">
            <a:avLst/>
          </a:prstGeom>
          <a:noFill/>
        </p:spPr>
        <p:txBody>
          <a:bodyPr wrap="none" rtlCol="0">
            <a:spAutoFit/>
          </a:bodyPr>
          <a:lstStyle/>
          <a:p>
            <a:r>
              <a:rPr lang="uk-UA" dirty="0" smtClean="0">
                <a:solidFill>
                  <a:srgbClr val="0000FF"/>
                </a:solidFill>
              </a:rPr>
              <a:t>Один з двох </a:t>
            </a:r>
            <a:endParaRPr lang="ru-RU" dirty="0">
              <a:solidFill>
                <a:srgbClr val="0000FF"/>
              </a:solidFill>
            </a:endParaRPr>
          </a:p>
        </p:txBody>
      </p:sp>
      <p:sp>
        <p:nvSpPr>
          <p:cNvPr id="8" name="Двойная стрелка влево/вправо 7"/>
          <p:cNvSpPr/>
          <p:nvPr/>
        </p:nvSpPr>
        <p:spPr>
          <a:xfrm>
            <a:off x="3217962" y="4077072"/>
            <a:ext cx="811510" cy="28803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Овал 11"/>
          <p:cNvSpPr/>
          <p:nvPr/>
        </p:nvSpPr>
        <p:spPr>
          <a:xfrm>
            <a:off x="1907704" y="2924944"/>
            <a:ext cx="1166242" cy="4320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Овал 17"/>
          <p:cNvSpPr/>
          <p:nvPr/>
        </p:nvSpPr>
        <p:spPr>
          <a:xfrm>
            <a:off x="3166443" y="2924944"/>
            <a:ext cx="1166242" cy="4320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Овал 18"/>
          <p:cNvSpPr/>
          <p:nvPr/>
        </p:nvSpPr>
        <p:spPr>
          <a:xfrm>
            <a:off x="5001486" y="2924944"/>
            <a:ext cx="1166242" cy="4320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TextBox 12"/>
          <p:cNvSpPr txBox="1"/>
          <p:nvPr/>
        </p:nvSpPr>
        <p:spPr>
          <a:xfrm>
            <a:off x="2311128" y="2513042"/>
            <a:ext cx="359394" cy="369332"/>
          </a:xfrm>
          <a:prstGeom prst="rect">
            <a:avLst/>
          </a:prstGeom>
          <a:noFill/>
        </p:spPr>
        <p:txBody>
          <a:bodyPr wrap="none" rtlCol="0">
            <a:spAutoFit/>
          </a:bodyPr>
          <a:lstStyle/>
          <a:p>
            <a:r>
              <a:rPr lang="uk-UA" dirty="0" smtClean="0"/>
              <a:t>1.</a:t>
            </a:r>
            <a:endParaRPr lang="ru-RU" dirty="0"/>
          </a:p>
        </p:txBody>
      </p:sp>
      <p:sp>
        <p:nvSpPr>
          <p:cNvPr id="21" name="TextBox 20"/>
          <p:cNvSpPr txBox="1"/>
          <p:nvPr/>
        </p:nvSpPr>
        <p:spPr>
          <a:xfrm>
            <a:off x="3622666" y="2513042"/>
            <a:ext cx="359394" cy="369332"/>
          </a:xfrm>
          <a:prstGeom prst="rect">
            <a:avLst/>
          </a:prstGeom>
          <a:noFill/>
        </p:spPr>
        <p:txBody>
          <a:bodyPr wrap="none" rtlCol="0">
            <a:spAutoFit/>
          </a:bodyPr>
          <a:lstStyle/>
          <a:p>
            <a:r>
              <a:rPr lang="uk-UA" dirty="0"/>
              <a:t>2</a:t>
            </a:r>
            <a:r>
              <a:rPr lang="uk-UA" dirty="0" smtClean="0"/>
              <a:t>.</a:t>
            </a:r>
            <a:endParaRPr lang="ru-RU" dirty="0"/>
          </a:p>
        </p:txBody>
      </p:sp>
      <p:sp>
        <p:nvSpPr>
          <p:cNvPr id="15" name="TextBox 14"/>
          <p:cNvSpPr txBox="1"/>
          <p:nvPr/>
        </p:nvSpPr>
        <p:spPr>
          <a:xfrm>
            <a:off x="5402560" y="2513042"/>
            <a:ext cx="359394" cy="369332"/>
          </a:xfrm>
          <a:prstGeom prst="rect">
            <a:avLst/>
          </a:prstGeom>
          <a:noFill/>
        </p:spPr>
        <p:txBody>
          <a:bodyPr wrap="none" rtlCol="0">
            <a:spAutoFit/>
          </a:bodyPr>
          <a:lstStyle/>
          <a:p>
            <a:r>
              <a:rPr lang="uk-UA" dirty="0" smtClean="0"/>
              <a:t>3.</a:t>
            </a:r>
            <a:endParaRPr lang="ru-RU" dirty="0"/>
          </a:p>
        </p:txBody>
      </p:sp>
    </p:spTree>
    <p:extLst>
      <p:ext uri="{BB962C8B-B14F-4D97-AF65-F5344CB8AC3E}">
        <p14:creationId xmlns:p14="http://schemas.microsoft.com/office/powerpoint/2010/main" val="42048705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23528" y="116633"/>
            <a:ext cx="8568952" cy="504056"/>
          </a:xfrm>
        </p:spPr>
        <p:txBody>
          <a:bodyPr>
            <a:noAutofit/>
          </a:bodyPr>
          <a:lstStyle/>
          <a:p>
            <a:r>
              <a:rPr lang="uk-UA" sz="2800" b="1" dirty="0" smtClean="0">
                <a:solidFill>
                  <a:srgbClr val="C00000"/>
                </a:solidFill>
              </a:rPr>
              <a:t>Стандарти при обробці ВМП </a:t>
            </a:r>
            <a:r>
              <a:rPr lang="en-US" sz="2800" b="1" dirty="0" smtClean="0">
                <a:solidFill>
                  <a:srgbClr val="C00000"/>
                </a:solidFill>
              </a:rPr>
              <a:t>(</a:t>
            </a:r>
            <a:r>
              <a:rPr lang="uk-UA" sz="2800" b="1" dirty="0" smtClean="0">
                <a:solidFill>
                  <a:srgbClr val="C00000"/>
                </a:solidFill>
              </a:rPr>
              <a:t>частина </a:t>
            </a:r>
            <a:r>
              <a:rPr lang="en-US" sz="2800" b="1" dirty="0" smtClean="0">
                <a:solidFill>
                  <a:srgbClr val="C00000"/>
                </a:solidFill>
              </a:rPr>
              <a:t>1</a:t>
            </a:r>
            <a:r>
              <a:rPr lang="en-US" sz="2800" b="1" dirty="0">
                <a:solidFill>
                  <a:srgbClr val="C00000"/>
                </a:solidFill>
              </a:rPr>
              <a:t>)</a:t>
            </a:r>
            <a:endParaRPr lang="uk-UA" sz="2800" dirty="0"/>
          </a:p>
        </p:txBody>
      </p:sp>
      <p:sp>
        <p:nvSpPr>
          <p:cNvPr id="5" name="Прямоугольник 4"/>
          <p:cNvSpPr/>
          <p:nvPr/>
        </p:nvSpPr>
        <p:spPr>
          <a:xfrm>
            <a:off x="179512" y="582960"/>
            <a:ext cx="1331813" cy="457200"/>
          </a:xfrm>
          <a:prstGeom prst="rect">
            <a:avLst/>
          </a:prstGeom>
          <a:solidFill>
            <a:schemeClr val="tx2">
              <a:lumMod val="20000"/>
              <a:lumOff val="80000"/>
              <a:alpha val="7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i="1" u="sng" dirty="0" smtClean="0">
                <a:solidFill>
                  <a:srgbClr val="0070C0"/>
                </a:solidFill>
              </a:rPr>
              <a:t>Валідація</a:t>
            </a:r>
            <a:endParaRPr lang="uk-UA" b="1" i="1" u="sng" dirty="0">
              <a:solidFill>
                <a:srgbClr val="0070C0"/>
              </a:solidFill>
            </a:endParaRPr>
          </a:p>
        </p:txBody>
      </p:sp>
      <p:sp>
        <p:nvSpPr>
          <p:cNvPr id="6" name="Прямоугольник 5"/>
          <p:cNvSpPr/>
          <p:nvPr/>
        </p:nvSpPr>
        <p:spPr>
          <a:xfrm>
            <a:off x="1663616" y="582960"/>
            <a:ext cx="1259695" cy="457200"/>
          </a:xfrm>
          <a:prstGeom prst="rect">
            <a:avLst/>
          </a:prstGeom>
          <a:solidFill>
            <a:schemeClr val="tx2">
              <a:lumMod val="20000"/>
              <a:lumOff val="80000"/>
              <a:alpha val="7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400" b="1" i="1" u="sng" dirty="0" smtClean="0">
                <a:solidFill>
                  <a:srgbClr val="0070C0"/>
                </a:solidFill>
              </a:rPr>
              <a:t>Стерилізація</a:t>
            </a:r>
            <a:endParaRPr lang="uk-UA" sz="1400" b="1" i="1" u="sng" dirty="0">
              <a:solidFill>
                <a:srgbClr val="0070C0"/>
              </a:solidFill>
            </a:endParaRPr>
          </a:p>
        </p:txBody>
      </p:sp>
      <p:sp>
        <p:nvSpPr>
          <p:cNvPr id="7" name="Прямоугольник 6"/>
          <p:cNvSpPr/>
          <p:nvPr/>
        </p:nvSpPr>
        <p:spPr>
          <a:xfrm>
            <a:off x="3203847" y="582960"/>
            <a:ext cx="1259695" cy="457200"/>
          </a:xfrm>
          <a:prstGeom prst="rect">
            <a:avLst/>
          </a:prstGeom>
          <a:solidFill>
            <a:schemeClr val="tx2">
              <a:lumMod val="20000"/>
              <a:lumOff val="80000"/>
              <a:alpha val="7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600" b="1" i="1" u="sng" dirty="0" smtClean="0">
                <a:solidFill>
                  <a:srgbClr val="0070C0"/>
                </a:solidFill>
              </a:rPr>
              <a:t>Мийка та дезінфекція</a:t>
            </a:r>
            <a:endParaRPr lang="uk-UA" sz="1600" b="1" i="1" u="sng" dirty="0">
              <a:solidFill>
                <a:srgbClr val="0070C0"/>
              </a:solidFill>
            </a:endParaRPr>
          </a:p>
        </p:txBody>
      </p:sp>
      <p:sp>
        <p:nvSpPr>
          <p:cNvPr id="8" name="Прямоугольник 7"/>
          <p:cNvSpPr/>
          <p:nvPr/>
        </p:nvSpPr>
        <p:spPr>
          <a:xfrm>
            <a:off x="4677203" y="582960"/>
            <a:ext cx="1259695" cy="457200"/>
          </a:xfrm>
          <a:prstGeom prst="rect">
            <a:avLst/>
          </a:prstGeom>
          <a:solidFill>
            <a:schemeClr val="tx2">
              <a:lumMod val="20000"/>
              <a:lumOff val="80000"/>
              <a:alpha val="7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600" b="1" i="1" u="sng" dirty="0" smtClean="0">
                <a:solidFill>
                  <a:srgbClr val="0070C0"/>
                </a:solidFill>
              </a:rPr>
              <a:t>Хімічні індикатори</a:t>
            </a:r>
            <a:endParaRPr lang="uk-UA" sz="1600" b="1" i="1" u="sng" dirty="0">
              <a:solidFill>
                <a:srgbClr val="0070C0"/>
              </a:solidFill>
            </a:endParaRPr>
          </a:p>
        </p:txBody>
      </p:sp>
      <p:sp>
        <p:nvSpPr>
          <p:cNvPr id="9" name="Прямоугольник 8"/>
          <p:cNvSpPr/>
          <p:nvPr/>
        </p:nvSpPr>
        <p:spPr>
          <a:xfrm>
            <a:off x="6103343" y="582960"/>
            <a:ext cx="1259695" cy="457200"/>
          </a:xfrm>
          <a:prstGeom prst="rect">
            <a:avLst/>
          </a:prstGeom>
          <a:solidFill>
            <a:schemeClr val="tx2">
              <a:lumMod val="20000"/>
              <a:lumOff val="80000"/>
              <a:alpha val="7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sz="1600" b="1" i="1" u="sng" dirty="0" smtClean="0">
                <a:solidFill>
                  <a:srgbClr val="0070C0"/>
                </a:solidFill>
              </a:rPr>
              <a:t>Біологічні індикатори</a:t>
            </a:r>
            <a:endParaRPr lang="uk-UA" sz="1600" b="1" i="1" u="sng" dirty="0">
              <a:solidFill>
                <a:srgbClr val="0070C0"/>
              </a:solidFill>
            </a:endParaRPr>
          </a:p>
        </p:txBody>
      </p:sp>
      <p:sp>
        <p:nvSpPr>
          <p:cNvPr id="10" name="Прямоугольник 9"/>
          <p:cNvSpPr/>
          <p:nvPr/>
        </p:nvSpPr>
        <p:spPr>
          <a:xfrm>
            <a:off x="7596335" y="582960"/>
            <a:ext cx="1368153" cy="457200"/>
          </a:xfrm>
          <a:prstGeom prst="rect">
            <a:avLst/>
          </a:prstGeom>
          <a:solidFill>
            <a:schemeClr val="tx2">
              <a:lumMod val="20000"/>
              <a:lumOff val="80000"/>
              <a:alpha val="7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i="1" u="sng" dirty="0" smtClean="0">
                <a:solidFill>
                  <a:srgbClr val="0070C0"/>
                </a:solidFill>
              </a:rPr>
              <a:t>Пакування</a:t>
            </a:r>
            <a:endParaRPr lang="en-US" b="1" i="1" u="sng" dirty="0">
              <a:solidFill>
                <a:srgbClr val="0070C0"/>
              </a:solidFill>
            </a:endParaRPr>
          </a:p>
        </p:txBody>
      </p:sp>
      <p:sp>
        <p:nvSpPr>
          <p:cNvPr id="11" name="Прямоугольник 10"/>
          <p:cNvSpPr/>
          <p:nvPr/>
        </p:nvSpPr>
        <p:spPr>
          <a:xfrm>
            <a:off x="251630" y="1171782"/>
            <a:ext cx="1259695" cy="673042"/>
          </a:xfrm>
          <a:prstGeom prst="rect">
            <a:avLst/>
          </a:prstGeom>
          <a:solidFill>
            <a:schemeClr val="bg1">
              <a:alpha val="52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b="1" dirty="0">
                <a:solidFill>
                  <a:schemeClr val="tx1"/>
                </a:solidFill>
                <a:latin typeface="Times New Roman" pitchFamily="18" charset="0"/>
                <a:cs typeface="Times New Roman" pitchFamily="18" charset="0"/>
              </a:rPr>
              <a:t>EN ISO 14937</a:t>
            </a:r>
          </a:p>
          <a:p>
            <a:r>
              <a:rPr lang="en-US" sz="800" dirty="0">
                <a:solidFill>
                  <a:schemeClr val="tx1"/>
                </a:solidFill>
                <a:latin typeface="Times New Roman" pitchFamily="18" charset="0"/>
                <a:cs typeface="Times New Roman" pitchFamily="18" charset="0"/>
              </a:rPr>
              <a:t>Requirements for</a:t>
            </a:r>
          </a:p>
          <a:p>
            <a:r>
              <a:rPr lang="en-US" sz="800" dirty="0">
                <a:solidFill>
                  <a:schemeClr val="tx1"/>
                </a:solidFill>
                <a:latin typeface="Times New Roman" pitchFamily="18" charset="0"/>
                <a:cs typeface="Times New Roman" pitchFamily="18" charset="0"/>
              </a:rPr>
              <a:t>development, validation</a:t>
            </a:r>
            <a:r>
              <a:rPr lang="uk-UA" sz="800" dirty="0">
                <a:solidFill>
                  <a:schemeClr val="tx1"/>
                </a:solidFill>
                <a:latin typeface="Times New Roman" pitchFamily="18" charset="0"/>
                <a:cs typeface="Times New Roman" pitchFamily="18" charset="0"/>
              </a:rPr>
              <a:t> </a:t>
            </a:r>
            <a:r>
              <a:rPr lang="en-US" sz="800" dirty="0">
                <a:solidFill>
                  <a:schemeClr val="tx1"/>
                </a:solidFill>
                <a:latin typeface="Times New Roman" pitchFamily="18" charset="0"/>
                <a:cs typeface="Times New Roman" pitchFamily="18" charset="0"/>
              </a:rPr>
              <a:t>and routine monitoring of</a:t>
            </a:r>
            <a:r>
              <a:rPr lang="uk-UA" sz="800" dirty="0">
                <a:solidFill>
                  <a:schemeClr val="tx1"/>
                </a:solidFill>
                <a:latin typeface="Times New Roman" pitchFamily="18" charset="0"/>
                <a:cs typeface="Times New Roman" pitchFamily="18" charset="0"/>
              </a:rPr>
              <a:t> </a:t>
            </a:r>
            <a:r>
              <a:rPr lang="en-US" sz="800" dirty="0">
                <a:solidFill>
                  <a:schemeClr val="tx1"/>
                </a:solidFill>
                <a:latin typeface="Times New Roman" pitchFamily="18" charset="0"/>
                <a:cs typeface="Times New Roman" pitchFamily="18" charset="0"/>
              </a:rPr>
              <a:t>all sterilization processes</a:t>
            </a:r>
            <a:endParaRPr lang="uk-UA" sz="800" dirty="0">
              <a:solidFill>
                <a:schemeClr val="tx1"/>
              </a:solidFill>
              <a:latin typeface="Times New Roman" pitchFamily="18" charset="0"/>
              <a:cs typeface="Times New Roman" pitchFamily="18" charset="0"/>
            </a:endParaRPr>
          </a:p>
        </p:txBody>
      </p:sp>
      <p:sp>
        <p:nvSpPr>
          <p:cNvPr id="12" name="Прямоугольник 11"/>
          <p:cNvSpPr/>
          <p:nvPr/>
        </p:nvSpPr>
        <p:spPr>
          <a:xfrm>
            <a:off x="251630" y="1916833"/>
            <a:ext cx="1259695" cy="285994"/>
          </a:xfrm>
          <a:prstGeom prst="rect">
            <a:avLst/>
          </a:prstGeom>
          <a:solidFill>
            <a:srgbClr val="EBE600">
              <a:alpha val="52000"/>
            </a:srgb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tx1"/>
                </a:solidFill>
                <a:latin typeface="Times New Roman" pitchFamily="18" charset="0"/>
                <a:cs typeface="Times New Roman" pitchFamily="18" charset="0"/>
              </a:rPr>
              <a:t>EN ISO 11135-1 -</a:t>
            </a:r>
            <a:r>
              <a:rPr lang="en-US" sz="900" b="1" dirty="0">
                <a:solidFill>
                  <a:srgbClr val="FF0000"/>
                </a:solidFill>
                <a:latin typeface="Times New Roman" pitchFamily="18" charset="0"/>
                <a:cs typeface="Times New Roman" pitchFamily="18" charset="0"/>
              </a:rPr>
              <a:t>2</a:t>
            </a:r>
          </a:p>
          <a:p>
            <a:r>
              <a:rPr lang="en-US" sz="900" dirty="0">
                <a:solidFill>
                  <a:schemeClr val="tx1"/>
                </a:solidFill>
                <a:latin typeface="Times New Roman" pitchFamily="18" charset="0"/>
                <a:cs typeface="Times New Roman" pitchFamily="18" charset="0"/>
              </a:rPr>
              <a:t>EO processes</a:t>
            </a:r>
            <a:endParaRPr lang="uk-UA" sz="900" dirty="0">
              <a:solidFill>
                <a:schemeClr val="tx1"/>
              </a:solidFill>
              <a:latin typeface="Times New Roman" pitchFamily="18" charset="0"/>
              <a:cs typeface="Times New Roman" pitchFamily="18" charset="0"/>
            </a:endParaRPr>
          </a:p>
        </p:txBody>
      </p:sp>
      <p:sp>
        <p:nvSpPr>
          <p:cNvPr id="13" name="Прямоугольник 12"/>
          <p:cNvSpPr/>
          <p:nvPr/>
        </p:nvSpPr>
        <p:spPr>
          <a:xfrm>
            <a:off x="257301" y="4581128"/>
            <a:ext cx="1250790" cy="385192"/>
          </a:xfrm>
          <a:prstGeom prst="rect">
            <a:avLst/>
          </a:prstGeom>
          <a:solidFill>
            <a:srgbClr val="EBE600">
              <a:alpha val="52000"/>
            </a:srgb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smtClean="0">
                <a:solidFill>
                  <a:schemeClr val="tx1"/>
                </a:solidFill>
                <a:latin typeface="Times New Roman" pitchFamily="18" charset="0"/>
                <a:cs typeface="Times New Roman" pitchFamily="18" charset="0"/>
              </a:rPr>
              <a:t>EN </a:t>
            </a:r>
            <a:r>
              <a:rPr lang="en-US" sz="900" b="1" dirty="0">
                <a:solidFill>
                  <a:schemeClr val="tx1"/>
                </a:solidFill>
                <a:latin typeface="Times New Roman" pitchFamily="18" charset="0"/>
                <a:cs typeface="Times New Roman" pitchFamily="18" charset="0"/>
              </a:rPr>
              <a:t>ISO 20857</a:t>
            </a:r>
          </a:p>
          <a:p>
            <a:r>
              <a:rPr lang="en-US" sz="900" dirty="0">
                <a:solidFill>
                  <a:schemeClr val="tx1"/>
                </a:solidFill>
                <a:latin typeface="Times New Roman" pitchFamily="18" charset="0"/>
                <a:cs typeface="Times New Roman" pitchFamily="18" charset="0"/>
              </a:rPr>
              <a:t>Dry heat processes</a:t>
            </a:r>
            <a:endParaRPr lang="uk-UA" sz="900" dirty="0">
              <a:solidFill>
                <a:schemeClr val="tx1"/>
              </a:solidFill>
              <a:latin typeface="Times New Roman" pitchFamily="18" charset="0"/>
              <a:cs typeface="Times New Roman" pitchFamily="18" charset="0"/>
            </a:endParaRPr>
          </a:p>
        </p:txBody>
      </p:sp>
      <p:sp>
        <p:nvSpPr>
          <p:cNvPr id="15" name="Прямоугольник 14"/>
          <p:cNvSpPr/>
          <p:nvPr/>
        </p:nvSpPr>
        <p:spPr>
          <a:xfrm>
            <a:off x="257301" y="5013176"/>
            <a:ext cx="1250789" cy="550912"/>
          </a:xfrm>
          <a:prstGeom prst="rect">
            <a:avLst/>
          </a:prstGeom>
          <a:solidFill>
            <a:srgbClr val="EBE600">
              <a:alpha val="52000"/>
            </a:srgb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tx1"/>
                </a:solidFill>
                <a:latin typeface="Times New Roman" pitchFamily="18" charset="0"/>
                <a:cs typeface="Times New Roman" pitchFamily="18" charset="0"/>
              </a:rPr>
              <a:t>EN ISO</a:t>
            </a:r>
            <a:r>
              <a:rPr lang="uk-UA" sz="900" b="1" dirty="0">
                <a:solidFill>
                  <a:schemeClr val="tx1"/>
                </a:solidFill>
                <a:latin typeface="Times New Roman" pitchFamily="18" charset="0"/>
                <a:cs typeface="Times New Roman" pitchFamily="18" charset="0"/>
              </a:rPr>
              <a:t> 17664</a:t>
            </a:r>
          </a:p>
          <a:p>
            <a:r>
              <a:rPr lang="en-US" sz="900" dirty="0">
                <a:solidFill>
                  <a:schemeClr val="tx1"/>
                </a:solidFill>
                <a:latin typeface="Times New Roman" pitchFamily="18" charset="0"/>
                <a:cs typeface="Times New Roman" pitchFamily="18" charset="0"/>
              </a:rPr>
              <a:t>Information about</a:t>
            </a:r>
          </a:p>
          <a:p>
            <a:r>
              <a:rPr lang="en-US" sz="900" dirty="0">
                <a:solidFill>
                  <a:schemeClr val="tx1"/>
                </a:solidFill>
                <a:latin typeface="Times New Roman" pitchFamily="18" charset="0"/>
                <a:cs typeface="Times New Roman" pitchFamily="18" charset="0"/>
              </a:rPr>
              <a:t>reprocessing of re-usable</a:t>
            </a:r>
            <a:r>
              <a:rPr lang="uk-UA" sz="900" dirty="0">
                <a:solidFill>
                  <a:schemeClr val="tx1"/>
                </a:solidFill>
                <a:latin typeface="Times New Roman" pitchFamily="18" charset="0"/>
                <a:cs typeface="Times New Roman" pitchFamily="18" charset="0"/>
              </a:rPr>
              <a:t> </a:t>
            </a:r>
            <a:r>
              <a:rPr lang="en-US" sz="900" dirty="0">
                <a:solidFill>
                  <a:schemeClr val="tx1"/>
                </a:solidFill>
                <a:latin typeface="Times New Roman" pitchFamily="18" charset="0"/>
                <a:cs typeface="Times New Roman" pitchFamily="18" charset="0"/>
              </a:rPr>
              <a:t>medical devices</a:t>
            </a:r>
            <a:endParaRPr lang="uk-UA" sz="900" dirty="0">
              <a:solidFill>
                <a:schemeClr val="tx1"/>
              </a:solidFill>
              <a:latin typeface="Times New Roman" pitchFamily="18" charset="0"/>
              <a:cs typeface="Times New Roman" pitchFamily="18" charset="0"/>
            </a:endParaRPr>
          </a:p>
        </p:txBody>
      </p:sp>
      <p:sp>
        <p:nvSpPr>
          <p:cNvPr id="16" name="Прямоугольник 15"/>
          <p:cNvSpPr/>
          <p:nvPr/>
        </p:nvSpPr>
        <p:spPr>
          <a:xfrm>
            <a:off x="260536" y="5616288"/>
            <a:ext cx="1250789" cy="477008"/>
          </a:xfrm>
          <a:prstGeom prst="rect">
            <a:avLst/>
          </a:prstGeom>
          <a:solidFill>
            <a:schemeClr val="bg1">
              <a:lumMod val="85000"/>
              <a:alpha val="52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b="1" dirty="0">
                <a:solidFill>
                  <a:schemeClr val="tx1"/>
                </a:solidFill>
                <a:latin typeface="Times New Roman" pitchFamily="18" charset="0"/>
                <a:cs typeface="Times New Roman" pitchFamily="18" charset="0"/>
              </a:rPr>
              <a:t>DIN 58921</a:t>
            </a:r>
            <a:endParaRPr lang="uk-UA" sz="800" b="1" dirty="0">
              <a:solidFill>
                <a:schemeClr val="tx1"/>
              </a:solidFill>
              <a:latin typeface="Times New Roman" pitchFamily="18" charset="0"/>
              <a:cs typeface="Times New Roman" pitchFamily="18" charset="0"/>
            </a:endParaRPr>
          </a:p>
          <a:p>
            <a:r>
              <a:rPr lang="en-US" sz="800" dirty="0">
                <a:solidFill>
                  <a:schemeClr val="tx1"/>
                </a:solidFill>
                <a:latin typeface="Times New Roman" pitchFamily="18" charset="0"/>
                <a:cs typeface="Times New Roman" pitchFamily="18" charset="0"/>
              </a:rPr>
              <a:t>Validation of medical</a:t>
            </a:r>
          </a:p>
          <a:p>
            <a:r>
              <a:rPr lang="en-US" sz="800" dirty="0">
                <a:solidFill>
                  <a:schemeClr val="tx1"/>
                </a:solidFill>
                <a:latin typeface="Times New Roman" pitchFamily="18" charset="0"/>
                <a:cs typeface="Times New Roman" pitchFamily="18" charset="0"/>
              </a:rPr>
              <a:t>device simulators (MDS)</a:t>
            </a:r>
            <a:r>
              <a:rPr lang="uk-UA" sz="800" dirty="0">
                <a:solidFill>
                  <a:schemeClr val="tx1"/>
                </a:solidFill>
                <a:latin typeface="Times New Roman" pitchFamily="18" charset="0"/>
                <a:cs typeface="Times New Roman" pitchFamily="18" charset="0"/>
              </a:rPr>
              <a:t> </a:t>
            </a:r>
          </a:p>
        </p:txBody>
      </p:sp>
      <p:sp>
        <p:nvSpPr>
          <p:cNvPr id="17" name="Прямоугольник 16"/>
          <p:cNvSpPr/>
          <p:nvPr/>
        </p:nvSpPr>
        <p:spPr>
          <a:xfrm>
            <a:off x="251630" y="2271346"/>
            <a:ext cx="1259695" cy="293558"/>
          </a:xfrm>
          <a:prstGeom prst="rect">
            <a:avLst/>
          </a:prstGeom>
          <a:solidFill>
            <a:srgbClr val="EBE600">
              <a:alpha val="52000"/>
            </a:srgb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tx1"/>
                </a:solidFill>
                <a:latin typeface="Times New Roman" pitchFamily="18" charset="0"/>
                <a:cs typeface="Times New Roman" pitchFamily="18" charset="0"/>
              </a:rPr>
              <a:t>EN ISO 11137-1 -3</a:t>
            </a:r>
          </a:p>
          <a:p>
            <a:r>
              <a:rPr lang="en-US" sz="900" dirty="0">
                <a:solidFill>
                  <a:schemeClr val="tx1"/>
                </a:solidFill>
                <a:latin typeface="Times New Roman" pitchFamily="18" charset="0"/>
                <a:cs typeface="Times New Roman" pitchFamily="18" charset="0"/>
              </a:rPr>
              <a:t>Radiation processes</a:t>
            </a:r>
            <a:endParaRPr lang="uk-UA" sz="900" dirty="0">
              <a:solidFill>
                <a:schemeClr val="tx1"/>
              </a:solidFill>
              <a:latin typeface="Times New Roman" pitchFamily="18" charset="0"/>
              <a:cs typeface="Times New Roman" pitchFamily="18" charset="0"/>
            </a:endParaRPr>
          </a:p>
        </p:txBody>
      </p:sp>
      <p:sp>
        <p:nvSpPr>
          <p:cNvPr id="18" name="Прямоугольник 17"/>
          <p:cNvSpPr/>
          <p:nvPr/>
        </p:nvSpPr>
        <p:spPr>
          <a:xfrm>
            <a:off x="251630" y="2636912"/>
            <a:ext cx="1259695" cy="288032"/>
          </a:xfrm>
          <a:prstGeom prst="rect">
            <a:avLst/>
          </a:prstGeom>
          <a:solidFill>
            <a:schemeClr val="bg1">
              <a:lumMod val="85000"/>
              <a:alpha val="52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tx1"/>
                </a:solidFill>
                <a:latin typeface="Times New Roman" pitchFamily="18" charset="0"/>
                <a:cs typeface="Times New Roman" pitchFamily="18" charset="0"/>
              </a:rPr>
              <a:t>ISO/PDTS 13004</a:t>
            </a:r>
          </a:p>
          <a:p>
            <a:r>
              <a:rPr lang="en-US" sz="900" dirty="0">
                <a:solidFill>
                  <a:schemeClr val="tx1"/>
                </a:solidFill>
                <a:latin typeface="Times New Roman" pitchFamily="18" charset="0"/>
                <a:cs typeface="Times New Roman" pitchFamily="18" charset="0"/>
              </a:rPr>
              <a:t>Radiation processes</a:t>
            </a:r>
            <a:endParaRPr lang="uk-UA" sz="900" dirty="0">
              <a:solidFill>
                <a:schemeClr val="tx1"/>
              </a:solidFill>
              <a:latin typeface="Times New Roman" pitchFamily="18" charset="0"/>
              <a:cs typeface="Times New Roman" pitchFamily="18" charset="0"/>
            </a:endParaRPr>
          </a:p>
        </p:txBody>
      </p:sp>
      <p:sp>
        <p:nvSpPr>
          <p:cNvPr id="19" name="Прямоугольник 18"/>
          <p:cNvSpPr/>
          <p:nvPr/>
        </p:nvSpPr>
        <p:spPr>
          <a:xfrm>
            <a:off x="251516" y="2996952"/>
            <a:ext cx="1259695" cy="432048"/>
          </a:xfrm>
          <a:prstGeom prst="rect">
            <a:avLst/>
          </a:prstGeom>
          <a:solidFill>
            <a:srgbClr val="EBE600">
              <a:alpha val="52000"/>
            </a:srgb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smtClean="0">
                <a:solidFill>
                  <a:schemeClr val="tx1"/>
                </a:solidFill>
                <a:latin typeface="Times New Roman" pitchFamily="18" charset="0"/>
                <a:cs typeface="Times New Roman" pitchFamily="18" charset="0"/>
              </a:rPr>
              <a:t>ISO </a:t>
            </a:r>
            <a:r>
              <a:rPr lang="en-US" sz="900" b="1" dirty="0">
                <a:solidFill>
                  <a:schemeClr val="tx1"/>
                </a:solidFill>
                <a:latin typeface="Times New Roman" pitchFamily="18" charset="0"/>
                <a:cs typeface="Times New Roman" pitchFamily="18" charset="0"/>
              </a:rPr>
              <a:t>17665-1 -3</a:t>
            </a:r>
          </a:p>
          <a:p>
            <a:r>
              <a:rPr lang="en-US" sz="900" dirty="0">
                <a:solidFill>
                  <a:schemeClr val="tx1"/>
                </a:solidFill>
                <a:latin typeface="Times New Roman" pitchFamily="18" charset="0"/>
                <a:cs typeface="Times New Roman" pitchFamily="18" charset="0"/>
              </a:rPr>
              <a:t>Steam processes</a:t>
            </a:r>
            <a:endParaRPr lang="uk-UA" sz="900" dirty="0">
              <a:solidFill>
                <a:schemeClr val="tx1"/>
              </a:solidFill>
              <a:latin typeface="Times New Roman" pitchFamily="18" charset="0"/>
              <a:cs typeface="Times New Roman" pitchFamily="18" charset="0"/>
            </a:endParaRPr>
          </a:p>
        </p:txBody>
      </p:sp>
      <p:sp>
        <p:nvSpPr>
          <p:cNvPr id="20" name="Прямоугольник 19"/>
          <p:cNvSpPr/>
          <p:nvPr/>
        </p:nvSpPr>
        <p:spPr>
          <a:xfrm>
            <a:off x="251630" y="3501008"/>
            <a:ext cx="1259695" cy="324871"/>
          </a:xfrm>
          <a:prstGeom prst="rect">
            <a:avLst/>
          </a:prstGeom>
          <a:solidFill>
            <a:srgbClr val="EBE600">
              <a:alpha val="52000"/>
            </a:srgb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smtClean="0">
                <a:solidFill>
                  <a:schemeClr val="tx1"/>
                </a:solidFill>
                <a:latin typeface="Times New Roman" pitchFamily="18" charset="0"/>
                <a:cs typeface="Times New Roman" pitchFamily="18" charset="0"/>
              </a:rPr>
              <a:t>EN </a:t>
            </a:r>
            <a:r>
              <a:rPr lang="en-US" sz="900" b="1" dirty="0">
                <a:solidFill>
                  <a:schemeClr val="tx1"/>
                </a:solidFill>
                <a:latin typeface="Times New Roman" pitchFamily="18" charset="0"/>
                <a:cs typeface="Times New Roman" pitchFamily="18" charset="0"/>
              </a:rPr>
              <a:t>ISO </a:t>
            </a:r>
            <a:r>
              <a:rPr lang="en-US" sz="900" b="1" dirty="0" smtClean="0">
                <a:solidFill>
                  <a:schemeClr val="tx1"/>
                </a:solidFill>
                <a:latin typeface="Times New Roman" pitchFamily="18" charset="0"/>
                <a:cs typeface="Times New Roman" pitchFamily="18" charset="0"/>
              </a:rPr>
              <a:t>25424 </a:t>
            </a:r>
          </a:p>
          <a:p>
            <a:r>
              <a:rPr lang="en-US" sz="900" dirty="0" smtClean="0">
                <a:solidFill>
                  <a:schemeClr val="tx1"/>
                </a:solidFill>
                <a:latin typeface="Times New Roman" pitchFamily="18" charset="0"/>
                <a:cs typeface="Times New Roman" pitchFamily="18" charset="0"/>
              </a:rPr>
              <a:t>LTFS </a:t>
            </a:r>
            <a:r>
              <a:rPr lang="en-US" sz="900" dirty="0">
                <a:solidFill>
                  <a:schemeClr val="tx1"/>
                </a:solidFill>
                <a:latin typeface="Times New Roman" pitchFamily="18" charset="0"/>
                <a:cs typeface="Times New Roman" pitchFamily="18" charset="0"/>
              </a:rPr>
              <a:t>processes</a:t>
            </a:r>
            <a:endParaRPr lang="uk-UA" sz="900" dirty="0">
              <a:solidFill>
                <a:schemeClr val="tx1"/>
              </a:solidFill>
              <a:latin typeface="Times New Roman" pitchFamily="18" charset="0"/>
              <a:cs typeface="Times New Roman" pitchFamily="18" charset="0"/>
            </a:endParaRPr>
          </a:p>
        </p:txBody>
      </p:sp>
      <p:sp>
        <p:nvSpPr>
          <p:cNvPr id="21" name="Прямоугольник 20"/>
          <p:cNvSpPr/>
          <p:nvPr/>
        </p:nvSpPr>
        <p:spPr>
          <a:xfrm>
            <a:off x="257302" y="3921368"/>
            <a:ext cx="1250788" cy="587752"/>
          </a:xfrm>
          <a:prstGeom prst="rect">
            <a:avLst/>
          </a:prstGeom>
          <a:solidFill>
            <a:srgbClr val="EBE600">
              <a:alpha val="52000"/>
            </a:srgb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b="1" dirty="0">
                <a:solidFill>
                  <a:schemeClr val="tx1"/>
                </a:solidFill>
                <a:latin typeface="Times New Roman" pitchFamily="18" charset="0"/>
                <a:cs typeface="Times New Roman" pitchFamily="18" charset="0"/>
              </a:rPr>
              <a:t>EN ISO 14937</a:t>
            </a:r>
            <a:endParaRPr lang="uk-UA" sz="800" b="1" dirty="0">
              <a:solidFill>
                <a:schemeClr val="tx1"/>
              </a:solidFill>
              <a:latin typeface="Times New Roman" pitchFamily="18" charset="0"/>
              <a:cs typeface="Times New Roman" pitchFamily="18" charset="0"/>
            </a:endParaRPr>
          </a:p>
          <a:p>
            <a:r>
              <a:rPr lang="en-US" sz="800" dirty="0">
                <a:solidFill>
                  <a:schemeClr val="tx1"/>
                </a:solidFill>
                <a:latin typeface="Times New Roman" pitchFamily="18" charset="0"/>
                <a:cs typeface="Times New Roman" pitchFamily="18" charset="0"/>
              </a:rPr>
              <a:t>also for H2O2/ Plasma</a:t>
            </a:r>
            <a:endParaRPr lang="uk-UA" sz="800" dirty="0">
              <a:solidFill>
                <a:schemeClr val="tx1"/>
              </a:solidFill>
              <a:latin typeface="Times New Roman" pitchFamily="18" charset="0"/>
              <a:cs typeface="Times New Roman" pitchFamily="18" charset="0"/>
            </a:endParaRPr>
          </a:p>
          <a:p>
            <a:r>
              <a:rPr lang="en-US" sz="800" dirty="0">
                <a:solidFill>
                  <a:schemeClr val="tx1"/>
                </a:solidFill>
                <a:latin typeface="Times New Roman" pitchFamily="18" charset="0"/>
                <a:cs typeface="Times New Roman" pitchFamily="18" charset="0"/>
              </a:rPr>
              <a:t>Processes</a:t>
            </a:r>
            <a:r>
              <a:rPr lang="uk-UA" sz="800" dirty="0">
                <a:solidFill>
                  <a:schemeClr val="tx1"/>
                </a:solidFill>
                <a:latin typeface="Times New Roman" pitchFamily="18" charset="0"/>
                <a:cs typeface="Times New Roman" pitchFamily="18" charset="0"/>
              </a:rPr>
              <a:t>, </a:t>
            </a:r>
            <a:r>
              <a:rPr lang="en-US" sz="800" dirty="0">
                <a:solidFill>
                  <a:schemeClr val="tx1"/>
                </a:solidFill>
                <a:latin typeface="Times New Roman" pitchFamily="18" charset="0"/>
                <a:cs typeface="Times New Roman" pitchFamily="18" charset="0"/>
              </a:rPr>
              <a:t>since no</a:t>
            </a:r>
          </a:p>
          <a:p>
            <a:r>
              <a:rPr lang="en-US" sz="800" dirty="0">
                <a:solidFill>
                  <a:schemeClr val="tx1"/>
                </a:solidFill>
                <a:latin typeface="Times New Roman" pitchFamily="18" charset="0"/>
                <a:cs typeface="Times New Roman" pitchFamily="18" charset="0"/>
              </a:rPr>
              <a:t>special standard</a:t>
            </a:r>
            <a:r>
              <a:rPr lang="uk-UA" sz="800" dirty="0">
                <a:solidFill>
                  <a:schemeClr val="tx1"/>
                </a:solidFill>
                <a:latin typeface="Times New Roman" pitchFamily="18" charset="0"/>
                <a:cs typeface="Times New Roman" pitchFamily="18" charset="0"/>
              </a:rPr>
              <a:t> </a:t>
            </a:r>
            <a:r>
              <a:rPr lang="en-US" sz="800" dirty="0">
                <a:solidFill>
                  <a:schemeClr val="tx1"/>
                </a:solidFill>
                <a:latin typeface="Times New Roman" pitchFamily="18" charset="0"/>
                <a:cs typeface="Times New Roman" pitchFamily="18" charset="0"/>
              </a:rPr>
              <a:t>available</a:t>
            </a:r>
            <a:endParaRPr lang="uk-UA" sz="800" dirty="0">
              <a:solidFill>
                <a:schemeClr val="tx1"/>
              </a:solidFill>
              <a:latin typeface="Times New Roman" pitchFamily="18" charset="0"/>
              <a:cs typeface="Times New Roman" pitchFamily="18" charset="0"/>
            </a:endParaRPr>
          </a:p>
        </p:txBody>
      </p:sp>
      <p:sp>
        <p:nvSpPr>
          <p:cNvPr id="22" name="Прямоугольник 21"/>
          <p:cNvSpPr/>
          <p:nvPr/>
        </p:nvSpPr>
        <p:spPr>
          <a:xfrm>
            <a:off x="1663614" y="1171782"/>
            <a:ext cx="1259695" cy="457018"/>
          </a:xfrm>
          <a:prstGeom prst="rect">
            <a:avLst/>
          </a:prstGeom>
          <a:solidFill>
            <a:srgbClr val="EBE600">
              <a:alpha val="52000"/>
            </a:srgb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tx1"/>
                </a:solidFill>
                <a:latin typeface="Times New Roman" pitchFamily="18" charset="0"/>
                <a:cs typeface="Times New Roman" pitchFamily="18" charset="0"/>
              </a:rPr>
              <a:t>EN 285</a:t>
            </a:r>
          </a:p>
          <a:p>
            <a:r>
              <a:rPr lang="en-US" sz="900" dirty="0">
                <a:solidFill>
                  <a:schemeClr val="tx1"/>
                </a:solidFill>
                <a:latin typeface="Times New Roman" pitchFamily="18" charset="0"/>
                <a:cs typeface="Times New Roman" pitchFamily="18" charset="0"/>
              </a:rPr>
              <a:t>Requirements for large</a:t>
            </a:r>
          </a:p>
          <a:p>
            <a:r>
              <a:rPr lang="en-US" sz="900" dirty="0">
                <a:solidFill>
                  <a:schemeClr val="tx1"/>
                </a:solidFill>
                <a:latin typeface="Times New Roman" pitchFamily="18" charset="0"/>
                <a:cs typeface="Times New Roman" pitchFamily="18" charset="0"/>
              </a:rPr>
              <a:t>sterilizers (over 54 l)</a:t>
            </a:r>
            <a:endParaRPr lang="uk-UA" sz="900" dirty="0">
              <a:solidFill>
                <a:schemeClr val="tx1"/>
              </a:solidFill>
              <a:latin typeface="Times New Roman" pitchFamily="18" charset="0"/>
              <a:cs typeface="Times New Roman" pitchFamily="18" charset="0"/>
            </a:endParaRPr>
          </a:p>
        </p:txBody>
      </p:sp>
      <p:sp>
        <p:nvSpPr>
          <p:cNvPr id="23" name="Прямоугольник 22"/>
          <p:cNvSpPr/>
          <p:nvPr/>
        </p:nvSpPr>
        <p:spPr>
          <a:xfrm>
            <a:off x="1663725" y="1700808"/>
            <a:ext cx="1259695" cy="502018"/>
          </a:xfrm>
          <a:prstGeom prst="rect">
            <a:avLst/>
          </a:prstGeom>
          <a:solidFill>
            <a:srgbClr val="EBE600">
              <a:alpha val="52000"/>
            </a:srgb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b="1" dirty="0">
                <a:solidFill>
                  <a:schemeClr val="tx1"/>
                </a:solidFill>
                <a:latin typeface="Times New Roman" pitchFamily="18" charset="0"/>
                <a:cs typeface="Times New Roman" pitchFamily="18" charset="0"/>
              </a:rPr>
              <a:t>EN</a:t>
            </a:r>
            <a:r>
              <a:rPr lang="uk-UA" sz="800" b="1" dirty="0">
                <a:solidFill>
                  <a:schemeClr val="tx1"/>
                </a:solidFill>
                <a:latin typeface="Times New Roman" pitchFamily="18" charset="0"/>
                <a:cs typeface="Times New Roman" pitchFamily="18" charset="0"/>
              </a:rPr>
              <a:t> 13060</a:t>
            </a:r>
          </a:p>
          <a:p>
            <a:r>
              <a:rPr lang="en-US" sz="800" b="1" dirty="0">
                <a:solidFill>
                  <a:schemeClr val="tx1"/>
                </a:solidFill>
                <a:latin typeface="Times New Roman" pitchFamily="18" charset="0"/>
                <a:cs typeface="Times New Roman" pitchFamily="18" charset="0"/>
              </a:rPr>
              <a:t> </a:t>
            </a:r>
            <a:r>
              <a:rPr lang="en-US" sz="800" dirty="0">
                <a:solidFill>
                  <a:schemeClr val="tx1"/>
                </a:solidFill>
                <a:latin typeface="Times New Roman" pitchFamily="18" charset="0"/>
                <a:cs typeface="Times New Roman" pitchFamily="18" charset="0"/>
              </a:rPr>
              <a:t>for hollow load Requirements for small</a:t>
            </a:r>
          </a:p>
          <a:p>
            <a:r>
              <a:rPr lang="en-US" sz="800" dirty="0">
                <a:solidFill>
                  <a:schemeClr val="tx1"/>
                </a:solidFill>
                <a:latin typeface="Times New Roman" pitchFamily="18" charset="0"/>
                <a:cs typeface="Times New Roman" pitchFamily="18" charset="0"/>
              </a:rPr>
              <a:t>sterilizers (below 54 l)</a:t>
            </a:r>
            <a:endParaRPr lang="uk-UA" sz="800" dirty="0">
              <a:solidFill>
                <a:schemeClr val="tx1"/>
              </a:solidFill>
              <a:latin typeface="Times New Roman" pitchFamily="18" charset="0"/>
              <a:cs typeface="Times New Roman" pitchFamily="18" charset="0"/>
            </a:endParaRPr>
          </a:p>
        </p:txBody>
      </p:sp>
      <p:sp>
        <p:nvSpPr>
          <p:cNvPr id="24" name="Прямоугольник 23"/>
          <p:cNvSpPr/>
          <p:nvPr/>
        </p:nvSpPr>
        <p:spPr>
          <a:xfrm>
            <a:off x="1664279" y="2276872"/>
            <a:ext cx="1259695" cy="432048"/>
          </a:xfrm>
          <a:prstGeom prst="rect">
            <a:avLst/>
          </a:prstGeom>
          <a:solidFill>
            <a:srgbClr val="EBE600">
              <a:alpha val="52000"/>
            </a:srgb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tx1"/>
                </a:solidFill>
                <a:latin typeface="Times New Roman" pitchFamily="18" charset="0"/>
                <a:cs typeface="Times New Roman" pitchFamily="18" charset="0"/>
              </a:rPr>
              <a:t>EN 14180</a:t>
            </a:r>
          </a:p>
          <a:p>
            <a:r>
              <a:rPr lang="en-US" sz="900" dirty="0">
                <a:solidFill>
                  <a:schemeClr val="tx1"/>
                </a:solidFill>
                <a:latin typeface="Times New Roman" pitchFamily="18" charset="0"/>
                <a:cs typeface="Times New Roman" pitchFamily="18" charset="0"/>
              </a:rPr>
              <a:t>Requirements</a:t>
            </a:r>
            <a:r>
              <a:rPr lang="uk-UA" sz="900" dirty="0">
                <a:solidFill>
                  <a:schemeClr val="tx1"/>
                </a:solidFill>
                <a:latin typeface="Times New Roman" pitchFamily="18" charset="0"/>
                <a:cs typeface="Times New Roman" pitchFamily="18" charset="0"/>
              </a:rPr>
              <a:t> </a:t>
            </a:r>
            <a:r>
              <a:rPr lang="en-US" sz="900" dirty="0">
                <a:solidFill>
                  <a:schemeClr val="tx1"/>
                </a:solidFill>
                <a:latin typeface="Times New Roman" pitchFamily="18" charset="0"/>
                <a:cs typeface="Times New Roman" pitchFamily="18" charset="0"/>
              </a:rPr>
              <a:t>for</a:t>
            </a:r>
          </a:p>
          <a:p>
            <a:r>
              <a:rPr lang="en-US" sz="900" dirty="0">
                <a:solidFill>
                  <a:schemeClr val="tx1"/>
                </a:solidFill>
                <a:latin typeface="Times New Roman" pitchFamily="18" charset="0"/>
                <a:cs typeface="Times New Roman" pitchFamily="18" charset="0"/>
              </a:rPr>
              <a:t>LTSF sterilizers</a:t>
            </a:r>
            <a:endParaRPr lang="uk-UA" sz="900" dirty="0">
              <a:solidFill>
                <a:schemeClr val="tx1"/>
              </a:solidFill>
              <a:latin typeface="Times New Roman" pitchFamily="18" charset="0"/>
              <a:cs typeface="Times New Roman" pitchFamily="18" charset="0"/>
            </a:endParaRPr>
          </a:p>
        </p:txBody>
      </p:sp>
      <p:sp>
        <p:nvSpPr>
          <p:cNvPr id="25" name="Прямоугольник 24"/>
          <p:cNvSpPr/>
          <p:nvPr/>
        </p:nvSpPr>
        <p:spPr>
          <a:xfrm>
            <a:off x="1663613" y="2740142"/>
            <a:ext cx="1259695" cy="490100"/>
          </a:xfrm>
          <a:prstGeom prst="rect">
            <a:avLst/>
          </a:prstGeom>
          <a:solidFill>
            <a:srgbClr val="EBE600">
              <a:alpha val="52000"/>
            </a:srgb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tx1"/>
                </a:solidFill>
                <a:latin typeface="Times New Roman" pitchFamily="18" charset="0"/>
                <a:cs typeface="Times New Roman" pitchFamily="18" charset="0"/>
              </a:rPr>
              <a:t>EN 1422</a:t>
            </a:r>
          </a:p>
          <a:p>
            <a:r>
              <a:rPr lang="en-US" sz="900" dirty="0">
                <a:solidFill>
                  <a:schemeClr val="tx1"/>
                </a:solidFill>
                <a:latin typeface="Times New Roman" pitchFamily="18" charset="0"/>
                <a:cs typeface="Times New Roman" pitchFamily="18" charset="0"/>
              </a:rPr>
              <a:t>Requirements for</a:t>
            </a:r>
          </a:p>
          <a:p>
            <a:r>
              <a:rPr lang="en-US" sz="900" dirty="0">
                <a:solidFill>
                  <a:schemeClr val="tx1"/>
                </a:solidFill>
                <a:latin typeface="Times New Roman" pitchFamily="18" charset="0"/>
                <a:cs typeface="Times New Roman" pitchFamily="18" charset="0"/>
              </a:rPr>
              <a:t>EO sterilizers</a:t>
            </a:r>
            <a:endParaRPr lang="uk-UA" sz="900" dirty="0">
              <a:solidFill>
                <a:schemeClr val="tx1"/>
              </a:solidFill>
              <a:latin typeface="Times New Roman" pitchFamily="18" charset="0"/>
              <a:cs typeface="Times New Roman" pitchFamily="18" charset="0"/>
            </a:endParaRPr>
          </a:p>
        </p:txBody>
      </p:sp>
      <p:sp>
        <p:nvSpPr>
          <p:cNvPr id="26" name="Прямоугольник 25"/>
          <p:cNvSpPr/>
          <p:nvPr/>
        </p:nvSpPr>
        <p:spPr>
          <a:xfrm>
            <a:off x="1664279" y="3284984"/>
            <a:ext cx="1259695" cy="576064"/>
          </a:xfrm>
          <a:prstGeom prst="rect">
            <a:avLst/>
          </a:prstGeom>
          <a:solidFill>
            <a:schemeClr val="bg1">
              <a:lumMod val="85000"/>
              <a:alpha val="52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tx1"/>
                </a:solidFill>
                <a:latin typeface="Times New Roman" pitchFamily="18" charset="0"/>
                <a:cs typeface="Times New Roman" pitchFamily="18" charset="0"/>
              </a:rPr>
              <a:t>EN ISO 18472</a:t>
            </a:r>
          </a:p>
          <a:p>
            <a:r>
              <a:rPr lang="en-US" sz="900" dirty="0">
                <a:solidFill>
                  <a:schemeClr val="tx1"/>
                </a:solidFill>
                <a:latin typeface="Times New Roman" pitchFamily="18" charset="0"/>
                <a:cs typeface="Times New Roman" pitchFamily="18" charset="0"/>
              </a:rPr>
              <a:t>Requirements for test</a:t>
            </a:r>
          </a:p>
          <a:p>
            <a:r>
              <a:rPr lang="en-US" sz="900" dirty="0">
                <a:solidFill>
                  <a:schemeClr val="tx1"/>
                </a:solidFill>
                <a:latin typeface="Times New Roman" pitchFamily="18" charset="0"/>
                <a:cs typeface="Times New Roman" pitchFamily="18" charset="0"/>
              </a:rPr>
              <a:t>sterilizers</a:t>
            </a:r>
          </a:p>
          <a:p>
            <a:r>
              <a:rPr lang="en-US" sz="900" dirty="0">
                <a:solidFill>
                  <a:schemeClr val="tx1"/>
                </a:solidFill>
                <a:latin typeface="Times New Roman" pitchFamily="18" charset="0"/>
                <a:cs typeface="Times New Roman" pitchFamily="18" charset="0"/>
              </a:rPr>
              <a:t>(resist meters)</a:t>
            </a:r>
            <a:endParaRPr lang="uk-UA" sz="900" dirty="0">
              <a:solidFill>
                <a:schemeClr val="tx1"/>
              </a:solidFill>
              <a:latin typeface="Times New Roman" pitchFamily="18" charset="0"/>
              <a:cs typeface="Times New Roman" pitchFamily="18" charset="0"/>
            </a:endParaRPr>
          </a:p>
        </p:txBody>
      </p:sp>
      <p:sp>
        <p:nvSpPr>
          <p:cNvPr id="27" name="Прямоугольник 26"/>
          <p:cNvSpPr/>
          <p:nvPr/>
        </p:nvSpPr>
        <p:spPr>
          <a:xfrm>
            <a:off x="1664279" y="3933056"/>
            <a:ext cx="1259695" cy="504056"/>
          </a:xfrm>
          <a:prstGeom prst="rect">
            <a:avLst/>
          </a:prstGeom>
          <a:solidFill>
            <a:schemeClr val="bg1">
              <a:lumMod val="85000"/>
              <a:alpha val="52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b="1" dirty="0">
                <a:solidFill>
                  <a:schemeClr val="tx1"/>
                </a:solidFill>
                <a:latin typeface="Times New Roman" pitchFamily="18" charset="0"/>
                <a:cs typeface="Times New Roman" pitchFamily="18" charset="0"/>
              </a:rPr>
              <a:t>DIN 58951</a:t>
            </a:r>
          </a:p>
          <a:p>
            <a:r>
              <a:rPr lang="en-US" sz="800" dirty="0">
                <a:solidFill>
                  <a:schemeClr val="tx1"/>
                </a:solidFill>
                <a:latin typeface="Times New Roman" pitchFamily="18" charset="0"/>
                <a:cs typeface="Times New Roman" pitchFamily="18" charset="0"/>
              </a:rPr>
              <a:t>Requirements for</a:t>
            </a:r>
          </a:p>
          <a:p>
            <a:r>
              <a:rPr lang="en-US" sz="800" dirty="0">
                <a:solidFill>
                  <a:schemeClr val="tx1"/>
                </a:solidFill>
                <a:latin typeface="Times New Roman" pitchFamily="18" charset="0"/>
                <a:cs typeface="Times New Roman" pitchFamily="18" charset="0"/>
              </a:rPr>
              <a:t>steam sterilizers in</a:t>
            </a:r>
          </a:p>
          <a:p>
            <a:r>
              <a:rPr lang="en-US" sz="800" dirty="0">
                <a:solidFill>
                  <a:schemeClr val="tx1"/>
                </a:solidFill>
                <a:latin typeface="Times New Roman" pitchFamily="18" charset="0"/>
                <a:cs typeface="Times New Roman" pitchFamily="18" charset="0"/>
              </a:rPr>
              <a:t>Laboratories</a:t>
            </a:r>
            <a:endParaRPr lang="uk-UA" sz="800" dirty="0">
              <a:solidFill>
                <a:schemeClr val="tx1"/>
              </a:solidFill>
              <a:latin typeface="Times New Roman" pitchFamily="18" charset="0"/>
              <a:cs typeface="Times New Roman" pitchFamily="18" charset="0"/>
            </a:endParaRPr>
          </a:p>
        </p:txBody>
      </p:sp>
      <p:sp>
        <p:nvSpPr>
          <p:cNvPr id="28" name="Прямоугольник 27"/>
          <p:cNvSpPr/>
          <p:nvPr/>
        </p:nvSpPr>
        <p:spPr>
          <a:xfrm>
            <a:off x="1663723" y="4509120"/>
            <a:ext cx="1259695" cy="694928"/>
          </a:xfrm>
          <a:prstGeom prst="rect">
            <a:avLst/>
          </a:prstGeom>
          <a:solidFill>
            <a:schemeClr val="bg1">
              <a:lumMod val="85000"/>
              <a:alpha val="52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tx1"/>
                </a:solidFill>
                <a:latin typeface="Times New Roman" pitchFamily="18" charset="0"/>
                <a:cs typeface="Times New Roman" pitchFamily="18" charset="0"/>
              </a:rPr>
              <a:t>DIN 58946-7</a:t>
            </a:r>
          </a:p>
          <a:p>
            <a:r>
              <a:rPr lang="en-US" sz="900" dirty="0">
                <a:solidFill>
                  <a:schemeClr val="tx1"/>
                </a:solidFill>
                <a:latin typeface="Times New Roman" pitchFamily="18" charset="0"/>
                <a:cs typeface="Times New Roman" pitchFamily="18" charset="0"/>
              </a:rPr>
              <a:t>Requirements for</a:t>
            </a:r>
          </a:p>
          <a:p>
            <a:r>
              <a:rPr lang="en-US" sz="900" dirty="0">
                <a:solidFill>
                  <a:schemeClr val="tx1"/>
                </a:solidFill>
                <a:latin typeface="Times New Roman" pitchFamily="18" charset="0"/>
                <a:cs typeface="Times New Roman" pitchFamily="18" charset="0"/>
              </a:rPr>
              <a:t>installation and</a:t>
            </a:r>
          </a:p>
          <a:p>
            <a:r>
              <a:rPr lang="en-US" sz="900" dirty="0">
                <a:solidFill>
                  <a:schemeClr val="tx1"/>
                </a:solidFill>
                <a:latin typeface="Times New Roman" pitchFamily="18" charset="0"/>
                <a:cs typeface="Times New Roman" pitchFamily="18" charset="0"/>
              </a:rPr>
              <a:t>operation of steam</a:t>
            </a:r>
          </a:p>
          <a:p>
            <a:r>
              <a:rPr lang="en-US" sz="900" dirty="0">
                <a:solidFill>
                  <a:schemeClr val="tx1"/>
                </a:solidFill>
                <a:latin typeface="Times New Roman" pitchFamily="18" charset="0"/>
                <a:cs typeface="Times New Roman" pitchFamily="18" charset="0"/>
              </a:rPr>
              <a:t>Sterilizers</a:t>
            </a:r>
            <a:endParaRPr lang="uk-UA" sz="900" dirty="0">
              <a:solidFill>
                <a:schemeClr val="tx1"/>
              </a:solidFill>
              <a:latin typeface="Times New Roman" pitchFamily="18" charset="0"/>
              <a:cs typeface="Times New Roman" pitchFamily="18" charset="0"/>
            </a:endParaRPr>
          </a:p>
        </p:txBody>
      </p:sp>
      <p:sp>
        <p:nvSpPr>
          <p:cNvPr id="29" name="Прямоугольник 28"/>
          <p:cNvSpPr/>
          <p:nvPr/>
        </p:nvSpPr>
        <p:spPr>
          <a:xfrm>
            <a:off x="1663612" y="5301208"/>
            <a:ext cx="1259695" cy="648072"/>
          </a:xfrm>
          <a:prstGeom prst="rect">
            <a:avLst/>
          </a:prstGeom>
          <a:solidFill>
            <a:schemeClr val="bg1">
              <a:lumMod val="85000"/>
              <a:alpha val="52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b="1" dirty="0">
                <a:solidFill>
                  <a:schemeClr val="tx1"/>
                </a:solidFill>
                <a:latin typeface="Times New Roman" pitchFamily="18" charset="0"/>
                <a:cs typeface="Times New Roman" pitchFamily="18" charset="0"/>
              </a:rPr>
              <a:t>DIN 58948-7</a:t>
            </a:r>
          </a:p>
          <a:p>
            <a:r>
              <a:rPr lang="en-US" sz="800" dirty="0">
                <a:solidFill>
                  <a:schemeClr val="tx1"/>
                </a:solidFill>
                <a:latin typeface="Times New Roman" pitchFamily="18" charset="0"/>
                <a:cs typeface="Times New Roman" pitchFamily="18" charset="0"/>
              </a:rPr>
              <a:t>Requirements for</a:t>
            </a:r>
          </a:p>
          <a:p>
            <a:r>
              <a:rPr lang="en-US" sz="800" dirty="0">
                <a:solidFill>
                  <a:schemeClr val="tx1"/>
                </a:solidFill>
                <a:latin typeface="Times New Roman" pitchFamily="18" charset="0"/>
                <a:cs typeface="Times New Roman" pitchFamily="18" charset="0"/>
              </a:rPr>
              <a:t>installation and</a:t>
            </a:r>
          </a:p>
          <a:p>
            <a:r>
              <a:rPr lang="en-US" sz="800" dirty="0">
                <a:solidFill>
                  <a:schemeClr val="tx1"/>
                </a:solidFill>
                <a:latin typeface="Times New Roman" pitchFamily="18" charset="0"/>
                <a:cs typeface="Times New Roman" pitchFamily="18" charset="0"/>
              </a:rPr>
              <a:t>Operation</a:t>
            </a:r>
            <a:r>
              <a:rPr lang="uk-UA" sz="800" dirty="0">
                <a:solidFill>
                  <a:schemeClr val="tx1"/>
                </a:solidFill>
                <a:latin typeface="Times New Roman" pitchFamily="18" charset="0"/>
                <a:cs typeface="Times New Roman" pitchFamily="18" charset="0"/>
              </a:rPr>
              <a:t>  </a:t>
            </a:r>
            <a:r>
              <a:rPr lang="en-US" sz="800" dirty="0">
                <a:solidFill>
                  <a:schemeClr val="tx1"/>
                </a:solidFill>
                <a:latin typeface="Times New Roman" pitchFamily="18" charset="0"/>
                <a:cs typeface="Times New Roman" pitchFamily="18" charset="0"/>
              </a:rPr>
              <a:t>of</a:t>
            </a:r>
            <a:r>
              <a:rPr lang="uk-UA" sz="800" dirty="0">
                <a:solidFill>
                  <a:schemeClr val="tx1"/>
                </a:solidFill>
                <a:latin typeface="Times New Roman" pitchFamily="18" charset="0"/>
                <a:cs typeface="Times New Roman" pitchFamily="18" charset="0"/>
              </a:rPr>
              <a:t>  </a:t>
            </a:r>
            <a:r>
              <a:rPr lang="en-US" sz="800" dirty="0">
                <a:solidFill>
                  <a:schemeClr val="tx1"/>
                </a:solidFill>
                <a:latin typeface="Times New Roman" pitchFamily="18" charset="0"/>
                <a:cs typeface="Times New Roman" pitchFamily="18" charset="0"/>
              </a:rPr>
              <a:t>low</a:t>
            </a:r>
            <a:r>
              <a:rPr lang="uk-UA" sz="800" dirty="0">
                <a:solidFill>
                  <a:schemeClr val="tx1"/>
                </a:solidFill>
                <a:latin typeface="Times New Roman" pitchFamily="18" charset="0"/>
                <a:cs typeface="Times New Roman" pitchFamily="18" charset="0"/>
              </a:rPr>
              <a:t> </a:t>
            </a:r>
            <a:r>
              <a:rPr lang="en-US" sz="800" dirty="0">
                <a:solidFill>
                  <a:schemeClr val="tx1"/>
                </a:solidFill>
                <a:latin typeface="Times New Roman" pitchFamily="18" charset="0"/>
                <a:cs typeface="Times New Roman" pitchFamily="18" charset="0"/>
              </a:rPr>
              <a:t>temperature</a:t>
            </a:r>
            <a:r>
              <a:rPr lang="uk-UA" sz="800" dirty="0">
                <a:solidFill>
                  <a:schemeClr val="tx1"/>
                </a:solidFill>
                <a:latin typeface="Times New Roman" pitchFamily="18" charset="0"/>
                <a:cs typeface="Times New Roman" pitchFamily="18" charset="0"/>
              </a:rPr>
              <a:t> </a:t>
            </a:r>
            <a:r>
              <a:rPr lang="en-US" sz="800" dirty="0">
                <a:solidFill>
                  <a:schemeClr val="tx1"/>
                </a:solidFill>
                <a:latin typeface="Times New Roman" pitchFamily="18" charset="0"/>
                <a:cs typeface="Times New Roman" pitchFamily="18" charset="0"/>
              </a:rPr>
              <a:t>sterilizers</a:t>
            </a:r>
            <a:endParaRPr lang="uk-UA" sz="800" dirty="0">
              <a:solidFill>
                <a:schemeClr val="tx1"/>
              </a:solidFill>
              <a:latin typeface="Times New Roman" pitchFamily="18" charset="0"/>
              <a:cs typeface="Times New Roman" pitchFamily="18" charset="0"/>
            </a:endParaRPr>
          </a:p>
        </p:txBody>
      </p:sp>
      <p:sp>
        <p:nvSpPr>
          <p:cNvPr id="30" name="Прямоугольник 29"/>
          <p:cNvSpPr/>
          <p:nvPr/>
        </p:nvSpPr>
        <p:spPr>
          <a:xfrm>
            <a:off x="3203847" y="1171782"/>
            <a:ext cx="1259695" cy="457018"/>
          </a:xfrm>
          <a:prstGeom prst="rect">
            <a:avLst/>
          </a:prstGeom>
          <a:solidFill>
            <a:srgbClr val="EBE600">
              <a:alpha val="52000"/>
            </a:srgb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tx1"/>
                </a:solidFill>
                <a:latin typeface="Times New Roman" pitchFamily="18" charset="0"/>
                <a:cs typeface="Times New Roman" pitchFamily="18" charset="0"/>
              </a:rPr>
              <a:t>EN ISO 15883-1</a:t>
            </a:r>
          </a:p>
          <a:p>
            <a:r>
              <a:rPr lang="en-US" sz="900" dirty="0">
                <a:solidFill>
                  <a:schemeClr val="tx1"/>
                </a:solidFill>
                <a:latin typeface="Times New Roman" pitchFamily="18" charset="0"/>
                <a:cs typeface="Times New Roman" pitchFamily="18" charset="0"/>
              </a:rPr>
              <a:t>General Requirements</a:t>
            </a:r>
          </a:p>
          <a:p>
            <a:r>
              <a:rPr lang="en-US" sz="900" dirty="0">
                <a:solidFill>
                  <a:schemeClr val="tx1"/>
                </a:solidFill>
                <a:latin typeface="Times New Roman" pitchFamily="18" charset="0"/>
                <a:cs typeface="Times New Roman" pitchFamily="18" charset="0"/>
              </a:rPr>
              <a:t>for washer/disinfectors</a:t>
            </a:r>
            <a:endParaRPr lang="uk-UA" sz="900" dirty="0">
              <a:solidFill>
                <a:schemeClr val="tx1"/>
              </a:solidFill>
              <a:latin typeface="Times New Roman" pitchFamily="18" charset="0"/>
              <a:cs typeface="Times New Roman" pitchFamily="18" charset="0"/>
            </a:endParaRPr>
          </a:p>
        </p:txBody>
      </p:sp>
      <p:sp>
        <p:nvSpPr>
          <p:cNvPr id="31" name="Прямоугольник 30"/>
          <p:cNvSpPr/>
          <p:nvPr/>
        </p:nvSpPr>
        <p:spPr>
          <a:xfrm>
            <a:off x="3203847" y="1700808"/>
            <a:ext cx="1259695" cy="457018"/>
          </a:xfrm>
          <a:prstGeom prst="rect">
            <a:avLst/>
          </a:prstGeom>
          <a:solidFill>
            <a:srgbClr val="EBE600">
              <a:alpha val="52000"/>
            </a:srgb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tx1"/>
                </a:solidFill>
                <a:latin typeface="Times New Roman" pitchFamily="18" charset="0"/>
                <a:cs typeface="Times New Roman" pitchFamily="18" charset="0"/>
              </a:rPr>
              <a:t>EN ISO 15883-2</a:t>
            </a:r>
          </a:p>
          <a:p>
            <a:r>
              <a:rPr lang="en-US" sz="900" dirty="0">
                <a:solidFill>
                  <a:schemeClr val="tx1"/>
                </a:solidFill>
                <a:latin typeface="Times New Roman" pitchFamily="18" charset="0"/>
                <a:cs typeface="Times New Roman" pitchFamily="18" charset="0"/>
              </a:rPr>
              <a:t>W/D requirements for</a:t>
            </a:r>
          </a:p>
          <a:p>
            <a:r>
              <a:rPr lang="en-US" sz="900" dirty="0">
                <a:solidFill>
                  <a:schemeClr val="tx1"/>
                </a:solidFill>
                <a:latin typeface="Times New Roman" pitchFamily="18" charset="0"/>
                <a:cs typeface="Times New Roman" pitchFamily="18" charset="0"/>
              </a:rPr>
              <a:t>surgical instruments</a:t>
            </a:r>
            <a:r>
              <a:rPr lang="uk-UA" sz="900" dirty="0">
                <a:solidFill>
                  <a:schemeClr val="tx1"/>
                </a:solidFill>
                <a:latin typeface="Times New Roman" pitchFamily="18" charset="0"/>
                <a:cs typeface="Times New Roman" pitchFamily="18" charset="0"/>
              </a:rPr>
              <a:t> </a:t>
            </a:r>
          </a:p>
        </p:txBody>
      </p:sp>
      <p:sp>
        <p:nvSpPr>
          <p:cNvPr id="32" name="Прямоугольник 31"/>
          <p:cNvSpPr/>
          <p:nvPr/>
        </p:nvSpPr>
        <p:spPr>
          <a:xfrm>
            <a:off x="3203847" y="2276872"/>
            <a:ext cx="1259695" cy="537592"/>
          </a:xfrm>
          <a:prstGeom prst="rect">
            <a:avLst/>
          </a:prstGeom>
          <a:solidFill>
            <a:srgbClr val="EBE600">
              <a:alpha val="52000"/>
            </a:srgb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tx1"/>
                </a:solidFill>
                <a:latin typeface="Times New Roman" pitchFamily="18" charset="0"/>
                <a:cs typeface="Times New Roman" pitchFamily="18" charset="0"/>
              </a:rPr>
              <a:t>EN ISO 15883-3</a:t>
            </a:r>
            <a:endParaRPr lang="uk-UA" sz="900" b="1" dirty="0">
              <a:solidFill>
                <a:schemeClr val="tx1"/>
              </a:solidFill>
              <a:latin typeface="Times New Roman" pitchFamily="18" charset="0"/>
              <a:cs typeface="Times New Roman" pitchFamily="18" charset="0"/>
            </a:endParaRPr>
          </a:p>
          <a:p>
            <a:r>
              <a:rPr lang="en-US" sz="900" dirty="0">
                <a:solidFill>
                  <a:schemeClr val="tx1"/>
                </a:solidFill>
                <a:latin typeface="Times New Roman" pitchFamily="18" charset="0"/>
                <a:cs typeface="Times New Roman" pitchFamily="18" charset="0"/>
              </a:rPr>
              <a:t>W/D</a:t>
            </a:r>
            <a:r>
              <a:rPr lang="uk-UA" sz="900" dirty="0">
                <a:solidFill>
                  <a:schemeClr val="tx1"/>
                </a:solidFill>
                <a:latin typeface="Times New Roman" pitchFamily="18" charset="0"/>
                <a:cs typeface="Times New Roman" pitchFamily="18" charset="0"/>
              </a:rPr>
              <a:t> </a:t>
            </a:r>
            <a:r>
              <a:rPr lang="en-US" sz="900" dirty="0">
                <a:solidFill>
                  <a:schemeClr val="tx1"/>
                </a:solidFill>
                <a:latin typeface="Times New Roman" pitchFamily="18" charset="0"/>
                <a:cs typeface="Times New Roman" pitchFamily="18" charset="0"/>
              </a:rPr>
              <a:t>requirements</a:t>
            </a:r>
            <a:r>
              <a:rPr lang="uk-UA" sz="900" dirty="0">
                <a:solidFill>
                  <a:schemeClr val="tx1"/>
                </a:solidFill>
                <a:latin typeface="Times New Roman" pitchFamily="18" charset="0"/>
                <a:cs typeface="Times New Roman" pitchFamily="18" charset="0"/>
              </a:rPr>
              <a:t> </a:t>
            </a:r>
            <a:r>
              <a:rPr lang="en-US" sz="900" dirty="0">
                <a:solidFill>
                  <a:schemeClr val="tx1"/>
                </a:solidFill>
                <a:latin typeface="Times New Roman" pitchFamily="18" charset="0"/>
                <a:cs typeface="Times New Roman" pitchFamily="18" charset="0"/>
              </a:rPr>
              <a:t>for</a:t>
            </a:r>
            <a:r>
              <a:rPr lang="uk-UA" sz="900" dirty="0">
                <a:solidFill>
                  <a:schemeClr val="tx1"/>
                </a:solidFill>
                <a:latin typeface="Times New Roman" pitchFamily="18" charset="0"/>
                <a:cs typeface="Times New Roman" pitchFamily="18" charset="0"/>
              </a:rPr>
              <a:t>  </a:t>
            </a:r>
            <a:r>
              <a:rPr lang="en-US" sz="900" dirty="0">
                <a:solidFill>
                  <a:schemeClr val="tx1"/>
                </a:solidFill>
                <a:latin typeface="Times New Roman" pitchFamily="18" charset="0"/>
                <a:cs typeface="Times New Roman" pitchFamily="18" charset="0"/>
              </a:rPr>
              <a:t>containers for human</a:t>
            </a:r>
          </a:p>
          <a:p>
            <a:r>
              <a:rPr lang="en-US" sz="900" dirty="0">
                <a:solidFill>
                  <a:schemeClr val="tx1"/>
                </a:solidFill>
                <a:latin typeface="Times New Roman" pitchFamily="18" charset="0"/>
                <a:cs typeface="Times New Roman" pitchFamily="18" charset="0"/>
              </a:rPr>
              <a:t>Waste</a:t>
            </a:r>
            <a:endParaRPr lang="uk-UA" sz="900" dirty="0">
              <a:solidFill>
                <a:schemeClr val="tx1"/>
              </a:solidFill>
              <a:latin typeface="Times New Roman" pitchFamily="18" charset="0"/>
              <a:cs typeface="Times New Roman" pitchFamily="18" charset="0"/>
            </a:endParaRPr>
          </a:p>
        </p:txBody>
      </p:sp>
      <p:sp>
        <p:nvSpPr>
          <p:cNvPr id="33" name="Прямоугольник 32"/>
          <p:cNvSpPr/>
          <p:nvPr/>
        </p:nvSpPr>
        <p:spPr>
          <a:xfrm>
            <a:off x="3203846" y="2889556"/>
            <a:ext cx="1259695" cy="539444"/>
          </a:xfrm>
          <a:prstGeom prst="rect">
            <a:avLst/>
          </a:prstGeom>
          <a:solidFill>
            <a:srgbClr val="EBE600">
              <a:alpha val="52000"/>
            </a:srgb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tx1"/>
                </a:solidFill>
                <a:latin typeface="Times New Roman" pitchFamily="18" charset="0"/>
                <a:cs typeface="Times New Roman" pitchFamily="18" charset="0"/>
              </a:rPr>
              <a:t>EN ISO 15883-4</a:t>
            </a:r>
            <a:endParaRPr lang="uk-UA" sz="900" b="1" dirty="0">
              <a:solidFill>
                <a:schemeClr val="tx1"/>
              </a:solidFill>
              <a:latin typeface="Times New Roman" pitchFamily="18" charset="0"/>
              <a:cs typeface="Times New Roman" pitchFamily="18" charset="0"/>
            </a:endParaRPr>
          </a:p>
          <a:p>
            <a:r>
              <a:rPr lang="en-US" sz="900" dirty="0">
                <a:solidFill>
                  <a:schemeClr val="tx1"/>
                </a:solidFill>
                <a:latin typeface="Times New Roman" pitchFamily="18" charset="0"/>
                <a:cs typeface="Times New Roman" pitchFamily="18" charset="0"/>
              </a:rPr>
              <a:t>W/D</a:t>
            </a:r>
            <a:r>
              <a:rPr lang="uk-UA" sz="900" dirty="0">
                <a:solidFill>
                  <a:schemeClr val="tx1"/>
                </a:solidFill>
                <a:latin typeface="Times New Roman" pitchFamily="18" charset="0"/>
                <a:cs typeface="Times New Roman" pitchFamily="18" charset="0"/>
              </a:rPr>
              <a:t> </a:t>
            </a:r>
            <a:r>
              <a:rPr lang="en-US" sz="900" dirty="0">
                <a:solidFill>
                  <a:schemeClr val="tx1"/>
                </a:solidFill>
                <a:latin typeface="Times New Roman" pitchFamily="18" charset="0"/>
                <a:cs typeface="Times New Roman" pitchFamily="18" charset="0"/>
              </a:rPr>
              <a:t>requirements</a:t>
            </a:r>
            <a:r>
              <a:rPr lang="uk-UA" sz="900" dirty="0">
                <a:solidFill>
                  <a:schemeClr val="tx1"/>
                </a:solidFill>
                <a:latin typeface="Times New Roman" pitchFamily="18" charset="0"/>
                <a:cs typeface="Times New Roman" pitchFamily="18" charset="0"/>
              </a:rPr>
              <a:t> </a:t>
            </a:r>
            <a:r>
              <a:rPr lang="en-US" sz="900" dirty="0">
                <a:solidFill>
                  <a:schemeClr val="tx1"/>
                </a:solidFill>
                <a:latin typeface="Times New Roman" pitchFamily="18" charset="0"/>
                <a:cs typeface="Times New Roman" pitchFamily="18" charset="0"/>
              </a:rPr>
              <a:t>for</a:t>
            </a:r>
            <a:r>
              <a:rPr lang="uk-UA" sz="900" dirty="0">
                <a:solidFill>
                  <a:schemeClr val="tx1"/>
                </a:solidFill>
                <a:latin typeface="Times New Roman" pitchFamily="18" charset="0"/>
                <a:cs typeface="Times New Roman" pitchFamily="18" charset="0"/>
              </a:rPr>
              <a:t>  </a:t>
            </a:r>
            <a:r>
              <a:rPr lang="en-US" sz="900" dirty="0" err="1" smtClean="0">
                <a:solidFill>
                  <a:schemeClr val="tx1"/>
                </a:solidFill>
                <a:latin typeface="Times New Roman" pitchFamily="18" charset="0"/>
                <a:cs typeface="Times New Roman" pitchFamily="18" charset="0"/>
              </a:rPr>
              <a:t>themolabile</a:t>
            </a:r>
            <a:r>
              <a:rPr lang="en-US" sz="900" dirty="0" smtClean="0">
                <a:solidFill>
                  <a:schemeClr val="tx1"/>
                </a:solidFill>
                <a:latin typeface="Times New Roman" pitchFamily="18" charset="0"/>
                <a:cs typeface="Times New Roman" pitchFamily="18" charset="0"/>
              </a:rPr>
              <a:t> endoscopes</a:t>
            </a:r>
            <a:endParaRPr lang="uk-UA" sz="900" dirty="0">
              <a:solidFill>
                <a:schemeClr val="tx1"/>
              </a:solidFill>
              <a:latin typeface="Times New Roman" pitchFamily="18" charset="0"/>
              <a:cs typeface="Times New Roman" pitchFamily="18" charset="0"/>
            </a:endParaRPr>
          </a:p>
        </p:txBody>
      </p:sp>
      <p:sp>
        <p:nvSpPr>
          <p:cNvPr id="34" name="Прямоугольник 33"/>
          <p:cNvSpPr/>
          <p:nvPr/>
        </p:nvSpPr>
        <p:spPr>
          <a:xfrm>
            <a:off x="3203846" y="3476038"/>
            <a:ext cx="1259695" cy="457018"/>
          </a:xfrm>
          <a:prstGeom prst="rect">
            <a:avLst/>
          </a:prstGeom>
          <a:solidFill>
            <a:srgbClr val="FF0000">
              <a:alpha val="52000"/>
            </a:srgb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tx1"/>
                </a:solidFill>
                <a:latin typeface="Times New Roman" pitchFamily="18" charset="0"/>
                <a:cs typeface="Times New Roman" pitchFamily="18" charset="0"/>
              </a:rPr>
              <a:t>EN ISO/TS 15883-5</a:t>
            </a:r>
          </a:p>
          <a:p>
            <a:r>
              <a:rPr lang="en-US" sz="900" dirty="0">
                <a:solidFill>
                  <a:schemeClr val="tx1"/>
                </a:solidFill>
                <a:latin typeface="Times New Roman" pitchFamily="18" charset="0"/>
                <a:cs typeface="Times New Roman" pitchFamily="18" charset="0"/>
              </a:rPr>
              <a:t>W/Ds – test soils and</a:t>
            </a:r>
          </a:p>
          <a:p>
            <a:r>
              <a:rPr lang="en-US" sz="900" dirty="0">
                <a:solidFill>
                  <a:schemeClr val="tx1"/>
                </a:solidFill>
                <a:latin typeface="Times New Roman" pitchFamily="18" charset="0"/>
                <a:cs typeface="Times New Roman" pitchFamily="18" charset="0"/>
              </a:rPr>
              <a:t>Methods</a:t>
            </a:r>
          </a:p>
        </p:txBody>
      </p:sp>
      <p:sp>
        <p:nvSpPr>
          <p:cNvPr id="35" name="Прямоугольник 34"/>
          <p:cNvSpPr/>
          <p:nvPr/>
        </p:nvSpPr>
        <p:spPr>
          <a:xfrm>
            <a:off x="3203843" y="4022648"/>
            <a:ext cx="1259695" cy="725924"/>
          </a:xfrm>
          <a:prstGeom prst="rect">
            <a:avLst/>
          </a:prstGeom>
          <a:solidFill>
            <a:srgbClr val="FF0000">
              <a:alpha val="52000"/>
            </a:srgb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tx1"/>
                </a:solidFill>
                <a:latin typeface="Times New Roman" pitchFamily="18" charset="0"/>
                <a:cs typeface="Times New Roman" pitchFamily="18" charset="0"/>
              </a:rPr>
              <a:t>EN ISO 15883-6</a:t>
            </a:r>
          </a:p>
          <a:p>
            <a:r>
              <a:rPr lang="en-US" sz="900" dirty="0">
                <a:solidFill>
                  <a:schemeClr val="tx1"/>
                </a:solidFill>
                <a:latin typeface="Times New Roman" pitchFamily="18" charset="0"/>
                <a:cs typeface="Times New Roman" pitchFamily="18" charset="0"/>
              </a:rPr>
              <a:t>W/Ds – Requirements</a:t>
            </a:r>
          </a:p>
          <a:p>
            <a:r>
              <a:rPr lang="en-US" sz="900" dirty="0">
                <a:solidFill>
                  <a:schemeClr val="tx1"/>
                </a:solidFill>
                <a:latin typeface="Times New Roman" pitchFamily="18" charset="0"/>
                <a:cs typeface="Times New Roman" pitchFamily="18" charset="0"/>
              </a:rPr>
              <a:t>and tests for general</a:t>
            </a:r>
          </a:p>
          <a:p>
            <a:r>
              <a:rPr lang="en-US" sz="900" dirty="0">
                <a:solidFill>
                  <a:schemeClr val="tx1"/>
                </a:solidFill>
                <a:latin typeface="Times New Roman" pitchFamily="18" charset="0"/>
                <a:cs typeface="Times New Roman" pitchFamily="18" charset="0"/>
              </a:rPr>
              <a:t>purpose W/Ds with</a:t>
            </a:r>
            <a:endParaRPr lang="uk-UA" sz="900" dirty="0">
              <a:solidFill>
                <a:schemeClr val="tx1"/>
              </a:solidFill>
              <a:latin typeface="Times New Roman" pitchFamily="18" charset="0"/>
              <a:cs typeface="Times New Roman" pitchFamily="18" charset="0"/>
            </a:endParaRPr>
          </a:p>
          <a:p>
            <a:r>
              <a:rPr lang="en-US" sz="900" dirty="0">
                <a:solidFill>
                  <a:schemeClr val="tx1"/>
                </a:solidFill>
                <a:latin typeface="Times New Roman" pitchFamily="18" charset="0"/>
                <a:cs typeface="Times New Roman" pitchFamily="18" charset="0"/>
              </a:rPr>
              <a:t>Thermal</a:t>
            </a:r>
            <a:r>
              <a:rPr lang="uk-UA" sz="900" dirty="0">
                <a:solidFill>
                  <a:schemeClr val="tx1"/>
                </a:solidFill>
                <a:latin typeface="Times New Roman" pitchFamily="18" charset="0"/>
                <a:cs typeface="Times New Roman" pitchFamily="18" charset="0"/>
              </a:rPr>
              <a:t>  </a:t>
            </a:r>
            <a:r>
              <a:rPr lang="en-US" sz="900" dirty="0">
                <a:solidFill>
                  <a:schemeClr val="tx1"/>
                </a:solidFill>
                <a:latin typeface="Times New Roman" pitchFamily="18" charset="0"/>
                <a:cs typeface="Times New Roman" pitchFamily="18" charset="0"/>
              </a:rPr>
              <a:t>disinfection</a:t>
            </a:r>
          </a:p>
        </p:txBody>
      </p:sp>
      <p:sp>
        <p:nvSpPr>
          <p:cNvPr id="36" name="Прямоугольник 35"/>
          <p:cNvSpPr/>
          <p:nvPr/>
        </p:nvSpPr>
        <p:spPr>
          <a:xfrm>
            <a:off x="3203844" y="4869160"/>
            <a:ext cx="1259695" cy="896572"/>
          </a:xfrm>
          <a:prstGeom prst="rect">
            <a:avLst/>
          </a:prstGeom>
          <a:solidFill>
            <a:srgbClr val="FF0000">
              <a:alpha val="52000"/>
            </a:srgb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b="1" dirty="0">
                <a:solidFill>
                  <a:schemeClr val="tx1"/>
                </a:solidFill>
                <a:latin typeface="Times New Roman" pitchFamily="18" charset="0"/>
                <a:cs typeface="Times New Roman" pitchFamily="18" charset="0"/>
              </a:rPr>
              <a:t>prEN ISO 15883-7</a:t>
            </a:r>
          </a:p>
          <a:p>
            <a:r>
              <a:rPr lang="en-US" sz="800" dirty="0">
                <a:solidFill>
                  <a:schemeClr val="tx1"/>
                </a:solidFill>
                <a:latin typeface="Times New Roman" pitchFamily="18" charset="0"/>
                <a:cs typeface="Times New Roman" pitchFamily="18" charset="0"/>
              </a:rPr>
              <a:t>W/Ds – Requirements</a:t>
            </a:r>
          </a:p>
          <a:p>
            <a:r>
              <a:rPr lang="en-US" sz="800" dirty="0">
                <a:solidFill>
                  <a:schemeClr val="tx1"/>
                </a:solidFill>
                <a:latin typeface="Times New Roman" pitchFamily="18" charset="0"/>
                <a:cs typeface="Times New Roman" pitchFamily="18" charset="0"/>
              </a:rPr>
              <a:t>and tests for general</a:t>
            </a:r>
          </a:p>
          <a:p>
            <a:r>
              <a:rPr lang="en-US" sz="800" dirty="0">
                <a:solidFill>
                  <a:schemeClr val="tx1"/>
                </a:solidFill>
                <a:latin typeface="Times New Roman" pitchFamily="18" charset="0"/>
                <a:cs typeface="Times New Roman" pitchFamily="18" charset="0"/>
              </a:rPr>
              <a:t>purpose W/Ds with</a:t>
            </a:r>
            <a:r>
              <a:rPr lang="uk-UA" sz="800" dirty="0">
                <a:solidFill>
                  <a:schemeClr val="tx1"/>
                </a:solidFill>
                <a:latin typeface="Times New Roman" pitchFamily="18" charset="0"/>
                <a:cs typeface="Times New Roman" pitchFamily="18" charset="0"/>
              </a:rPr>
              <a:t>  </a:t>
            </a:r>
            <a:r>
              <a:rPr lang="en-US" sz="800" dirty="0">
                <a:solidFill>
                  <a:schemeClr val="tx1"/>
                </a:solidFill>
                <a:latin typeface="Times New Roman" pitchFamily="18" charset="0"/>
                <a:cs typeface="Times New Roman" pitchFamily="18" charset="0"/>
              </a:rPr>
              <a:t>chemical</a:t>
            </a:r>
            <a:r>
              <a:rPr lang="uk-UA" sz="800" dirty="0">
                <a:solidFill>
                  <a:schemeClr val="tx1"/>
                </a:solidFill>
                <a:latin typeface="Times New Roman" pitchFamily="18" charset="0"/>
                <a:cs typeface="Times New Roman" pitchFamily="18" charset="0"/>
              </a:rPr>
              <a:t>  </a:t>
            </a:r>
            <a:r>
              <a:rPr lang="en-US" sz="800" dirty="0">
                <a:solidFill>
                  <a:schemeClr val="tx1"/>
                </a:solidFill>
                <a:latin typeface="Times New Roman" pitchFamily="18" charset="0"/>
                <a:cs typeface="Times New Roman" pitchFamily="18" charset="0"/>
              </a:rPr>
              <a:t>disinfection for</a:t>
            </a:r>
            <a:r>
              <a:rPr lang="ru-RU" sz="800" dirty="0">
                <a:solidFill>
                  <a:schemeClr val="tx1"/>
                </a:solidFill>
                <a:latin typeface="Times New Roman" pitchFamily="18" charset="0"/>
                <a:cs typeface="Times New Roman" pitchFamily="18" charset="0"/>
              </a:rPr>
              <a:t> </a:t>
            </a:r>
            <a:r>
              <a:rPr lang="en-US" sz="800" dirty="0">
                <a:solidFill>
                  <a:schemeClr val="tx1"/>
                </a:solidFill>
                <a:latin typeface="Times New Roman" pitchFamily="18" charset="0"/>
                <a:cs typeface="Times New Roman" pitchFamily="18" charset="0"/>
              </a:rPr>
              <a:t>bedframes, containers,</a:t>
            </a:r>
            <a:r>
              <a:rPr lang="ru-RU" sz="800" dirty="0">
                <a:solidFill>
                  <a:schemeClr val="tx1"/>
                </a:solidFill>
                <a:latin typeface="Times New Roman" pitchFamily="18" charset="0"/>
                <a:cs typeface="Times New Roman" pitchFamily="18" charset="0"/>
              </a:rPr>
              <a:t> </a:t>
            </a:r>
            <a:r>
              <a:rPr lang="en-US" sz="800" dirty="0">
                <a:solidFill>
                  <a:schemeClr val="tx1"/>
                </a:solidFill>
                <a:latin typeface="Times New Roman" pitchFamily="18" charset="0"/>
                <a:cs typeface="Times New Roman" pitchFamily="18" charset="0"/>
              </a:rPr>
              <a:t>etc.</a:t>
            </a:r>
            <a:endParaRPr lang="uk-UA" sz="800" dirty="0">
              <a:solidFill>
                <a:schemeClr val="tx1"/>
              </a:solidFill>
              <a:latin typeface="Times New Roman" pitchFamily="18" charset="0"/>
              <a:cs typeface="Times New Roman" pitchFamily="18" charset="0"/>
            </a:endParaRPr>
          </a:p>
        </p:txBody>
      </p:sp>
      <p:sp>
        <p:nvSpPr>
          <p:cNvPr id="39" name="Прямоугольник 38"/>
          <p:cNvSpPr/>
          <p:nvPr/>
        </p:nvSpPr>
        <p:spPr>
          <a:xfrm>
            <a:off x="4677202" y="1171782"/>
            <a:ext cx="1259695" cy="673042"/>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r>
              <a:rPr lang="en-US" sz="800" b="1" dirty="0">
                <a:solidFill>
                  <a:srgbClr val="FF0000"/>
                </a:solidFill>
                <a:latin typeface="Times New Roman" pitchFamily="18" charset="0"/>
                <a:cs typeface="Times New Roman" pitchFamily="18" charset="0"/>
              </a:rPr>
              <a:t>EN </a:t>
            </a:r>
            <a:r>
              <a:rPr lang="en-US" sz="800" b="1" dirty="0" smtClean="0">
                <a:solidFill>
                  <a:srgbClr val="FF0000"/>
                </a:solidFill>
                <a:latin typeface="Times New Roman" pitchFamily="18" charset="0"/>
                <a:cs typeface="Times New Roman" pitchFamily="18" charset="0"/>
              </a:rPr>
              <a:t>867-5          </a:t>
            </a:r>
          </a:p>
          <a:p>
            <a:r>
              <a:rPr lang="en-US" sz="800" dirty="0" smtClean="0">
                <a:solidFill>
                  <a:schemeClr val="tx1"/>
                </a:solidFill>
                <a:latin typeface="Times New Roman" pitchFamily="18" charset="0"/>
                <a:cs typeface="Times New Roman" pitchFamily="18" charset="0"/>
              </a:rPr>
              <a:t>Chemical indicator</a:t>
            </a:r>
          </a:p>
          <a:p>
            <a:r>
              <a:rPr lang="en-US" sz="800" dirty="0" smtClean="0">
                <a:solidFill>
                  <a:schemeClr val="tx1"/>
                </a:solidFill>
                <a:latin typeface="Times New Roman" pitchFamily="18" charset="0"/>
                <a:cs typeface="Times New Roman" pitchFamily="18" charset="0"/>
              </a:rPr>
              <a:t>systems </a:t>
            </a:r>
            <a:r>
              <a:rPr lang="en-US" sz="800" dirty="0">
                <a:solidFill>
                  <a:schemeClr val="tx1"/>
                </a:solidFill>
                <a:latin typeface="Times New Roman" pitchFamily="18" charset="0"/>
                <a:cs typeface="Times New Roman" pitchFamily="18" charset="0"/>
              </a:rPr>
              <a:t>for steam</a:t>
            </a:r>
          </a:p>
          <a:p>
            <a:r>
              <a:rPr lang="en-US" sz="800" dirty="0">
                <a:solidFill>
                  <a:schemeClr val="tx1"/>
                </a:solidFill>
                <a:latin typeface="Times New Roman" pitchFamily="18" charset="0"/>
                <a:cs typeface="Times New Roman" pitchFamily="18" charset="0"/>
              </a:rPr>
              <a:t>sterilizers (Test standard</a:t>
            </a:r>
          </a:p>
          <a:p>
            <a:r>
              <a:rPr lang="en-US" sz="800" b="1" dirty="0">
                <a:solidFill>
                  <a:schemeClr val="tx1"/>
                </a:solidFill>
                <a:latin typeface="Times New Roman" pitchFamily="18" charset="0"/>
                <a:cs typeface="Times New Roman" pitchFamily="18" charset="0"/>
              </a:rPr>
              <a:t>EN </a:t>
            </a:r>
            <a:r>
              <a:rPr lang="en-US" sz="800" dirty="0">
                <a:solidFill>
                  <a:schemeClr val="tx1"/>
                </a:solidFill>
                <a:latin typeface="Times New Roman" pitchFamily="18" charset="0"/>
                <a:cs typeface="Times New Roman" pitchFamily="18" charset="0"/>
              </a:rPr>
              <a:t>for hollow load</a:t>
            </a:r>
            <a:r>
              <a:rPr lang="ru-RU" sz="800" dirty="0">
                <a:solidFill>
                  <a:schemeClr val="tx1"/>
                </a:solidFill>
                <a:latin typeface="Times New Roman" pitchFamily="18" charset="0"/>
                <a:cs typeface="Times New Roman" pitchFamily="18" charset="0"/>
              </a:rPr>
              <a:t>  </a:t>
            </a:r>
            <a:r>
              <a:rPr lang="en-US" sz="800" dirty="0">
                <a:solidFill>
                  <a:schemeClr val="tx1"/>
                </a:solidFill>
                <a:latin typeface="Times New Roman" pitchFamily="18" charset="0"/>
                <a:cs typeface="Times New Roman" pitchFamily="18" charset="0"/>
              </a:rPr>
              <a:t>test)</a:t>
            </a:r>
          </a:p>
        </p:txBody>
      </p:sp>
      <p:sp>
        <p:nvSpPr>
          <p:cNvPr id="40" name="Прямоугольник 39"/>
          <p:cNvSpPr/>
          <p:nvPr/>
        </p:nvSpPr>
        <p:spPr>
          <a:xfrm>
            <a:off x="4677201" y="1922620"/>
            <a:ext cx="1259695" cy="623048"/>
          </a:xfrm>
          <a:prstGeom prst="rect">
            <a:avLst/>
          </a:prstGeom>
          <a:solidFill>
            <a:srgbClr val="EBE600">
              <a:alpha val="52000"/>
            </a:srgb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b="1" dirty="0">
                <a:solidFill>
                  <a:schemeClr val="tx1"/>
                </a:solidFill>
                <a:latin typeface="Times New Roman" pitchFamily="18" charset="0"/>
                <a:cs typeface="Times New Roman" pitchFamily="18" charset="0"/>
              </a:rPr>
              <a:t>EN ISO 11140-1</a:t>
            </a:r>
          </a:p>
          <a:p>
            <a:r>
              <a:rPr lang="en-US" sz="800" dirty="0">
                <a:solidFill>
                  <a:schemeClr val="tx1"/>
                </a:solidFill>
                <a:latin typeface="Times New Roman" pitchFamily="18" charset="0"/>
                <a:cs typeface="Times New Roman" pitchFamily="18" charset="0"/>
              </a:rPr>
              <a:t>General requirements,</a:t>
            </a:r>
          </a:p>
          <a:p>
            <a:r>
              <a:rPr lang="en-US" sz="800" dirty="0">
                <a:solidFill>
                  <a:schemeClr val="tx1"/>
                </a:solidFill>
                <a:latin typeface="Times New Roman" pitchFamily="18" charset="0"/>
                <a:cs typeface="Times New Roman" pitchFamily="18" charset="0"/>
              </a:rPr>
              <a:t>classifications and test</a:t>
            </a:r>
          </a:p>
          <a:p>
            <a:r>
              <a:rPr lang="en-US" sz="800" dirty="0">
                <a:solidFill>
                  <a:schemeClr val="tx1"/>
                </a:solidFill>
                <a:latin typeface="Times New Roman" pitchFamily="18" charset="0"/>
                <a:cs typeface="Times New Roman" pitchFamily="18" charset="0"/>
              </a:rPr>
              <a:t>procedure for chemical</a:t>
            </a:r>
            <a:r>
              <a:rPr lang="ru-RU" sz="800" dirty="0">
                <a:solidFill>
                  <a:schemeClr val="tx1"/>
                </a:solidFill>
                <a:latin typeface="Times New Roman" pitchFamily="18" charset="0"/>
                <a:cs typeface="Times New Roman" pitchFamily="18" charset="0"/>
              </a:rPr>
              <a:t>  </a:t>
            </a:r>
            <a:r>
              <a:rPr lang="en-US" sz="800" dirty="0">
                <a:solidFill>
                  <a:schemeClr val="tx1"/>
                </a:solidFill>
                <a:latin typeface="Times New Roman" pitchFamily="18" charset="0"/>
                <a:cs typeface="Times New Roman" pitchFamily="18" charset="0"/>
              </a:rPr>
              <a:t>indicators (CI)</a:t>
            </a:r>
          </a:p>
        </p:txBody>
      </p:sp>
      <p:sp>
        <p:nvSpPr>
          <p:cNvPr id="43" name="Прямоугольник 42"/>
          <p:cNvSpPr/>
          <p:nvPr/>
        </p:nvSpPr>
        <p:spPr>
          <a:xfrm>
            <a:off x="4677144" y="3717032"/>
            <a:ext cx="1264096" cy="576064"/>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r>
              <a:rPr lang="en-US" sz="900" b="1" dirty="0">
                <a:solidFill>
                  <a:schemeClr val="tx1"/>
                </a:solidFill>
                <a:latin typeface="Times New Roman" pitchFamily="18" charset="0"/>
                <a:cs typeface="Times New Roman" pitchFamily="18" charset="0"/>
              </a:rPr>
              <a:t>ISO 11140-5</a:t>
            </a:r>
            <a:endParaRPr lang="ru-RU" sz="900" b="1" dirty="0">
              <a:solidFill>
                <a:schemeClr val="tx1"/>
              </a:solidFill>
              <a:latin typeface="Times New Roman" pitchFamily="18" charset="0"/>
              <a:cs typeface="Times New Roman" pitchFamily="18" charset="0"/>
            </a:endParaRPr>
          </a:p>
          <a:p>
            <a:r>
              <a:rPr lang="en-US" sz="900" dirty="0">
                <a:solidFill>
                  <a:schemeClr val="tx1"/>
                </a:solidFill>
                <a:latin typeface="Times New Roman" pitchFamily="18" charset="0"/>
                <a:cs typeface="Times New Roman" pitchFamily="18" charset="0"/>
              </a:rPr>
              <a:t>Requirements for the  </a:t>
            </a:r>
            <a:r>
              <a:rPr lang="en-US" sz="900" dirty="0" smtClean="0">
                <a:solidFill>
                  <a:schemeClr val="tx1"/>
                </a:solidFill>
                <a:latin typeface="Times New Roman" pitchFamily="18" charset="0"/>
                <a:cs typeface="Times New Roman" pitchFamily="18" charset="0"/>
              </a:rPr>
              <a:t> BD-test and air remova</a:t>
            </a:r>
            <a:r>
              <a:rPr lang="en-US" sz="900" dirty="0">
                <a:solidFill>
                  <a:schemeClr val="tx1"/>
                </a:solidFill>
                <a:latin typeface="Times New Roman" pitchFamily="18" charset="0"/>
                <a:cs typeface="Times New Roman" pitchFamily="18" charset="0"/>
              </a:rPr>
              <a:t>l</a:t>
            </a:r>
          </a:p>
        </p:txBody>
      </p:sp>
      <p:sp>
        <p:nvSpPr>
          <p:cNvPr id="44" name="Прямоугольник 43"/>
          <p:cNvSpPr/>
          <p:nvPr/>
        </p:nvSpPr>
        <p:spPr>
          <a:xfrm>
            <a:off x="4650268" y="4460213"/>
            <a:ext cx="1259695" cy="627021"/>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r>
              <a:rPr lang="en-US" sz="900" b="1" dirty="0">
                <a:solidFill>
                  <a:schemeClr val="tx1"/>
                </a:solidFill>
                <a:latin typeface="Times New Roman" pitchFamily="18" charset="0"/>
                <a:cs typeface="Times New Roman" pitchFamily="18" charset="0"/>
              </a:rPr>
              <a:t>prEN ISO 11140-6</a:t>
            </a:r>
          </a:p>
          <a:p>
            <a:r>
              <a:rPr lang="en-US" sz="900" dirty="0">
                <a:solidFill>
                  <a:schemeClr val="tx1"/>
                </a:solidFill>
                <a:latin typeface="Times New Roman" pitchFamily="18" charset="0"/>
                <a:cs typeface="Times New Roman" pitchFamily="18" charset="0"/>
              </a:rPr>
              <a:t>will substitute </a:t>
            </a:r>
            <a:r>
              <a:rPr lang="en-US" sz="900" b="1" dirty="0">
                <a:solidFill>
                  <a:schemeClr val="tx1"/>
                </a:solidFill>
                <a:latin typeface="Times New Roman" pitchFamily="18" charset="0"/>
                <a:cs typeface="Times New Roman" pitchFamily="18" charset="0"/>
              </a:rPr>
              <a:t>EN 867-5 </a:t>
            </a:r>
            <a:r>
              <a:rPr lang="en-US" sz="900" dirty="0">
                <a:solidFill>
                  <a:schemeClr val="tx1"/>
                </a:solidFill>
                <a:latin typeface="Times New Roman" pitchFamily="18" charset="0"/>
                <a:cs typeface="Times New Roman" pitchFamily="18" charset="0"/>
              </a:rPr>
              <a:t>Requirements for</a:t>
            </a:r>
          </a:p>
          <a:p>
            <a:r>
              <a:rPr lang="en-US" sz="900" dirty="0">
                <a:solidFill>
                  <a:schemeClr val="tx1"/>
                </a:solidFill>
                <a:latin typeface="Times New Roman" pitchFamily="18" charset="0"/>
                <a:cs typeface="Times New Roman" pitchFamily="18" charset="0"/>
              </a:rPr>
              <a:t>Hollow load test</a:t>
            </a:r>
          </a:p>
        </p:txBody>
      </p:sp>
      <p:sp>
        <p:nvSpPr>
          <p:cNvPr id="45" name="Прямоугольник 44"/>
          <p:cNvSpPr/>
          <p:nvPr/>
        </p:nvSpPr>
        <p:spPr>
          <a:xfrm>
            <a:off x="4677203" y="5321206"/>
            <a:ext cx="1259695" cy="936104"/>
          </a:xfrm>
          <a:prstGeom prst="rect">
            <a:avLst/>
          </a:prstGeom>
          <a:solidFill>
            <a:schemeClr val="bg1">
              <a:lumMod val="85000"/>
              <a:alpha val="52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tx1"/>
                </a:solidFill>
                <a:latin typeface="Times New Roman" pitchFamily="18" charset="0"/>
                <a:cs typeface="Times New Roman" pitchFamily="18" charset="0"/>
              </a:rPr>
              <a:t>EN ISO </a:t>
            </a:r>
            <a:r>
              <a:rPr lang="en-US" sz="900" b="1" dirty="0" smtClean="0">
                <a:solidFill>
                  <a:schemeClr val="tx1"/>
                </a:solidFill>
                <a:latin typeface="Times New Roman" pitchFamily="18" charset="0"/>
                <a:cs typeface="Times New Roman" pitchFamily="18" charset="0"/>
              </a:rPr>
              <a:t>15882   </a:t>
            </a:r>
            <a:r>
              <a:rPr lang="en-US" sz="900" dirty="0" smtClean="0">
                <a:solidFill>
                  <a:schemeClr val="tx1"/>
                </a:solidFill>
                <a:latin typeface="Times New Roman" pitchFamily="18" charset="0"/>
                <a:cs typeface="Times New Roman" pitchFamily="18" charset="0"/>
              </a:rPr>
              <a:t>Guidance </a:t>
            </a:r>
            <a:r>
              <a:rPr lang="en-US" sz="900" dirty="0">
                <a:solidFill>
                  <a:schemeClr val="tx1"/>
                </a:solidFill>
                <a:latin typeface="Times New Roman" pitchFamily="18" charset="0"/>
                <a:cs typeface="Times New Roman" pitchFamily="18" charset="0"/>
              </a:rPr>
              <a:t>for the</a:t>
            </a:r>
          </a:p>
          <a:p>
            <a:r>
              <a:rPr lang="en-US" sz="900" dirty="0">
                <a:solidFill>
                  <a:schemeClr val="tx1"/>
                </a:solidFill>
                <a:latin typeface="Times New Roman" pitchFamily="18" charset="0"/>
                <a:cs typeface="Times New Roman" pitchFamily="18" charset="0"/>
              </a:rPr>
              <a:t>selection, use and  interpretation of the results</a:t>
            </a:r>
          </a:p>
          <a:p>
            <a:r>
              <a:rPr lang="en-US" sz="900" dirty="0">
                <a:solidFill>
                  <a:schemeClr val="tx1"/>
                </a:solidFill>
                <a:latin typeface="Times New Roman" pitchFamily="18" charset="0"/>
                <a:cs typeface="Times New Roman" pitchFamily="18" charset="0"/>
              </a:rPr>
              <a:t>for chemical indicators</a:t>
            </a:r>
            <a:endParaRPr lang="uk-UA" sz="900" dirty="0">
              <a:solidFill>
                <a:schemeClr val="tx1"/>
              </a:solidFill>
              <a:latin typeface="Times New Roman" pitchFamily="18" charset="0"/>
              <a:cs typeface="Times New Roman" pitchFamily="18" charset="0"/>
            </a:endParaRPr>
          </a:p>
        </p:txBody>
      </p:sp>
      <p:sp>
        <p:nvSpPr>
          <p:cNvPr id="48" name="Прямоугольник 47"/>
          <p:cNvSpPr/>
          <p:nvPr/>
        </p:nvSpPr>
        <p:spPr>
          <a:xfrm>
            <a:off x="6103343" y="1171782"/>
            <a:ext cx="1259695" cy="601034"/>
          </a:xfrm>
          <a:prstGeom prst="rect">
            <a:avLst/>
          </a:prstGeom>
          <a:solidFill>
            <a:srgbClr val="FFFF00">
              <a:alpha val="52000"/>
            </a:srgb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b="1" dirty="0">
                <a:solidFill>
                  <a:schemeClr val="tx1"/>
                </a:solidFill>
                <a:latin typeface="Times New Roman" pitchFamily="18" charset="0"/>
                <a:cs typeface="Times New Roman" pitchFamily="18" charset="0"/>
              </a:rPr>
              <a:t>EN ISO 11138-1</a:t>
            </a:r>
          </a:p>
          <a:p>
            <a:r>
              <a:rPr lang="en-US" sz="800" dirty="0" smtClean="0">
                <a:solidFill>
                  <a:schemeClr val="tx1"/>
                </a:solidFill>
                <a:latin typeface="Times New Roman" pitchFamily="18" charset="0"/>
                <a:cs typeface="Times New Roman" pitchFamily="18" charset="0"/>
              </a:rPr>
              <a:t>General requirements</a:t>
            </a:r>
          </a:p>
          <a:p>
            <a:r>
              <a:rPr lang="en-US" sz="800" dirty="0" smtClean="0">
                <a:solidFill>
                  <a:schemeClr val="tx1"/>
                </a:solidFill>
                <a:latin typeface="Times New Roman" pitchFamily="18" charset="0"/>
                <a:cs typeface="Times New Roman" pitchFamily="18" charset="0"/>
              </a:rPr>
              <a:t>and </a:t>
            </a:r>
            <a:r>
              <a:rPr lang="en-US" sz="800" dirty="0">
                <a:solidFill>
                  <a:schemeClr val="tx1"/>
                </a:solidFill>
                <a:latin typeface="Times New Roman" pitchFamily="18" charset="0"/>
                <a:cs typeface="Times New Roman" pitchFamily="18" charset="0"/>
              </a:rPr>
              <a:t>classifications on</a:t>
            </a:r>
          </a:p>
          <a:p>
            <a:r>
              <a:rPr lang="en-US" sz="800" dirty="0">
                <a:solidFill>
                  <a:schemeClr val="tx1"/>
                </a:solidFill>
                <a:latin typeface="Times New Roman" pitchFamily="18" charset="0"/>
                <a:cs typeface="Times New Roman" pitchFamily="18" charset="0"/>
              </a:rPr>
              <a:t>Biological indicators (BI)</a:t>
            </a:r>
          </a:p>
        </p:txBody>
      </p:sp>
      <p:sp>
        <p:nvSpPr>
          <p:cNvPr id="49" name="Прямоугольник 48"/>
          <p:cNvSpPr/>
          <p:nvPr/>
        </p:nvSpPr>
        <p:spPr>
          <a:xfrm>
            <a:off x="6103343" y="1844824"/>
            <a:ext cx="1259695" cy="376990"/>
          </a:xfrm>
          <a:prstGeom prst="rect">
            <a:avLst/>
          </a:prstGeom>
          <a:solidFill>
            <a:srgbClr val="FFFF00">
              <a:alpha val="52000"/>
            </a:srgb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tx1"/>
                </a:solidFill>
                <a:latin typeface="Times New Roman" pitchFamily="18" charset="0"/>
                <a:cs typeface="Times New Roman" pitchFamily="18" charset="0"/>
              </a:rPr>
              <a:t>EN ISO 11138-2</a:t>
            </a:r>
          </a:p>
          <a:p>
            <a:r>
              <a:rPr lang="en-US" sz="900" dirty="0">
                <a:solidFill>
                  <a:schemeClr val="tx1"/>
                </a:solidFill>
                <a:latin typeface="Times New Roman" pitchFamily="18" charset="0"/>
                <a:cs typeface="Times New Roman" pitchFamily="18" charset="0"/>
              </a:rPr>
              <a:t>BI for EO sterilization</a:t>
            </a:r>
          </a:p>
        </p:txBody>
      </p:sp>
      <p:sp>
        <p:nvSpPr>
          <p:cNvPr id="50" name="Прямоугольник 49"/>
          <p:cNvSpPr/>
          <p:nvPr/>
        </p:nvSpPr>
        <p:spPr>
          <a:xfrm>
            <a:off x="6103343" y="2323910"/>
            <a:ext cx="1259695" cy="416232"/>
          </a:xfrm>
          <a:prstGeom prst="rect">
            <a:avLst/>
          </a:prstGeom>
          <a:solidFill>
            <a:srgbClr val="FFFF00">
              <a:alpha val="52000"/>
            </a:srgb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tx1"/>
                </a:solidFill>
                <a:latin typeface="Times New Roman" pitchFamily="18" charset="0"/>
                <a:cs typeface="Times New Roman" pitchFamily="18" charset="0"/>
              </a:rPr>
              <a:t>EN ISO 11138-3</a:t>
            </a:r>
          </a:p>
          <a:p>
            <a:r>
              <a:rPr lang="en-US" sz="900" dirty="0">
                <a:solidFill>
                  <a:schemeClr val="tx1"/>
                </a:solidFill>
                <a:latin typeface="Times New Roman" pitchFamily="18" charset="0"/>
                <a:cs typeface="Times New Roman" pitchFamily="18" charset="0"/>
              </a:rPr>
              <a:t>BI for steam sterilization</a:t>
            </a:r>
          </a:p>
        </p:txBody>
      </p:sp>
      <p:sp>
        <p:nvSpPr>
          <p:cNvPr id="51" name="Прямоугольник 50"/>
          <p:cNvSpPr/>
          <p:nvPr/>
        </p:nvSpPr>
        <p:spPr>
          <a:xfrm>
            <a:off x="6103343" y="2780928"/>
            <a:ext cx="1259695" cy="457018"/>
          </a:xfrm>
          <a:prstGeom prst="rect">
            <a:avLst/>
          </a:prstGeom>
          <a:solidFill>
            <a:schemeClr val="bg1">
              <a:lumMod val="85000"/>
              <a:alpha val="52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tx1"/>
                </a:solidFill>
                <a:latin typeface="Times New Roman" pitchFamily="18" charset="0"/>
                <a:cs typeface="Times New Roman" pitchFamily="18" charset="0"/>
              </a:rPr>
              <a:t>EN ISO 11138-4</a:t>
            </a:r>
          </a:p>
          <a:p>
            <a:r>
              <a:rPr lang="en-US" sz="900" dirty="0">
                <a:solidFill>
                  <a:schemeClr val="tx1"/>
                </a:solidFill>
                <a:latin typeface="Times New Roman" pitchFamily="18" charset="0"/>
                <a:cs typeface="Times New Roman" pitchFamily="18" charset="0"/>
              </a:rPr>
              <a:t>BI for dry heat sterilization</a:t>
            </a:r>
          </a:p>
        </p:txBody>
      </p:sp>
      <p:sp>
        <p:nvSpPr>
          <p:cNvPr id="52" name="Прямоугольник 51"/>
          <p:cNvSpPr/>
          <p:nvPr/>
        </p:nvSpPr>
        <p:spPr>
          <a:xfrm>
            <a:off x="6103343" y="3332022"/>
            <a:ext cx="1259695" cy="457018"/>
          </a:xfrm>
          <a:prstGeom prst="rect">
            <a:avLst/>
          </a:prstGeom>
          <a:solidFill>
            <a:schemeClr val="bg1">
              <a:lumMod val="85000"/>
              <a:alpha val="52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tx1"/>
                </a:solidFill>
                <a:latin typeface="Times New Roman" pitchFamily="18" charset="0"/>
                <a:cs typeface="Times New Roman" pitchFamily="18" charset="0"/>
              </a:rPr>
              <a:t>EN ISO 11138-5</a:t>
            </a:r>
          </a:p>
          <a:p>
            <a:r>
              <a:rPr lang="en-US" sz="900" dirty="0">
                <a:solidFill>
                  <a:schemeClr val="tx1"/>
                </a:solidFill>
                <a:latin typeface="Times New Roman" pitchFamily="18" charset="0"/>
                <a:cs typeface="Times New Roman" pitchFamily="18" charset="0"/>
              </a:rPr>
              <a:t>BI for LTSF sterilization</a:t>
            </a:r>
          </a:p>
        </p:txBody>
      </p:sp>
      <p:sp>
        <p:nvSpPr>
          <p:cNvPr id="53" name="Прямоугольник 52"/>
          <p:cNvSpPr/>
          <p:nvPr/>
        </p:nvSpPr>
        <p:spPr>
          <a:xfrm>
            <a:off x="6115460" y="3875085"/>
            <a:ext cx="1259695" cy="619998"/>
          </a:xfrm>
          <a:prstGeom prst="rect">
            <a:avLst/>
          </a:prstGeom>
          <a:solidFill>
            <a:schemeClr val="bg1">
              <a:lumMod val="85000"/>
              <a:alpha val="52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b="1" dirty="0">
                <a:solidFill>
                  <a:schemeClr val="tx1"/>
                </a:solidFill>
                <a:latin typeface="Times New Roman" pitchFamily="18" charset="0"/>
                <a:cs typeface="Times New Roman" pitchFamily="18" charset="0"/>
              </a:rPr>
              <a:t>ISO 11138-6</a:t>
            </a:r>
          </a:p>
          <a:p>
            <a:r>
              <a:rPr lang="en-US" sz="800" dirty="0">
                <a:solidFill>
                  <a:schemeClr val="tx1"/>
                </a:solidFill>
                <a:latin typeface="Times New Roman" pitchFamily="18" charset="0"/>
                <a:cs typeface="Times New Roman" pitchFamily="18" charset="0"/>
              </a:rPr>
              <a:t>BI for H2O2 sterilization</a:t>
            </a:r>
          </a:p>
          <a:p>
            <a:r>
              <a:rPr lang="en-US" sz="800" dirty="0">
                <a:solidFill>
                  <a:schemeClr val="accent6">
                    <a:lumMod val="75000"/>
                  </a:schemeClr>
                </a:solidFill>
                <a:latin typeface="Times New Roman" pitchFamily="18" charset="0"/>
                <a:cs typeface="Times New Roman" pitchFamily="18" charset="0"/>
              </a:rPr>
              <a:t>(under development,</a:t>
            </a:r>
          </a:p>
          <a:p>
            <a:r>
              <a:rPr lang="en-US" sz="800" dirty="0">
                <a:solidFill>
                  <a:schemeClr val="accent6">
                    <a:lumMod val="75000"/>
                  </a:schemeClr>
                </a:solidFill>
                <a:latin typeface="Times New Roman" pitchFamily="18" charset="0"/>
                <a:cs typeface="Times New Roman" pitchFamily="18" charset="0"/>
              </a:rPr>
              <a:t>no draft available)</a:t>
            </a:r>
          </a:p>
        </p:txBody>
      </p:sp>
      <p:sp>
        <p:nvSpPr>
          <p:cNvPr id="54" name="Прямоугольник 53"/>
          <p:cNvSpPr/>
          <p:nvPr/>
        </p:nvSpPr>
        <p:spPr>
          <a:xfrm>
            <a:off x="6103343" y="4581128"/>
            <a:ext cx="1259695" cy="860343"/>
          </a:xfrm>
          <a:prstGeom prst="rect">
            <a:avLst/>
          </a:prstGeom>
          <a:solidFill>
            <a:schemeClr val="bg1">
              <a:lumMod val="85000"/>
              <a:alpha val="52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b="1" dirty="0">
                <a:solidFill>
                  <a:schemeClr val="tx1"/>
                </a:solidFill>
                <a:latin typeface="Times New Roman" pitchFamily="18" charset="0"/>
                <a:cs typeface="Times New Roman" pitchFamily="18" charset="0"/>
              </a:rPr>
              <a:t>EN ISO </a:t>
            </a:r>
            <a:r>
              <a:rPr lang="uk-UA" sz="800" b="1" dirty="0">
                <a:solidFill>
                  <a:schemeClr val="tx1"/>
                </a:solidFill>
                <a:latin typeface="Times New Roman" pitchFamily="18" charset="0"/>
                <a:cs typeface="Times New Roman" pitchFamily="18" charset="0"/>
              </a:rPr>
              <a:t>14161</a:t>
            </a:r>
            <a:r>
              <a:rPr lang="en-US" sz="800" b="1" dirty="0">
                <a:solidFill>
                  <a:schemeClr val="tx1"/>
                </a:solidFill>
                <a:latin typeface="Times New Roman" pitchFamily="18" charset="0"/>
                <a:cs typeface="Times New Roman" pitchFamily="18" charset="0"/>
              </a:rPr>
              <a:t> </a:t>
            </a:r>
          </a:p>
          <a:p>
            <a:r>
              <a:rPr lang="en-US" sz="800" dirty="0">
                <a:solidFill>
                  <a:schemeClr val="tx1"/>
                </a:solidFill>
                <a:latin typeface="Times New Roman" pitchFamily="18" charset="0"/>
                <a:cs typeface="Times New Roman" pitchFamily="18" charset="0"/>
              </a:rPr>
              <a:t>Guidance for the</a:t>
            </a:r>
          </a:p>
          <a:p>
            <a:r>
              <a:rPr lang="en-US" sz="800" dirty="0">
                <a:solidFill>
                  <a:schemeClr val="tx1"/>
                </a:solidFill>
                <a:latin typeface="Times New Roman" pitchFamily="18" charset="0"/>
                <a:cs typeface="Times New Roman" pitchFamily="18" charset="0"/>
              </a:rPr>
              <a:t>selection, use and</a:t>
            </a:r>
          </a:p>
          <a:p>
            <a:r>
              <a:rPr lang="en-US" sz="800" dirty="0">
                <a:solidFill>
                  <a:schemeClr val="tx1"/>
                </a:solidFill>
                <a:latin typeface="Times New Roman" pitchFamily="18" charset="0"/>
                <a:cs typeface="Times New Roman" pitchFamily="18" charset="0"/>
              </a:rPr>
              <a:t>interpretation of the results</a:t>
            </a:r>
          </a:p>
          <a:p>
            <a:r>
              <a:rPr lang="en-US" sz="800" dirty="0">
                <a:solidFill>
                  <a:schemeClr val="tx1"/>
                </a:solidFill>
                <a:latin typeface="Times New Roman" pitchFamily="18" charset="0"/>
                <a:cs typeface="Times New Roman" pitchFamily="18" charset="0"/>
              </a:rPr>
              <a:t>for biological indicators</a:t>
            </a:r>
            <a:endParaRPr lang="uk-UA" sz="800" dirty="0">
              <a:solidFill>
                <a:schemeClr val="tx1"/>
              </a:solidFill>
              <a:latin typeface="Times New Roman" pitchFamily="18" charset="0"/>
              <a:cs typeface="Times New Roman" pitchFamily="18" charset="0"/>
            </a:endParaRPr>
          </a:p>
        </p:txBody>
      </p:sp>
      <p:sp>
        <p:nvSpPr>
          <p:cNvPr id="55" name="Прямоугольник 54"/>
          <p:cNvSpPr/>
          <p:nvPr/>
        </p:nvSpPr>
        <p:spPr>
          <a:xfrm>
            <a:off x="7596335" y="1171782"/>
            <a:ext cx="1259695" cy="457018"/>
          </a:xfrm>
          <a:prstGeom prst="rect">
            <a:avLst/>
          </a:prstGeom>
          <a:solidFill>
            <a:srgbClr val="FFFF00">
              <a:alpha val="52000"/>
            </a:srgb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tx1"/>
                </a:solidFill>
                <a:latin typeface="Times New Roman" pitchFamily="18" charset="0"/>
                <a:cs typeface="Times New Roman" pitchFamily="18" charset="0"/>
              </a:rPr>
              <a:t>EN ISO 11607-1</a:t>
            </a:r>
          </a:p>
          <a:p>
            <a:r>
              <a:rPr lang="en-US" sz="900" dirty="0">
                <a:solidFill>
                  <a:schemeClr val="tx1"/>
                </a:solidFill>
                <a:latin typeface="Times New Roman" pitchFamily="18" charset="0"/>
                <a:cs typeface="Times New Roman" pitchFamily="18" charset="0"/>
              </a:rPr>
              <a:t>Packaging of medical</a:t>
            </a:r>
          </a:p>
          <a:p>
            <a:r>
              <a:rPr lang="en-US" sz="900" dirty="0">
                <a:solidFill>
                  <a:schemeClr val="tx1"/>
                </a:solidFill>
                <a:latin typeface="Times New Roman" pitchFamily="18" charset="0"/>
                <a:cs typeface="Times New Roman" pitchFamily="18" charset="0"/>
              </a:rPr>
              <a:t>Devices</a:t>
            </a:r>
          </a:p>
        </p:txBody>
      </p:sp>
      <p:sp>
        <p:nvSpPr>
          <p:cNvPr id="56" name="Прямоугольник 55"/>
          <p:cNvSpPr/>
          <p:nvPr/>
        </p:nvSpPr>
        <p:spPr>
          <a:xfrm>
            <a:off x="7596335" y="1747846"/>
            <a:ext cx="1259695" cy="457018"/>
          </a:xfrm>
          <a:prstGeom prst="rect">
            <a:avLst/>
          </a:prstGeom>
          <a:solidFill>
            <a:srgbClr val="FFFF00">
              <a:alpha val="52000"/>
            </a:srgb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b="1" dirty="0">
                <a:solidFill>
                  <a:schemeClr val="tx1"/>
                </a:solidFill>
                <a:latin typeface="Times New Roman" pitchFamily="18" charset="0"/>
                <a:cs typeface="Times New Roman" pitchFamily="18" charset="0"/>
              </a:rPr>
              <a:t>EN ISO 11607-2 </a:t>
            </a:r>
            <a:r>
              <a:rPr lang="en-US" sz="800" dirty="0">
                <a:solidFill>
                  <a:schemeClr val="tx1"/>
                </a:solidFill>
                <a:latin typeface="Times New Roman" pitchFamily="18" charset="0"/>
                <a:cs typeface="Times New Roman" pitchFamily="18" charset="0"/>
              </a:rPr>
              <a:t>Validation requirements</a:t>
            </a:r>
          </a:p>
          <a:p>
            <a:r>
              <a:rPr lang="en-US" sz="800" dirty="0">
                <a:solidFill>
                  <a:schemeClr val="tx1"/>
                </a:solidFill>
                <a:latin typeface="Times New Roman" pitchFamily="18" charset="0"/>
                <a:cs typeface="Times New Roman" pitchFamily="18" charset="0"/>
              </a:rPr>
              <a:t>for forming processes</a:t>
            </a:r>
          </a:p>
        </p:txBody>
      </p:sp>
      <p:sp>
        <p:nvSpPr>
          <p:cNvPr id="57" name="Прямоугольник 56"/>
          <p:cNvSpPr/>
          <p:nvPr/>
        </p:nvSpPr>
        <p:spPr>
          <a:xfrm>
            <a:off x="7596335" y="2340160"/>
            <a:ext cx="1259695" cy="584784"/>
          </a:xfrm>
          <a:prstGeom prst="rect">
            <a:avLst/>
          </a:prstGeom>
          <a:solidFill>
            <a:schemeClr val="bg1">
              <a:lumMod val="85000"/>
              <a:alpha val="52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tx1"/>
                </a:solidFill>
                <a:latin typeface="Times New Roman" pitchFamily="18" charset="0"/>
                <a:cs typeface="Times New Roman" pitchFamily="18" charset="0"/>
              </a:rPr>
              <a:t>prEN ISO/PTS 16775</a:t>
            </a:r>
          </a:p>
          <a:p>
            <a:r>
              <a:rPr lang="en-US" sz="900" dirty="0">
                <a:solidFill>
                  <a:schemeClr val="tx1"/>
                </a:solidFill>
                <a:latin typeface="Times New Roman" pitchFamily="18" charset="0"/>
                <a:cs typeface="Times New Roman" pitchFamily="18" charset="0"/>
              </a:rPr>
              <a:t>Guidance for the  application of</a:t>
            </a:r>
          </a:p>
          <a:p>
            <a:r>
              <a:rPr lang="en-US" sz="900" dirty="0">
                <a:solidFill>
                  <a:schemeClr val="tx1"/>
                </a:solidFill>
                <a:latin typeface="Times New Roman" pitchFamily="18" charset="0"/>
                <a:cs typeface="Times New Roman" pitchFamily="18" charset="0"/>
              </a:rPr>
              <a:t>EN ISO 11607-1+2</a:t>
            </a:r>
          </a:p>
        </p:txBody>
      </p:sp>
      <p:sp>
        <p:nvSpPr>
          <p:cNvPr id="58" name="Прямоугольник 57"/>
          <p:cNvSpPr/>
          <p:nvPr/>
        </p:nvSpPr>
        <p:spPr>
          <a:xfrm>
            <a:off x="7596334" y="3043989"/>
            <a:ext cx="1259695" cy="781889"/>
          </a:xfrm>
          <a:prstGeom prst="rect">
            <a:avLst/>
          </a:prstGeom>
          <a:solidFill>
            <a:schemeClr val="bg1">
              <a:lumMod val="85000"/>
              <a:alpha val="52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rgbClr val="FF0000"/>
                </a:solidFill>
                <a:latin typeface="Times New Roman" pitchFamily="18" charset="0"/>
                <a:cs typeface="Times New Roman" pitchFamily="18" charset="0"/>
              </a:rPr>
              <a:t>EN </a:t>
            </a:r>
            <a:r>
              <a:rPr lang="en-US" sz="1000" b="1" dirty="0" smtClean="0">
                <a:solidFill>
                  <a:srgbClr val="FF0000"/>
                </a:solidFill>
                <a:latin typeface="Times New Roman" pitchFamily="18" charset="0"/>
                <a:cs typeface="Times New Roman" pitchFamily="18" charset="0"/>
              </a:rPr>
              <a:t>868 Series  </a:t>
            </a:r>
            <a:r>
              <a:rPr lang="en-US" sz="1000" b="1" dirty="0">
                <a:solidFill>
                  <a:srgbClr val="FF0000"/>
                </a:solidFill>
                <a:latin typeface="Times New Roman" pitchFamily="18" charset="0"/>
                <a:cs typeface="Times New Roman" pitchFamily="18" charset="0"/>
              </a:rPr>
              <a:t>2-10</a:t>
            </a:r>
          </a:p>
          <a:p>
            <a:r>
              <a:rPr lang="en-US" sz="1000" dirty="0">
                <a:solidFill>
                  <a:srgbClr val="FF0000"/>
                </a:solidFill>
                <a:latin typeface="Times New Roman" pitchFamily="18" charset="0"/>
                <a:cs typeface="Times New Roman" pitchFamily="18" charset="0"/>
              </a:rPr>
              <a:t>Packaging of sterile</a:t>
            </a:r>
          </a:p>
          <a:p>
            <a:r>
              <a:rPr lang="en-US" sz="1000" dirty="0">
                <a:solidFill>
                  <a:srgbClr val="FF0000"/>
                </a:solidFill>
                <a:latin typeface="Times New Roman" pitchFamily="18" charset="0"/>
                <a:cs typeface="Times New Roman" pitchFamily="18" charset="0"/>
              </a:rPr>
              <a:t>goods</a:t>
            </a:r>
            <a:endParaRPr lang="uk-UA" sz="1000" dirty="0">
              <a:solidFill>
                <a:srgbClr val="FF0000"/>
              </a:solidFill>
              <a:latin typeface="Times New Roman" pitchFamily="18" charset="0"/>
              <a:cs typeface="Times New Roman" pitchFamily="18" charset="0"/>
            </a:endParaRPr>
          </a:p>
        </p:txBody>
      </p:sp>
      <p:sp>
        <p:nvSpPr>
          <p:cNvPr id="62" name="Прямоугольник 61"/>
          <p:cNvSpPr/>
          <p:nvPr/>
        </p:nvSpPr>
        <p:spPr>
          <a:xfrm>
            <a:off x="6287591" y="5875691"/>
            <a:ext cx="412756" cy="347050"/>
          </a:xfrm>
          <a:prstGeom prst="rect">
            <a:avLst/>
          </a:prstGeom>
          <a:solidFill>
            <a:srgbClr val="FFFF00">
              <a:alpha val="7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b="1" i="1" u="sng" dirty="0">
              <a:solidFill>
                <a:srgbClr val="0070C0"/>
              </a:solidFill>
            </a:endParaRPr>
          </a:p>
        </p:txBody>
      </p:sp>
      <p:sp>
        <p:nvSpPr>
          <p:cNvPr id="63" name="Прямоугольник 62"/>
          <p:cNvSpPr/>
          <p:nvPr/>
        </p:nvSpPr>
        <p:spPr>
          <a:xfrm>
            <a:off x="6712948" y="5789258"/>
            <a:ext cx="2404051" cy="461665"/>
          </a:xfrm>
          <a:prstGeom prst="rect">
            <a:avLst/>
          </a:prstGeom>
        </p:spPr>
        <p:txBody>
          <a:bodyPr wrap="square">
            <a:spAutoFit/>
          </a:bodyPr>
          <a:lstStyle/>
          <a:p>
            <a:r>
              <a:rPr lang="uk-UA" sz="2400" dirty="0" smtClean="0"/>
              <a:t>Чинні в Україні</a:t>
            </a:r>
            <a:endParaRPr lang="uk-UA" sz="24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4015" y="1179488"/>
            <a:ext cx="20161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1067" y="1731458"/>
            <a:ext cx="20161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0900" y="2271940"/>
            <a:ext cx="20161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90979" y="5020882"/>
            <a:ext cx="117111" cy="142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2081" y="1165200"/>
            <a:ext cx="20161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1929" y="1696616"/>
            <a:ext cx="20161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1412" y="2285849"/>
            <a:ext cx="20161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5167" y="2874297"/>
            <a:ext cx="20161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9712" y="2272680"/>
            <a:ext cx="20161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3" name="Улыбающееся лицо 72"/>
          <p:cNvSpPr/>
          <p:nvPr/>
        </p:nvSpPr>
        <p:spPr>
          <a:xfrm>
            <a:off x="5724126" y="1925307"/>
            <a:ext cx="180021" cy="216024"/>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7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54417" y="1169962"/>
            <a:ext cx="20161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47657" y="1743654"/>
            <a:ext cx="20161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1424" y="1844824"/>
            <a:ext cx="20161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1423" y="2301193"/>
            <a:ext cx="20161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0273" y="2726429"/>
            <a:ext cx="20161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7770" y="3929575"/>
            <a:ext cx="20161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0173" y="4591064"/>
            <a:ext cx="20161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7770" y="2997620"/>
            <a:ext cx="20161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7770" y="1929317"/>
            <a:ext cx="20161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9712" y="3488233"/>
            <a:ext cx="20161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6478" y="1183858"/>
            <a:ext cx="20161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6" name="Прямоугольник 85"/>
          <p:cNvSpPr/>
          <p:nvPr/>
        </p:nvSpPr>
        <p:spPr>
          <a:xfrm>
            <a:off x="260536" y="6158668"/>
            <a:ext cx="1259695" cy="582700"/>
          </a:xfrm>
          <a:prstGeom prst="rect">
            <a:avLst/>
          </a:prstGeom>
          <a:solidFill>
            <a:srgbClr val="CCC700">
              <a:alpha val="52000"/>
            </a:srgb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b="1" dirty="0">
                <a:solidFill>
                  <a:schemeClr val="tx1"/>
                </a:solidFill>
                <a:latin typeface="Times New Roman" pitchFamily="18" charset="0"/>
                <a:cs typeface="Times New Roman" pitchFamily="18" charset="0"/>
              </a:rPr>
              <a:t>EN 556-1</a:t>
            </a:r>
          </a:p>
          <a:p>
            <a:r>
              <a:rPr lang="en-US" sz="800" dirty="0">
                <a:solidFill>
                  <a:schemeClr val="tx1"/>
                </a:solidFill>
                <a:latin typeface="Times New Roman" pitchFamily="18" charset="0"/>
                <a:cs typeface="Times New Roman" pitchFamily="18" charset="0"/>
              </a:rPr>
              <a:t>Definition: </a:t>
            </a:r>
          </a:p>
          <a:p>
            <a:r>
              <a:rPr lang="en-US" sz="800" dirty="0">
                <a:solidFill>
                  <a:schemeClr val="tx1"/>
                </a:solidFill>
                <a:latin typeface="Times New Roman" pitchFamily="18" charset="0"/>
                <a:cs typeface="Times New Roman" pitchFamily="18" charset="0"/>
              </a:rPr>
              <a:t>Sterility Assurance Level</a:t>
            </a:r>
          </a:p>
        </p:txBody>
      </p:sp>
      <p:pic>
        <p:nvPicPr>
          <p:cNvPr id="8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7770" y="6174094"/>
            <a:ext cx="20161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7" name="Прямоугольник 86"/>
          <p:cNvSpPr/>
          <p:nvPr/>
        </p:nvSpPr>
        <p:spPr>
          <a:xfrm>
            <a:off x="4681544" y="2601547"/>
            <a:ext cx="1259695" cy="454062"/>
          </a:xfrm>
          <a:prstGeom prst="rect">
            <a:avLst/>
          </a:prstGeom>
          <a:solidFill>
            <a:srgbClr val="EBE600">
              <a:alpha val="52000"/>
            </a:srgb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b="1" dirty="0">
                <a:solidFill>
                  <a:schemeClr val="tx1"/>
                </a:solidFill>
                <a:latin typeface="Times New Roman" pitchFamily="18" charset="0"/>
                <a:cs typeface="Times New Roman" pitchFamily="18" charset="0"/>
              </a:rPr>
              <a:t>EN ISO 11140-3</a:t>
            </a:r>
          </a:p>
          <a:p>
            <a:r>
              <a:rPr lang="en-US" sz="800" dirty="0">
                <a:solidFill>
                  <a:schemeClr val="tx1"/>
                </a:solidFill>
                <a:latin typeface="Times New Roman" pitchFamily="18" charset="0"/>
                <a:cs typeface="Times New Roman" pitchFamily="18" charset="0"/>
              </a:rPr>
              <a:t>Requirements for the</a:t>
            </a:r>
          </a:p>
          <a:p>
            <a:r>
              <a:rPr lang="en-US" sz="800" dirty="0">
                <a:solidFill>
                  <a:schemeClr val="tx1"/>
                </a:solidFill>
                <a:latin typeface="Times New Roman" pitchFamily="18" charset="0"/>
                <a:cs typeface="Times New Roman" pitchFamily="18" charset="0"/>
              </a:rPr>
              <a:t>original BD-test page</a:t>
            </a:r>
          </a:p>
        </p:txBody>
      </p:sp>
      <p:sp>
        <p:nvSpPr>
          <p:cNvPr id="37" name="Улыбающееся лицо 36"/>
          <p:cNvSpPr/>
          <p:nvPr/>
        </p:nvSpPr>
        <p:spPr>
          <a:xfrm>
            <a:off x="5724127" y="2612554"/>
            <a:ext cx="180021" cy="216024"/>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3542" y="1188769"/>
            <a:ext cx="20161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9" name="Улыбающееся лицо 88"/>
          <p:cNvSpPr/>
          <p:nvPr/>
        </p:nvSpPr>
        <p:spPr>
          <a:xfrm>
            <a:off x="5714204" y="3154144"/>
            <a:ext cx="180021" cy="216024"/>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0" name="Прямоугольник 89"/>
          <p:cNvSpPr/>
          <p:nvPr/>
        </p:nvSpPr>
        <p:spPr>
          <a:xfrm>
            <a:off x="4687968" y="3147405"/>
            <a:ext cx="1259695" cy="516038"/>
          </a:xfrm>
          <a:prstGeom prst="rect">
            <a:avLst/>
          </a:prstGeom>
          <a:solidFill>
            <a:srgbClr val="EBE600">
              <a:alpha val="52000"/>
            </a:srgb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b="1" dirty="0">
                <a:solidFill>
                  <a:schemeClr val="tx1"/>
                </a:solidFill>
                <a:latin typeface="Times New Roman" pitchFamily="18" charset="0"/>
                <a:cs typeface="Times New Roman" pitchFamily="18" charset="0"/>
              </a:rPr>
              <a:t>EN ISO 11140-4</a:t>
            </a:r>
          </a:p>
          <a:p>
            <a:r>
              <a:rPr lang="en-US" sz="800" dirty="0">
                <a:solidFill>
                  <a:schemeClr val="tx1"/>
                </a:solidFill>
                <a:latin typeface="Times New Roman" pitchFamily="18" charset="0"/>
                <a:cs typeface="Times New Roman" pitchFamily="18" charset="0"/>
              </a:rPr>
              <a:t>Requirements for BD-Simulation Tests</a:t>
            </a: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4204" y="3142879"/>
            <a:ext cx="207963"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1" name="Прямоугольник 90"/>
          <p:cNvSpPr/>
          <p:nvPr/>
        </p:nvSpPr>
        <p:spPr>
          <a:xfrm>
            <a:off x="3203847" y="5877791"/>
            <a:ext cx="1259695" cy="725924"/>
          </a:xfrm>
          <a:prstGeom prst="rect">
            <a:avLst/>
          </a:prstGeom>
          <a:solidFill>
            <a:srgbClr val="FF0000">
              <a:alpha val="52000"/>
            </a:srgb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tx1"/>
                </a:solidFill>
                <a:latin typeface="Times New Roman" pitchFamily="18" charset="0"/>
                <a:cs typeface="Times New Roman" pitchFamily="18" charset="0"/>
              </a:rPr>
              <a:t>EN </a:t>
            </a:r>
            <a:r>
              <a:rPr lang="en-US" sz="900" b="1" dirty="0" smtClean="0">
                <a:solidFill>
                  <a:schemeClr val="tx1"/>
                </a:solidFill>
                <a:latin typeface="Times New Roman" pitchFamily="18" charset="0"/>
                <a:cs typeface="Times New Roman" pitchFamily="18" charset="0"/>
              </a:rPr>
              <a:t>16442 </a:t>
            </a:r>
            <a:endParaRPr lang="en-US" sz="900" b="1" dirty="0">
              <a:solidFill>
                <a:schemeClr val="tx1"/>
              </a:solidFill>
              <a:latin typeface="Times New Roman" pitchFamily="18" charset="0"/>
              <a:cs typeface="Times New Roman" pitchFamily="18" charset="0"/>
            </a:endParaRPr>
          </a:p>
          <a:p>
            <a:r>
              <a:rPr lang="en-US" sz="900" dirty="0" smtClean="0">
                <a:solidFill>
                  <a:schemeClr val="tx1"/>
                </a:solidFill>
                <a:latin typeface="Times New Roman" pitchFamily="18" charset="0"/>
                <a:cs typeface="Times New Roman" pitchFamily="18" charset="0"/>
              </a:rPr>
              <a:t>Storage </a:t>
            </a:r>
            <a:r>
              <a:rPr lang="en-US" sz="900" dirty="0">
                <a:solidFill>
                  <a:schemeClr val="tx1"/>
                </a:solidFill>
                <a:latin typeface="Times New Roman" pitchFamily="18" charset="0"/>
                <a:cs typeface="Times New Roman" pitchFamily="18" charset="0"/>
              </a:rPr>
              <a:t>cabinet for processed </a:t>
            </a:r>
            <a:r>
              <a:rPr lang="en-US" sz="900" dirty="0" err="1">
                <a:solidFill>
                  <a:schemeClr val="tx1"/>
                </a:solidFill>
                <a:latin typeface="Times New Roman" pitchFamily="18" charset="0"/>
                <a:cs typeface="Times New Roman" pitchFamily="18" charset="0"/>
              </a:rPr>
              <a:t>thermolabile</a:t>
            </a:r>
            <a:r>
              <a:rPr lang="en-US" sz="900" dirty="0">
                <a:solidFill>
                  <a:schemeClr val="tx1"/>
                </a:solidFill>
                <a:latin typeface="Times New Roman" pitchFamily="18" charset="0"/>
                <a:cs typeface="Times New Roman" pitchFamily="18" charset="0"/>
              </a:rPr>
              <a:t> endoscopes </a:t>
            </a:r>
          </a:p>
        </p:txBody>
      </p:sp>
    </p:spTree>
    <p:extLst>
      <p:ext uri="{BB962C8B-B14F-4D97-AF65-F5344CB8AC3E}">
        <p14:creationId xmlns:p14="http://schemas.microsoft.com/office/powerpoint/2010/main" val="95653736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23528" y="116633"/>
            <a:ext cx="8568952" cy="504056"/>
          </a:xfrm>
        </p:spPr>
        <p:txBody>
          <a:bodyPr>
            <a:noAutofit/>
          </a:bodyPr>
          <a:lstStyle/>
          <a:p>
            <a:r>
              <a:rPr lang="uk-UA" sz="2800" b="1" dirty="0" smtClean="0">
                <a:solidFill>
                  <a:srgbClr val="C00000"/>
                </a:solidFill>
              </a:rPr>
              <a:t>Стандарти при обробці ВМП (частина 2)</a:t>
            </a:r>
            <a:endParaRPr lang="uk-UA" sz="2800" dirty="0"/>
          </a:p>
        </p:txBody>
      </p:sp>
      <p:sp>
        <p:nvSpPr>
          <p:cNvPr id="5" name="Прямоугольник 4"/>
          <p:cNvSpPr/>
          <p:nvPr/>
        </p:nvSpPr>
        <p:spPr>
          <a:xfrm>
            <a:off x="107504" y="582960"/>
            <a:ext cx="1403821" cy="457200"/>
          </a:xfrm>
          <a:prstGeom prst="rect">
            <a:avLst/>
          </a:prstGeom>
          <a:solidFill>
            <a:schemeClr val="tx2">
              <a:lumMod val="20000"/>
              <a:lumOff val="80000"/>
              <a:alpha val="7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200" b="1" i="1" dirty="0" smtClean="0">
                <a:solidFill>
                  <a:srgbClr val="0070C0"/>
                </a:solidFill>
              </a:rPr>
              <a:t>Фармацевтичні процедури</a:t>
            </a:r>
            <a:endParaRPr lang="uk-UA" sz="1200" b="1" i="1" dirty="0">
              <a:solidFill>
                <a:srgbClr val="0070C0"/>
              </a:solidFill>
            </a:endParaRPr>
          </a:p>
        </p:txBody>
      </p:sp>
      <p:sp>
        <p:nvSpPr>
          <p:cNvPr id="6" name="Прямоугольник 5"/>
          <p:cNvSpPr/>
          <p:nvPr/>
        </p:nvSpPr>
        <p:spPr>
          <a:xfrm>
            <a:off x="1663616" y="582960"/>
            <a:ext cx="1324208" cy="457200"/>
          </a:xfrm>
          <a:prstGeom prst="rect">
            <a:avLst/>
          </a:prstGeom>
          <a:solidFill>
            <a:schemeClr val="tx2">
              <a:lumMod val="20000"/>
              <a:lumOff val="80000"/>
              <a:alpha val="7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400" b="1" i="1" dirty="0" smtClean="0">
                <a:solidFill>
                  <a:srgbClr val="0070C0"/>
                </a:solidFill>
              </a:rPr>
              <a:t>Стерилізуючи агенти</a:t>
            </a:r>
            <a:endParaRPr lang="uk-UA" sz="1400" b="1" i="1" dirty="0">
              <a:solidFill>
                <a:srgbClr val="0070C0"/>
              </a:solidFill>
            </a:endParaRPr>
          </a:p>
        </p:txBody>
      </p:sp>
      <p:sp>
        <p:nvSpPr>
          <p:cNvPr id="7" name="Прямоугольник 6"/>
          <p:cNvSpPr/>
          <p:nvPr/>
        </p:nvSpPr>
        <p:spPr>
          <a:xfrm>
            <a:off x="3059832" y="582960"/>
            <a:ext cx="1512167" cy="457200"/>
          </a:xfrm>
          <a:prstGeom prst="rect">
            <a:avLst/>
          </a:prstGeom>
          <a:solidFill>
            <a:schemeClr val="tx2">
              <a:lumMod val="20000"/>
              <a:lumOff val="80000"/>
              <a:alpha val="7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400" b="1" i="1" dirty="0" smtClean="0">
                <a:solidFill>
                  <a:srgbClr val="0070C0"/>
                </a:solidFill>
              </a:rPr>
              <a:t>Дезінфектанти та дезінфекція</a:t>
            </a:r>
            <a:endParaRPr lang="uk-UA" sz="1400" b="1" i="1" dirty="0">
              <a:solidFill>
                <a:srgbClr val="0070C0"/>
              </a:solidFill>
            </a:endParaRPr>
          </a:p>
        </p:txBody>
      </p:sp>
      <p:sp>
        <p:nvSpPr>
          <p:cNvPr id="8" name="Прямоугольник 7"/>
          <p:cNvSpPr/>
          <p:nvPr/>
        </p:nvSpPr>
        <p:spPr>
          <a:xfrm>
            <a:off x="4677203" y="582960"/>
            <a:ext cx="1259695" cy="457200"/>
          </a:xfrm>
          <a:prstGeom prst="rect">
            <a:avLst/>
          </a:prstGeom>
          <a:solidFill>
            <a:schemeClr val="tx2">
              <a:lumMod val="20000"/>
              <a:lumOff val="80000"/>
              <a:alpha val="7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600" b="1" i="1" dirty="0" smtClean="0">
                <a:solidFill>
                  <a:srgbClr val="0070C0"/>
                </a:solidFill>
              </a:rPr>
              <a:t>Асептична продукція</a:t>
            </a:r>
            <a:endParaRPr lang="uk-UA" sz="1600" b="1" i="1" dirty="0">
              <a:solidFill>
                <a:srgbClr val="0070C0"/>
              </a:solidFill>
            </a:endParaRPr>
          </a:p>
        </p:txBody>
      </p:sp>
      <p:sp>
        <p:nvSpPr>
          <p:cNvPr id="9" name="Прямоугольник 8"/>
          <p:cNvSpPr/>
          <p:nvPr/>
        </p:nvSpPr>
        <p:spPr>
          <a:xfrm>
            <a:off x="6103343" y="582960"/>
            <a:ext cx="2861145" cy="457200"/>
          </a:xfrm>
          <a:prstGeom prst="rect">
            <a:avLst/>
          </a:prstGeom>
          <a:solidFill>
            <a:schemeClr val="tx2">
              <a:lumMod val="20000"/>
              <a:lumOff val="80000"/>
              <a:alpha val="7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600" b="1" i="1" dirty="0" smtClean="0">
                <a:solidFill>
                  <a:srgbClr val="0070C0"/>
                </a:solidFill>
              </a:rPr>
              <a:t>Додаткові стандарти</a:t>
            </a:r>
            <a:endParaRPr lang="uk-UA" sz="1600" b="1" i="1" dirty="0">
              <a:solidFill>
                <a:srgbClr val="0070C0"/>
              </a:solidFill>
            </a:endParaRPr>
          </a:p>
        </p:txBody>
      </p:sp>
      <p:sp>
        <p:nvSpPr>
          <p:cNvPr id="11" name="Прямоугольник 10"/>
          <p:cNvSpPr/>
          <p:nvPr/>
        </p:nvSpPr>
        <p:spPr>
          <a:xfrm>
            <a:off x="251630" y="1171782"/>
            <a:ext cx="1259695" cy="457018"/>
          </a:xfrm>
          <a:prstGeom prst="rect">
            <a:avLst/>
          </a:prstGeom>
          <a:solidFill>
            <a:schemeClr val="bg1">
              <a:lumMod val="85000"/>
              <a:alpha val="52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tx1"/>
                </a:solidFill>
                <a:latin typeface="Times New Roman" pitchFamily="18" charset="0"/>
                <a:cs typeface="Times New Roman" pitchFamily="18" charset="0"/>
              </a:rPr>
              <a:t>DIN 58950-1</a:t>
            </a:r>
          </a:p>
          <a:p>
            <a:r>
              <a:rPr lang="en-US" sz="900" dirty="0">
                <a:solidFill>
                  <a:schemeClr val="tx1"/>
                </a:solidFill>
                <a:latin typeface="Times New Roman" pitchFamily="18" charset="0"/>
                <a:cs typeface="Times New Roman" pitchFamily="18" charset="0"/>
              </a:rPr>
              <a:t>Definitions</a:t>
            </a:r>
          </a:p>
        </p:txBody>
      </p:sp>
      <p:sp>
        <p:nvSpPr>
          <p:cNvPr id="12" name="Прямоугольник 11"/>
          <p:cNvSpPr/>
          <p:nvPr/>
        </p:nvSpPr>
        <p:spPr>
          <a:xfrm>
            <a:off x="251630" y="1738831"/>
            <a:ext cx="1259695" cy="322017"/>
          </a:xfrm>
          <a:prstGeom prst="rect">
            <a:avLst/>
          </a:prstGeom>
          <a:solidFill>
            <a:schemeClr val="bg1">
              <a:lumMod val="85000"/>
              <a:alpha val="52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tx1"/>
                </a:solidFill>
                <a:latin typeface="Times New Roman" pitchFamily="18" charset="0"/>
                <a:cs typeface="Times New Roman" pitchFamily="18" charset="0"/>
              </a:rPr>
              <a:t>DIN 58950-2</a:t>
            </a:r>
          </a:p>
          <a:p>
            <a:r>
              <a:rPr lang="en-US" sz="900" dirty="0">
                <a:solidFill>
                  <a:schemeClr val="tx1"/>
                </a:solidFill>
                <a:latin typeface="Times New Roman" pitchFamily="18" charset="0"/>
                <a:cs typeface="Times New Roman" pitchFamily="18" charset="0"/>
              </a:rPr>
              <a:t>Technical requirements</a:t>
            </a:r>
          </a:p>
        </p:txBody>
      </p:sp>
      <p:sp>
        <p:nvSpPr>
          <p:cNvPr id="17" name="Прямоугольник 16"/>
          <p:cNvSpPr/>
          <p:nvPr/>
        </p:nvSpPr>
        <p:spPr>
          <a:xfrm>
            <a:off x="251630" y="2169195"/>
            <a:ext cx="1259695" cy="323701"/>
          </a:xfrm>
          <a:prstGeom prst="rect">
            <a:avLst/>
          </a:prstGeom>
          <a:solidFill>
            <a:schemeClr val="bg1">
              <a:lumMod val="85000"/>
              <a:alpha val="52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tx1"/>
                </a:solidFill>
                <a:latin typeface="Times New Roman" pitchFamily="18" charset="0"/>
                <a:cs typeface="Times New Roman" pitchFamily="18" charset="0"/>
              </a:rPr>
              <a:t>DIN </a:t>
            </a:r>
            <a:r>
              <a:rPr lang="uk-UA" sz="900" b="1" dirty="0">
                <a:solidFill>
                  <a:schemeClr val="tx1"/>
                </a:solidFill>
                <a:latin typeface="Times New Roman" pitchFamily="18" charset="0"/>
                <a:cs typeface="Times New Roman" pitchFamily="18" charset="0"/>
              </a:rPr>
              <a:t>58950-3</a:t>
            </a:r>
            <a:endParaRPr lang="en-US" sz="900" b="1" dirty="0">
              <a:solidFill>
                <a:schemeClr val="tx1"/>
              </a:solidFill>
              <a:latin typeface="Times New Roman" pitchFamily="18" charset="0"/>
              <a:cs typeface="Times New Roman" pitchFamily="18" charset="0"/>
            </a:endParaRPr>
          </a:p>
          <a:p>
            <a:r>
              <a:rPr lang="en-US" sz="900" dirty="0">
                <a:solidFill>
                  <a:schemeClr val="tx1"/>
                </a:solidFill>
                <a:latin typeface="Times New Roman" pitchFamily="18" charset="0"/>
                <a:cs typeface="Times New Roman" pitchFamily="18" charset="0"/>
              </a:rPr>
              <a:t>Tests</a:t>
            </a:r>
          </a:p>
        </p:txBody>
      </p:sp>
      <p:sp>
        <p:nvSpPr>
          <p:cNvPr id="18" name="Прямоугольник 17"/>
          <p:cNvSpPr/>
          <p:nvPr/>
        </p:nvSpPr>
        <p:spPr>
          <a:xfrm>
            <a:off x="251630" y="2591661"/>
            <a:ext cx="1259695" cy="333283"/>
          </a:xfrm>
          <a:prstGeom prst="rect">
            <a:avLst/>
          </a:prstGeom>
          <a:solidFill>
            <a:schemeClr val="bg1">
              <a:lumMod val="85000"/>
              <a:alpha val="52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tx1"/>
                </a:solidFill>
                <a:latin typeface="Times New Roman" pitchFamily="18" charset="0"/>
                <a:cs typeface="Times New Roman" pitchFamily="18" charset="0"/>
              </a:rPr>
              <a:t>DIN 58950-6</a:t>
            </a:r>
          </a:p>
          <a:p>
            <a:r>
              <a:rPr lang="en-US" sz="900" dirty="0">
                <a:solidFill>
                  <a:schemeClr val="tx1"/>
                </a:solidFill>
                <a:latin typeface="Times New Roman" pitchFamily="18" charset="0"/>
                <a:cs typeface="Times New Roman" pitchFamily="18" charset="0"/>
              </a:rPr>
              <a:t>Operation</a:t>
            </a:r>
          </a:p>
        </p:txBody>
      </p:sp>
      <p:sp>
        <p:nvSpPr>
          <p:cNvPr id="19" name="Прямоугольник 18"/>
          <p:cNvSpPr/>
          <p:nvPr/>
        </p:nvSpPr>
        <p:spPr>
          <a:xfrm>
            <a:off x="251516" y="3022410"/>
            <a:ext cx="1259695" cy="622614"/>
          </a:xfrm>
          <a:prstGeom prst="rect">
            <a:avLst/>
          </a:prstGeom>
          <a:solidFill>
            <a:schemeClr val="bg1">
              <a:lumMod val="85000"/>
              <a:alpha val="52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tx1"/>
                </a:solidFill>
                <a:latin typeface="Times New Roman" pitchFamily="18" charset="0"/>
                <a:cs typeface="Times New Roman" pitchFamily="18" charset="0"/>
              </a:rPr>
              <a:t>DIN 58950-7</a:t>
            </a:r>
          </a:p>
          <a:p>
            <a:r>
              <a:rPr lang="en-US" sz="900" dirty="0">
                <a:solidFill>
                  <a:schemeClr val="tx1"/>
                </a:solidFill>
                <a:latin typeface="Times New Roman" pitchFamily="18" charset="0"/>
                <a:cs typeface="Times New Roman" pitchFamily="18" charset="0"/>
              </a:rPr>
              <a:t>Requirements on</a:t>
            </a:r>
          </a:p>
          <a:p>
            <a:r>
              <a:rPr lang="en-US" sz="900" dirty="0">
                <a:solidFill>
                  <a:schemeClr val="tx1"/>
                </a:solidFill>
                <a:latin typeface="Times New Roman" pitchFamily="18" charset="0"/>
                <a:cs typeface="Times New Roman" pitchFamily="18" charset="0"/>
              </a:rPr>
              <a:t>services and local</a:t>
            </a:r>
          </a:p>
          <a:p>
            <a:r>
              <a:rPr lang="en-US" sz="900" dirty="0">
                <a:solidFill>
                  <a:schemeClr val="tx1"/>
                </a:solidFill>
                <a:latin typeface="Times New Roman" pitchFamily="18" charset="0"/>
                <a:cs typeface="Times New Roman" pitchFamily="18" charset="0"/>
              </a:rPr>
              <a:t>environment</a:t>
            </a:r>
            <a:endParaRPr lang="uk-UA" sz="900" dirty="0">
              <a:solidFill>
                <a:schemeClr val="tx1"/>
              </a:solidFill>
              <a:latin typeface="Times New Roman" pitchFamily="18" charset="0"/>
              <a:cs typeface="Times New Roman" pitchFamily="18" charset="0"/>
            </a:endParaRPr>
          </a:p>
        </p:txBody>
      </p:sp>
      <p:sp>
        <p:nvSpPr>
          <p:cNvPr id="22" name="Прямоугольник 21"/>
          <p:cNvSpPr/>
          <p:nvPr/>
        </p:nvSpPr>
        <p:spPr>
          <a:xfrm>
            <a:off x="1663614" y="1171781"/>
            <a:ext cx="1259695" cy="584419"/>
          </a:xfrm>
          <a:prstGeom prst="rect">
            <a:avLst/>
          </a:prstGeom>
          <a:solidFill>
            <a:schemeClr val="bg1">
              <a:lumMod val="85000"/>
              <a:alpha val="52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tx1"/>
                </a:solidFill>
                <a:latin typeface="Times New Roman" pitchFamily="18" charset="0"/>
                <a:cs typeface="Times New Roman" pitchFamily="18" charset="0"/>
              </a:rPr>
              <a:t>EN ISO 14160</a:t>
            </a:r>
          </a:p>
          <a:p>
            <a:r>
              <a:rPr lang="en-US" sz="900" dirty="0">
                <a:solidFill>
                  <a:schemeClr val="tx1"/>
                </a:solidFill>
                <a:latin typeface="Times New Roman" pitchFamily="18" charset="0"/>
                <a:cs typeface="Times New Roman" pitchFamily="18" charset="0"/>
              </a:rPr>
              <a:t>Liquid chemical</a:t>
            </a:r>
          </a:p>
          <a:p>
            <a:r>
              <a:rPr lang="en-US" sz="900" dirty="0">
                <a:solidFill>
                  <a:schemeClr val="tx1"/>
                </a:solidFill>
                <a:latin typeface="Times New Roman" pitchFamily="18" charset="0"/>
                <a:cs typeface="Times New Roman" pitchFamily="18" charset="0"/>
              </a:rPr>
              <a:t>sterilizing agents for medical devices</a:t>
            </a:r>
            <a:endParaRPr lang="uk-UA" sz="900" dirty="0">
              <a:solidFill>
                <a:schemeClr val="tx1"/>
              </a:solidFill>
              <a:latin typeface="Times New Roman" pitchFamily="18" charset="0"/>
              <a:cs typeface="Times New Roman" pitchFamily="18" charset="0"/>
            </a:endParaRPr>
          </a:p>
        </p:txBody>
      </p:sp>
      <p:sp>
        <p:nvSpPr>
          <p:cNvPr id="24" name="Прямоугольник 23"/>
          <p:cNvSpPr/>
          <p:nvPr/>
        </p:nvSpPr>
        <p:spPr>
          <a:xfrm>
            <a:off x="1663612" y="3007985"/>
            <a:ext cx="1259695" cy="637039"/>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r>
              <a:rPr lang="en-US" sz="900" b="1" dirty="0">
                <a:solidFill>
                  <a:srgbClr val="FF0000"/>
                </a:solidFill>
                <a:latin typeface="Times New Roman" pitchFamily="18" charset="0"/>
                <a:cs typeface="Times New Roman" pitchFamily="18" charset="0"/>
              </a:rPr>
              <a:t>EN 13795</a:t>
            </a:r>
          </a:p>
          <a:p>
            <a:r>
              <a:rPr lang="en-US" sz="900" dirty="0">
                <a:solidFill>
                  <a:srgbClr val="FF0000"/>
                </a:solidFill>
                <a:latin typeface="Times New Roman" pitchFamily="18" charset="0"/>
                <a:cs typeface="Times New Roman" pitchFamily="18" charset="0"/>
              </a:rPr>
              <a:t>Surgical drapes, gowns</a:t>
            </a:r>
          </a:p>
          <a:p>
            <a:r>
              <a:rPr lang="en-US" sz="900" dirty="0">
                <a:solidFill>
                  <a:srgbClr val="FF0000"/>
                </a:solidFill>
                <a:latin typeface="Times New Roman" pitchFamily="18" charset="0"/>
                <a:cs typeface="Times New Roman" pitchFamily="18" charset="0"/>
              </a:rPr>
              <a:t>and clean air suits</a:t>
            </a:r>
          </a:p>
          <a:p>
            <a:r>
              <a:rPr lang="en-US" sz="900" dirty="0">
                <a:solidFill>
                  <a:srgbClr val="FF0000"/>
                </a:solidFill>
                <a:latin typeface="Times New Roman" pitchFamily="18" charset="0"/>
                <a:cs typeface="Times New Roman" pitchFamily="18" charset="0"/>
              </a:rPr>
              <a:t>General requirements</a:t>
            </a:r>
            <a:endParaRPr lang="en-US" sz="900" b="1" dirty="0">
              <a:solidFill>
                <a:srgbClr val="FF0000"/>
              </a:solidFill>
              <a:latin typeface="Times New Roman" pitchFamily="18" charset="0"/>
              <a:cs typeface="Times New Roman" pitchFamily="18" charset="0"/>
            </a:endParaRPr>
          </a:p>
        </p:txBody>
      </p:sp>
      <p:sp>
        <p:nvSpPr>
          <p:cNvPr id="26" name="Прямоугольник 25"/>
          <p:cNvSpPr/>
          <p:nvPr/>
        </p:nvSpPr>
        <p:spPr>
          <a:xfrm>
            <a:off x="251515" y="4521696"/>
            <a:ext cx="2671792" cy="635496"/>
          </a:xfrm>
          <a:prstGeom prst="rect">
            <a:avLst/>
          </a:prstGeom>
          <a:solidFill>
            <a:schemeClr val="bg1">
              <a:lumMod val="85000"/>
              <a:alpha val="52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tx1"/>
                </a:solidFill>
                <a:latin typeface="Times New Roman" pitchFamily="18" charset="0"/>
                <a:cs typeface="Times New Roman" pitchFamily="18" charset="0"/>
              </a:rPr>
              <a:t>DIN 58951-2</a:t>
            </a:r>
          </a:p>
          <a:p>
            <a:r>
              <a:rPr lang="en-US" sz="900" dirty="0">
                <a:solidFill>
                  <a:schemeClr val="tx1"/>
                </a:solidFill>
                <a:latin typeface="Times New Roman" pitchFamily="18" charset="0"/>
                <a:cs typeface="Times New Roman" pitchFamily="18" charset="0"/>
              </a:rPr>
              <a:t>Sterilization - Steam sterilizers for laboratory use - Part 2: Apparatus requirements, requirements on services and installation</a:t>
            </a:r>
            <a:endParaRPr lang="en-US" sz="900" b="1" dirty="0">
              <a:solidFill>
                <a:schemeClr val="tx1"/>
              </a:solidFill>
              <a:latin typeface="Times New Roman" pitchFamily="18" charset="0"/>
              <a:cs typeface="Times New Roman" pitchFamily="18" charset="0"/>
            </a:endParaRPr>
          </a:p>
        </p:txBody>
      </p:sp>
      <p:sp>
        <p:nvSpPr>
          <p:cNvPr id="28" name="Прямоугольник 27"/>
          <p:cNvSpPr/>
          <p:nvPr/>
        </p:nvSpPr>
        <p:spPr>
          <a:xfrm>
            <a:off x="4685677" y="5013176"/>
            <a:ext cx="4287285" cy="694928"/>
          </a:xfrm>
          <a:prstGeom prst="rect">
            <a:avLst/>
          </a:prstGeom>
          <a:solidFill>
            <a:schemeClr val="bg1">
              <a:lumMod val="85000"/>
              <a:alpha val="52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rgbClr val="C00000"/>
                </a:solidFill>
                <a:latin typeface="Times New Roman" pitchFamily="18" charset="0"/>
                <a:cs typeface="Times New Roman" pitchFamily="18" charset="0"/>
              </a:rPr>
              <a:t>1 RKI = Robert Koch Institute, Germany</a:t>
            </a:r>
            <a:endParaRPr lang="en-US" sz="1400" b="1" i="1" u="sng" dirty="0">
              <a:solidFill>
                <a:srgbClr val="C00000"/>
              </a:solidFill>
              <a:latin typeface="Times New Roman" pitchFamily="18" charset="0"/>
              <a:cs typeface="Times New Roman" pitchFamily="18" charset="0"/>
            </a:endParaRPr>
          </a:p>
        </p:txBody>
      </p:sp>
      <p:sp>
        <p:nvSpPr>
          <p:cNvPr id="29" name="Прямоугольник 28"/>
          <p:cNvSpPr/>
          <p:nvPr/>
        </p:nvSpPr>
        <p:spPr>
          <a:xfrm>
            <a:off x="4685560" y="5865481"/>
            <a:ext cx="4287402" cy="648072"/>
          </a:xfrm>
          <a:prstGeom prst="rect">
            <a:avLst/>
          </a:prstGeom>
          <a:solidFill>
            <a:schemeClr val="bg1">
              <a:lumMod val="85000"/>
              <a:alpha val="52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rgbClr val="C00000"/>
                </a:solidFill>
                <a:latin typeface="Times New Roman" pitchFamily="18" charset="0"/>
                <a:cs typeface="Times New Roman" pitchFamily="18" charset="0"/>
              </a:rPr>
              <a:t>2 VAH = Association for applied hygiene, Germany</a:t>
            </a:r>
            <a:endParaRPr lang="en-US" sz="1400" b="1" i="1" u="sng" dirty="0">
              <a:solidFill>
                <a:srgbClr val="C00000"/>
              </a:solidFill>
              <a:latin typeface="Times New Roman" pitchFamily="18" charset="0"/>
              <a:cs typeface="Times New Roman" pitchFamily="18" charset="0"/>
            </a:endParaRPr>
          </a:p>
        </p:txBody>
      </p:sp>
      <p:sp>
        <p:nvSpPr>
          <p:cNvPr id="30" name="Прямоугольник 29"/>
          <p:cNvSpPr/>
          <p:nvPr/>
        </p:nvSpPr>
        <p:spPr>
          <a:xfrm>
            <a:off x="3059833" y="1171782"/>
            <a:ext cx="1403709" cy="457018"/>
          </a:xfrm>
          <a:prstGeom prst="rect">
            <a:avLst/>
          </a:prstGeom>
          <a:solidFill>
            <a:schemeClr val="bg1">
              <a:lumMod val="85000"/>
              <a:alpha val="52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tx1"/>
                </a:solidFill>
                <a:latin typeface="Times New Roman" pitchFamily="18" charset="0"/>
                <a:cs typeface="Times New Roman" pitchFamily="18" charset="0"/>
              </a:rPr>
              <a:t>EN 1499</a:t>
            </a:r>
          </a:p>
          <a:p>
            <a:r>
              <a:rPr lang="en-US" sz="900" dirty="0">
                <a:solidFill>
                  <a:schemeClr val="tx1"/>
                </a:solidFill>
                <a:latin typeface="Times New Roman" pitchFamily="18" charset="0"/>
                <a:cs typeface="Times New Roman" pitchFamily="18" charset="0"/>
              </a:rPr>
              <a:t>Hygienic cleaning</a:t>
            </a:r>
          </a:p>
          <a:p>
            <a:r>
              <a:rPr lang="en-US" sz="900" dirty="0">
                <a:solidFill>
                  <a:schemeClr val="tx1"/>
                </a:solidFill>
                <a:latin typeface="Times New Roman" pitchFamily="18" charset="0"/>
                <a:cs typeface="Times New Roman" pitchFamily="18" charset="0"/>
              </a:rPr>
              <a:t>of hands</a:t>
            </a:r>
          </a:p>
        </p:txBody>
      </p:sp>
      <p:sp>
        <p:nvSpPr>
          <p:cNvPr id="31" name="Прямоугольник 30"/>
          <p:cNvSpPr/>
          <p:nvPr/>
        </p:nvSpPr>
        <p:spPr>
          <a:xfrm>
            <a:off x="3059836" y="1719009"/>
            <a:ext cx="1403709" cy="457018"/>
          </a:xfrm>
          <a:prstGeom prst="rect">
            <a:avLst/>
          </a:prstGeom>
          <a:solidFill>
            <a:schemeClr val="bg1">
              <a:lumMod val="85000"/>
              <a:alpha val="52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tx1"/>
                </a:solidFill>
                <a:latin typeface="Times New Roman" pitchFamily="18" charset="0"/>
                <a:cs typeface="Times New Roman" pitchFamily="18" charset="0"/>
              </a:rPr>
              <a:t>EN 1500</a:t>
            </a:r>
          </a:p>
          <a:p>
            <a:r>
              <a:rPr lang="en-US" sz="900" dirty="0">
                <a:solidFill>
                  <a:schemeClr val="tx1"/>
                </a:solidFill>
                <a:latin typeface="Times New Roman" pitchFamily="18" charset="0"/>
                <a:cs typeface="Times New Roman" pitchFamily="18" charset="0"/>
              </a:rPr>
              <a:t>Hygienic hand</a:t>
            </a:r>
          </a:p>
          <a:p>
            <a:r>
              <a:rPr lang="en-US" sz="900" dirty="0">
                <a:solidFill>
                  <a:schemeClr val="tx1"/>
                </a:solidFill>
                <a:latin typeface="Times New Roman" pitchFamily="18" charset="0"/>
                <a:cs typeface="Times New Roman" pitchFamily="18" charset="0"/>
              </a:rPr>
              <a:t>Disinfection</a:t>
            </a:r>
          </a:p>
        </p:txBody>
      </p:sp>
      <p:sp>
        <p:nvSpPr>
          <p:cNvPr id="32" name="Прямоугольник 31"/>
          <p:cNvSpPr/>
          <p:nvPr/>
        </p:nvSpPr>
        <p:spPr>
          <a:xfrm>
            <a:off x="3059833" y="2276872"/>
            <a:ext cx="1403709" cy="537592"/>
          </a:xfrm>
          <a:prstGeom prst="rect">
            <a:avLst/>
          </a:prstGeom>
          <a:solidFill>
            <a:schemeClr val="bg1">
              <a:lumMod val="85000"/>
              <a:alpha val="52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tx1"/>
                </a:solidFill>
                <a:latin typeface="Times New Roman" pitchFamily="18" charset="0"/>
                <a:cs typeface="Times New Roman" pitchFamily="18" charset="0"/>
              </a:rPr>
              <a:t>DIN 12353</a:t>
            </a:r>
          </a:p>
          <a:p>
            <a:r>
              <a:rPr lang="en-US" sz="900" dirty="0">
                <a:solidFill>
                  <a:schemeClr val="tx1"/>
                </a:solidFill>
                <a:latin typeface="Times New Roman" pitchFamily="18" charset="0"/>
                <a:cs typeface="Times New Roman" pitchFamily="18" charset="0"/>
              </a:rPr>
              <a:t>Preservation of test</a:t>
            </a:r>
          </a:p>
          <a:p>
            <a:r>
              <a:rPr lang="en-US" sz="900" dirty="0">
                <a:solidFill>
                  <a:schemeClr val="tx1"/>
                </a:solidFill>
                <a:latin typeface="Times New Roman" pitchFamily="18" charset="0"/>
                <a:cs typeface="Times New Roman" pitchFamily="18" charset="0"/>
              </a:rPr>
              <a:t>Organisms</a:t>
            </a:r>
          </a:p>
        </p:txBody>
      </p:sp>
      <p:sp>
        <p:nvSpPr>
          <p:cNvPr id="33" name="Прямоугольник 32"/>
          <p:cNvSpPr/>
          <p:nvPr/>
        </p:nvSpPr>
        <p:spPr>
          <a:xfrm>
            <a:off x="3059834" y="2924944"/>
            <a:ext cx="1403708" cy="668814"/>
          </a:xfrm>
          <a:prstGeom prst="rect">
            <a:avLst/>
          </a:prstGeom>
          <a:solidFill>
            <a:schemeClr val="bg1">
              <a:lumMod val="85000"/>
              <a:alpha val="52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tx1"/>
                </a:solidFill>
                <a:latin typeface="Times New Roman" pitchFamily="18" charset="0"/>
                <a:cs typeface="Times New Roman" pitchFamily="18" charset="0"/>
              </a:rPr>
              <a:t>EN 14476</a:t>
            </a:r>
          </a:p>
          <a:p>
            <a:r>
              <a:rPr lang="en-US" sz="900" dirty="0" err="1">
                <a:solidFill>
                  <a:schemeClr val="tx1"/>
                </a:solidFill>
                <a:latin typeface="Times New Roman" pitchFamily="18" charset="0"/>
                <a:cs typeface="Times New Roman" pitchFamily="18" charset="0"/>
              </a:rPr>
              <a:t>Virucidal</a:t>
            </a:r>
            <a:r>
              <a:rPr lang="en-US" sz="900" dirty="0">
                <a:solidFill>
                  <a:schemeClr val="tx1"/>
                </a:solidFill>
                <a:latin typeface="Times New Roman" pitchFamily="18" charset="0"/>
                <a:cs typeface="Times New Roman" pitchFamily="18" charset="0"/>
              </a:rPr>
              <a:t>  quantitative  suspension test for</a:t>
            </a:r>
          </a:p>
          <a:p>
            <a:r>
              <a:rPr lang="en-US" sz="900" dirty="0">
                <a:solidFill>
                  <a:schemeClr val="tx1"/>
                </a:solidFill>
                <a:latin typeface="Times New Roman" pitchFamily="18" charset="0"/>
                <a:cs typeface="Times New Roman" pitchFamily="18" charset="0"/>
              </a:rPr>
              <a:t>chemical disinfectants</a:t>
            </a:r>
          </a:p>
          <a:p>
            <a:r>
              <a:rPr lang="en-US" sz="900" dirty="0">
                <a:solidFill>
                  <a:schemeClr val="tx1"/>
                </a:solidFill>
                <a:latin typeface="Times New Roman" pitchFamily="18" charset="0"/>
                <a:cs typeface="Times New Roman" pitchFamily="18" charset="0"/>
              </a:rPr>
              <a:t>and antiseptics</a:t>
            </a:r>
          </a:p>
        </p:txBody>
      </p:sp>
      <p:sp>
        <p:nvSpPr>
          <p:cNvPr id="34" name="Прямоугольник 33"/>
          <p:cNvSpPr/>
          <p:nvPr/>
        </p:nvSpPr>
        <p:spPr>
          <a:xfrm>
            <a:off x="3059834" y="3691574"/>
            <a:ext cx="1403707" cy="510607"/>
          </a:xfrm>
          <a:prstGeom prst="rect">
            <a:avLst/>
          </a:prstGeom>
          <a:solidFill>
            <a:schemeClr val="bg1">
              <a:lumMod val="85000"/>
              <a:alpha val="52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tx1"/>
                </a:solidFill>
                <a:latin typeface="Times New Roman" pitchFamily="18" charset="0"/>
                <a:cs typeface="Times New Roman" pitchFamily="18" charset="0"/>
              </a:rPr>
              <a:t>DIN 58949 </a:t>
            </a:r>
          </a:p>
          <a:p>
            <a:r>
              <a:rPr lang="en-US" sz="900" dirty="0">
                <a:solidFill>
                  <a:schemeClr val="tx1"/>
                </a:solidFill>
                <a:latin typeface="Times New Roman" pitchFamily="18" charset="0"/>
                <a:cs typeface="Times New Roman" pitchFamily="18" charset="0"/>
              </a:rPr>
              <a:t>Steam disinfection  apparatus</a:t>
            </a:r>
          </a:p>
        </p:txBody>
      </p:sp>
      <p:sp>
        <p:nvSpPr>
          <p:cNvPr id="35" name="Прямоугольник 34"/>
          <p:cNvSpPr/>
          <p:nvPr/>
        </p:nvSpPr>
        <p:spPr>
          <a:xfrm>
            <a:off x="3059835" y="4719300"/>
            <a:ext cx="1403704" cy="725924"/>
          </a:xfrm>
          <a:prstGeom prst="rect">
            <a:avLst/>
          </a:prstGeom>
          <a:solidFill>
            <a:schemeClr val="bg1">
              <a:lumMod val="85000"/>
              <a:alpha val="52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smtClean="0">
                <a:solidFill>
                  <a:schemeClr val="tx1"/>
                </a:solidFill>
                <a:latin typeface="Times New Roman" pitchFamily="18" charset="0"/>
                <a:cs typeface="Times New Roman" pitchFamily="18" charset="0"/>
              </a:rPr>
              <a:t>RKI </a:t>
            </a:r>
            <a:r>
              <a:rPr lang="en-US" sz="1000" b="1" dirty="0">
                <a:solidFill>
                  <a:schemeClr val="tx1"/>
                </a:solidFill>
                <a:latin typeface="Times New Roman" pitchFamily="18" charset="0"/>
                <a:cs typeface="Times New Roman" pitchFamily="18" charset="0"/>
              </a:rPr>
              <a:t>list of tested</a:t>
            </a:r>
          </a:p>
          <a:p>
            <a:r>
              <a:rPr lang="en-US" sz="1000" b="1" dirty="0">
                <a:solidFill>
                  <a:schemeClr val="tx1"/>
                </a:solidFill>
                <a:latin typeface="Times New Roman" pitchFamily="18" charset="0"/>
                <a:cs typeface="Times New Roman" pitchFamily="18" charset="0"/>
              </a:rPr>
              <a:t>disinfectants and</a:t>
            </a:r>
          </a:p>
          <a:p>
            <a:r>
              <a:rPr lang="en-US" sz="1000" b="1" dirty="0">
                <a:solidFill>
                  <a:schemeClr val="tx1"/>
                </a:solidFill>
                <a:latin typeface="Times New Roman" pitchFamily="18" charset="0"/>
                <a:cs typeface="Times New Roman" pitchFamily="18" charset="0"/>
              </a:rPr>
              <a:t>Disinfection</a:t>
            </a:r>
            <a:r>
              <a:rPr lang="en-US" sz="1000" dirty="0">
                <a:solidFill>
                  <a:schemeClr val="tx1"/>
                </a:solidFill>
                <a:latin typeface="Times New Roman" pitchFamily="18" charset="0"/>
                <a:cs typeface="Times New Roman" pitchFamily="18" charset="0"/>
              </a:rPr>
              <a:t> </a:t>
            </a:r>
            <a:r>
              <a:rPr lang="en-US" sz="1000" b="1" dirty="0">
                <a:solidFill>
                  <a:schemeClr val="tx1"/>
                </a:solidFill>
                <a:latin typeface="Times New Roman" pitchFamily="18" charset="0"/>
                <a:cs typeface="Times New Roman" pitchFamily="18" charset="0"/>
              </a:rPr>
              <a:t>processes</a:t>
            </a:r>
          </a:p>
        </p:txBody>
      </p:sp>
      <p:sp>
        <p:nvSpPr>
          <p:cNvPr id="36" name="Прямоугольник 35"/>
          <p:cNvSpPr/>
          <p:nvPr/>
        </p:nvSpPr>
        <p:spPr>
          <a:xfrm>
            <a:off x="3059836" y="5556764"/>
            <a:ext cx="1403704" cy="648100"/>
          </a:xfrm>
          <a:prstGeom prst="rect">
            <a:avLst/>
          </a:prstGeom>
          <a:solidFill>
            <a:schemeClr val="bg1">
              <a:lumMod val="85000"/>
              <a:alpha val="52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tx1"/>
                </a:solidFill>
                <a:latin typeface="Times New Roman" pitchFamily="18" charset="0"/>
                <a:cs typeface="Times New Roman" pitchFamily="18" charset="0"/>
              </a:rPr>
              <a:t>VAH2 list of</a:t>
            </a:r>
          </a:p>
          <a:p>
            <a:r>
              <a:rPr lang="en-US" sz="1000" b="1" dirty="0">
                <a:solidFill>
                  <a:schemeClr val="tx1"/>
                </a:solidFill>
                <a:latin typeface="Times New Roman" pitchFamily="18" charset="0"/>
                <a:cs typeface="Times New Roman" pitchFamily="18" charset="0"/>
              </a:rPr>
              <a:t>disinfectants</a:t>
            </a:r>
          </a:p>
        </p:txBody>
      </p:sp>
      <p:sp>
        <p:nvSpPr>
          <p:cNvPr id="39" name="Прямоугольник 38"/>
          <p:cNvSpPr/>
          <p:nvPr/>
        </p:nvSpPr>
        <p:spPr>
          <a:xfrm>
            <a:off x="4686749" y="1171781"/>
            <a:ext cx="1259695" cy="457018"/>
          </a:xfrm>
          <a:prstGeom prst="rect">
            <a:avLst/>
          </a:prstGeom>
          <a:solidFill>
            <a:srgbClr val="EBE600"/>
          </a:solidFill>
          <a:ln/>
        </p:spPr>
        <p:style>
          <a:lnRef idx="2">
            <a:schemeClr val="accent3"/>
          </a:lnRef>
          <a:fillRef idx="1">
            <a:schemeClr val="lt1"/>
          </a:fillRef>
          <a:effectRef idx="0">
            <a:schemeClr val="accent3"/>
          </a:effectRef>
          <a:fontRef idx="minor">
            <a:schemeClr val="dk1"/>
          </a:fontRef>
        </p:style>
        <p:txBody>
          <a:bodyPr rtlCol="0" anchor="ctr"/>
          <a:lstStyle/>
          <a:p>
            <a:r>
              <a:rPr lang="en-US" sz="900" b="1" dirty="0">
                <a:solidFill>
                  <a:schemeClr val="tx1"/>
                </a:solidFill>
                <a:latin typeface="Times New Roman" pitchFamily="18" charset="0"/>
                <a:cs typeface="Times New Roman" pitchFamily="18" charset="0"/>
              </a:rPr>
              <a:t>EN ISO 13408-1</a:t>
            </a:r>
          </a:p>
          <a:p>
            <a:r>
              <a:rPr lang="en-US" sz="900" dirty="0">
                <a:solidFill>
                  <a:schemeClr val="tx1"/>
                </a:solidFill>
                <a:latin typeface="Times New Roman" pitchFamily="18" charset="0"/>
                <a:cs typeface="Times New Roman" pitchFamily="18" charset="0"/>
              </a:rPr>
              <a:t>General Requirements</a:t>
            </a:r>
          </a:p>
        </p:txBody>
      </p:sp>
      <p:sp>
        <p:nvSpPr>
          <p:cNvPr id="40" name="Прямоугольник 39"/>
          <p:cNvSpPr/>
          <p:nvPr/>
        </p:nvSpPr>
        <p:spPr>
          <a:xfrm>
            <a:off x="4677201" y="1718291"/>
            <a:ext cx="1259695" cy="342558"/>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r>
              <a:rPr lang="en-US" sz="900" b="1" dirty="0">
                <a:solidFill>
                  <a:schemeClr val="tx1"/>
                </a:solidFill>
                <a:latin typeface="Times New Roman" pitchFamily="18" charset="0"/>
                <a:cs typeface="Times New Roman" pitchFamily="18" charset="0"/>
              </a:rPr>
              <a:t>EN ISO 13408-2</a:t>
            </a:r>
          </a:p>
          <a:p>
            <a:r>
              <a:rPr lang="en-US" sz="900" dirty="0">
                <a:solidFill>
                  <a:schemeClr val="tx1"/>
                </a:solidFill>
                <a:latin typeface="Times New Roman" pitchFamily="18" charset="0"/>
                <a:cs typeface="Times New Roman" pitchFamily="18" charset="0"/>
              </a:rPr>
              <a:t>Filtration</a:t>
            </a:r>
          </a:p>
        </p:txBody>
      </p:sp>
      <p:sp>
        <p:nvSpPr>
          <p:cNvPr id="41" name="Прямоугольник 40"/>
          <p:cNvSpPr/>
          <p:nvPr/>
        </p:nvSpPr>
        <p:spPr>
          <a:xfrm>
            <a:off x="4677203" y="2169720"/>
            <a:ext cx="1259695" cy="457018"/>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r>
              <a:rPr lang="en-US" sz="900" b="1" dirty="0">
                <a:solidFill>
                  <a:schemeClr val="tx1"/>
                </a:solidFill>
                <a:latin typeface="Times New Roman" pitchFamily="18" charset="0"/>
                <a:cs typeface="Times New Roman" pitchFamily="18" charset="0"/>
              </a:rPr>
              <a:t>EN ISO 13408-3 </a:t>
            </a:r>
            <a:r>
              <a:rPr lang="en-US" sz="900" dirty="0" err="1">
                <a:solidFill>
                  <a:schemeClr val="tx1"/>
                </a:solidFill>
                <a:latin typeface="Times New Roman" pitchFamily="18" charset="0"/>
                <a:cs typeface="Times New Roman" pitchFamily="18" charset="0"/>
              </a:rPr>
              <a:t>Lyophilization</a:t>
            </a:r>
            <a:endParaRPr lang="en-US" sz="900" dirty="0">
              <a:solidFill>
                <a:schemeClr val="tx1"/>
              </a:solidFill>
              <a:latin typeface="Times New Roman" pitchFamily="18" charset="0"/>
              <a:cs typeface="Times New Roman" pitchFamily="18" charset="0"/>
            </a:endParaRPr>
          </a:p>
        </p:txBody>
      </p:sp>
      <p:sp>
        <p:nvSpPr>
          <p:cNvPr id="42" name="Прямоугольник 41"/>
          <p:cNvSpPr/>
          <p:nvPr/>
        </p:nvSpPr>
        <p:spPr>
          <a:xfrm>
            <a:off x="4685560" y="2730533"/>
            <a:ext cx="1259695" cy="504056"/>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r>
              <a:rPr lang="en-US" sz="900" b="1" dirty="0">
                <a:solidFill>
                  <a:schemeClr val="tx1"/>
                </a:solidFill>
                <a:latin typeface="Times New Roman" pitchFamily="18" charset="0"/>
                <a:cs typeface="Times New Roman" pitchFamily="18" charset="0"/>
              </a:rPr>
              <a:t>EN ISO 13408-4</a:t>
            </a:r>
          </a:p>
          <a:p>
            <a:r>
              <a:rPr lang="en-US" sz="900" dirty="0">
                <a:solidFill>
                  <a:schemeClr val="tx1"/>
                </a:solidFill>
                <a:latin typeface="Times New Roman" pitchFamily="18" charset="0"/>
                <a:cs typeface="Times New Roman" pitchFamily="18" charset="0"/>
              </a:rPr>
              <a:t>Clean-in-place</a:t>
            </a:r>
          </a:p>
          <a:p>
            <a:r>
              <a:rPr lang="en-US" sz="900" dirty="0">
                <a:solidFill>
                  <a:schemeClr val="tx1"/>
                </a:solidFill>
                <a:latin typeface="Times New Roman" pitchFamily="18" charset="0"/>
                <a:cs typeface="Times New Roman" pitchFamily="18" charset="0"/>
              </a:rPr>
              <a:t>Technologies</a:t>
            </a:r>
          </a:p>
        </p:txBody>
      </p:sp>
      <p:sp>
        <p:nvSpPr>
          <p:cNvPr id="43" name="Прямоугольник 42"/>
          <p:cNvSpPr/>
          <p:nvPr/>
        </p:nvSpPr>
        <p:spPr>
          <a:xfrm>
            <a:off x="4685560" y="3324195"/>
            <a:ext cx="1259695" cy="457018"/>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r>
              <a:rPr lang="en-US" sz="900" b="1" dirty="0">
                <a:solidFill>
                  <a:schemeClr val="tx1"/>
                </a:solidFill>
                <a:latin typeface="Times New Roman" pitchFamily="18" charset="0"/>
                <a:cs typeface="Times New Roman" pitchFamily="18" charset="0"/>
              </a:rPr>
              <a:t>EN ISO 13408-5</a:t>
            </a:r>
          </a:p>
          <a:p>
            <a:r>
              <a:rPr lang="en-US" sz="900" dirty="0">
                <a:solidFill>
                  <a:schemeClr val="tx1"/>
                </a:solidFill>
                <a:latin typeface="Times New Roman" pitchFamily="18" charset="0"/>
                <a:cs typeface="Times New Roman" pitchFamily="18" charset="0"/>
              </a:rPr>
              <a:t>Sterilization in place</a:t>
            </a:r>
          </a:p>
        </p:txBody>
      </p:sp>
      <p:sp>
        <p:nvSpPr>
          <p:cNvPr id="44" name="Прямоугольник 43"/>
          <p:cNvSpPr/>
          <p:nvPr/>
        </p:nvSpPr>
        <p:spPr>
          <a:xfrm>
            <a:off x="4685560" y="3890782"/>
            <a:ext cx="1259695" cy="393545"/>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r>
              <a:rPr lang="en-US" sz="900" b="1" dirty="0">
                <a:solidFill>
                  <a:schemeClr val="tx1"/>
                </a:solidFill>
                <a:latin typeface="Times New Roman" pitchFamily="18" charset="0"/>
                <a:cs typeface="Times New Roman" pitchFamily="18" charset="0"/>
              </a:rPr>
              <a:t>EN ISO 13408-6</a:t>
            </a:r>
          </a:p>
          <a:p>
            <a:r>
              <a:rPr lang="en-US" sz="900" dirty="0">
                <a:solidFill>
                  <a:schemeClr val="tx1"/>
                </a:solidFill>
                <a:latin typeface="Times New Roman" pitchFamily="18" charset="0"/>
                <a:cs typeface="Times New Roman" pitchFamily="18" charset="0"/>
              </a:rPr>
              <a:t>Isolator systems</a:t>
            </a:r>
            <a:endParaRPr lang="uk-UA" sz="900" dirty="0">
              <a:solidFill>
                <a:schemeClr val="tx1"/>
              </a:solidFill>
              <a:latin typeface="Times New Roman" pitchFamily="18" charset="0"/>
              <a:cs typeface="Times New Roman" pitchFamily="18" charset="0"/>
            </a:endParaRPr>
          </a:p>
        </p:txBody>
      </p:sp>
      <p:sp>
        <p:nvSpPr>
          <p:cNvPr id="48" name="Прямоугольник 47"/>
          <p:cNvSpPr/>
          <p:nvPr/>
        </p:nvSpPr>
        <p:spPr>
          <a:xfrm>
            <a:off x="6103343" y="1171782"/>
            <a:ext cx="1348977" cy="457018"/>
          </a:xfrm>
          <a:prstGeom prst="rect">
            <a:avLst/>
          </a:prstGeom>
          <a:solidFill>
            <a:schemeClr val="bg1">
              <a:lumMod val="85000"/>
              <a:alpha val="52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tx1"/>
                </a:solidFill>
                <a:latin typeface="Times New Roman" pitchFamily="18" charset="0"/>
                <a:cs typeface="Times New Roman" pitchFamily="18" charset="0"/>
              </a:rPr>
              <a:t>EN 980</a:t>
            </a:r>
          </a:p>
          <a:p>
            <a:pPr algn="ctr"/>
            <a:r>
              <a:rPr lang="en-US" sz="900" dirty="0">
                <a:solidFill>
                  <a:schemeClr val="tx1"/>
                </a:solidFill>
                <a:latin typeface="Times New Roman" pitchFamily="18" charset="0"/>
                <a:cs typeface="Times New Roman" pitchFamily="18" charset="0"/>
              </a:rPr>
              <a:t>Symbols for labeling</a:t>
            </a:r>
          </a:p>
          <a:p>
            <a:pPr algn="ctr"/>
            <a:r>
              <a:rPr lang="en-US" sz="900" dirty="0">
                <a:solidFill>
                  <a:schemeClr val="tx1"/>
                </a:solidFill>
                <a:latin typeface="Times New Roman" pitchFamily="18" charset="0"/>
                <a:cs typeface="Times New Roman" pitchFamily="18" charset="0"/>
              </a:rPr>
              <a:t>of medical devices</a:t>
            </a:r>
          </a:p>
        </p:txBody>
      </p:sp>
      <p:sp>
        <p:nvSpPr>
          <p:cNvPr id="49" name="Прямоугольник 48"/>
          <p:cNvSpPr/>
          <p:nvPr/>
        </p:nvSpPr>
        <p:spPr>
          <a:xfrm>
            <a:off x="7596337" y="1171782"/>
            <a:ext cx="1368152" cy="457018"/>
          </a:xfrm>
          <a:prstGeom prst="rect">
            <a:avLst/>
          </a:prstGeom>
          <a:solidFill>
            <a:schemeClr val="bg1">
              <a:lumMod val="85000"/>
              <a:alpha val="52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tx1"/>
                </a:solidFill>
                <a:latin typeface="Times New Roman" pitchFamily="18" charset="0"/>
                <a:cs typeface="Times New Roman" pitchFamily="18" charset="0"/>
              </a:rPr>
              <a:t>EN ISO 11139</a:t>
            </a:r>
          </a:p>
          <a:p>
            <a:pPr algn="ctr"/>
            <a:r>
              <a:rPr lang="en-US" sz="900" dirty="0">
                <a:solidFill>
                  <a:schemeClr val="tx1"/>
                </a:solidFill>
                <a:latin typeface="Times New Roman" pitchFamily="18" charset="0"/>
                <a:cs typeface="Times New Roman" pitchFamily="18" charset="0"/>
              </a:rPr>
              <a:t>Terms and definitions in  sterilization standards</a:t>
            </a:r>
          </a:p>
        </p:txBody>
      </p:sp>
      <p:sp>
        <p:nvSpPr>
          <p:cNvPr id="59" name="Прямоугольник 58"/>
          <p:cNvSpPr/>
          <p:nvPr/>
        </p:nvSpPr>
        <p:spPr>
          <a:xfrm>
            <a:off x="6103343" y="1719009"/>
            <a:ext cx="1348977" cy="557863"/>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900" b="1" dirty="0">
                <a:solidFill>
                  <a:schemeClr val="tx1"/>
                </a:solidFill>
                <a:latin typeface="Times New Roman" pitchFamily="18" charset="0"/>
                <a:cs typeface="Times New Roman" pitchFamily="18" charset="0"/>
              </a:rPr>
              <a:t>EN 1041</a:t>
            </a:r>
          </a:p>
          <a:p>
            <a:pPr algn="ctr"/>
            <a:r>
              <a:rPr lang="en-US" sz="900" dirty="0">
                <a:solidFill>
                  <a:schemeClr val="tx1"/>
                </a:solidFill>
                <a:latin typeface="Times New Roman" pitchFamily="18" charset="0"/>
                <a:cs typeface="Times New Roman" pitchFamily="18" charset="0"/>
              </a:rPr>
              <a:t>Information supplied by</a:t>
            </a:r>
          </a:p>
          <a:p>
            <a:pPr algn="ctr"/>
            <a:r>
              <a:rPr lang="en-US" sz="900" dirty="0">
                <a:solidFill>
                  <a:schemeClr val="tx1"/>
                </a:solidFill>
                <a:latin typeface="Times New Roman" pitchFamily="18" charset="0"/>
                <a:cs typeface="Times New Roman" pitchFamily="18" charset="0"/>
              </a:rPr>
              <a:t>the manufacturer of</a:t>
            </a:r>
          </a:p>
          <a:p>
            <a:pPr algn="ctr"/>
            <a:r>
              <a:rPr lang="en-US" sz="900" dirty="0">
                <a:solidFill>
                  <a:schemeClr val="tx1"/>
                </a:solidFill>
                <a:latin typeface="Times New Roman" pitchFamily="18" charset="0"/>
                <a:cs typeface="Times New Roman" pitchFamily="18" charset="0"/>
              </a:rPr>
              <a:t>medical device</a:t>
            </a:r>
          </a:p>
        </p:txBody>
      </p:sp>
      <p:sp>
        <p:nvSpPr>
          <p:cNvPr id="60" name="Прямоугольник 59"/>
          <p:cNvSpPr/>
          <p:nvPr/>
        </p:nvSpPr>
        <p:spPr>
          <a:xfrm>
            <a:off x="7596336" y="1756201"/>
            <a:ext cx="1368152" cy="485002"/>
          </a:xfrm>
          <a:prstGeom prst="rect">
            <a:avLst/>
          </a:prstGeom>
          <a:solidFill>
            <a:schemeClr val="bg1">
              <a:lumMod val="85000"/>
              <a:alpha val="52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tx1"/>
                </a:solidFill>
                <a:latin typeface="Times New Roman" pitchFamily="18" charset="0"/>
                <a:cs typeface="Times New Roman" pitchFamily="18" charset="0"/>
              </a:rPr>
              <a:t>EN ISO</a:t>
            </a:r>
          </a:p>
          <a:p>
            <a:pPr algn="ctr"/>
            <a:r>
              <a:rPr lang="uk-UA" sz="900" b="1" dirty="0">
                <a:solidFill>
                  <a:schemeClr val="tx1"/>
                </a:solidFill>
                <a:latin typeface="Times New Roman" pitchFamily="18" charset="0"/>
                <a:cs typeface="Times New Roman" pitchFamily="18" charset="0"/>
              </a:rPr>
              <a:t>11737-1 -2</a:t>
            </a:r>
          </a:p>
          <a:p>
            <a:pPr algn="ctr"/>
            <a:r>
              <a:rPr lang="en-US" sz="900" dirty="0" smtClean="0">
                <a:solidFill>
                  <a:schemeClr val="tx1"/>
                </a:solidFill>
                <a:latin typeface="Times New Roman" pitchFamily="18" charset="0"/>
                <a:cs typeface="Times New Roman" pitchFamily="18" charset="0"/>
              </a:rPr>
              <a:t>Microbiological</a:t>
            </a:r>
            <a:r>
              <a:rPr lang="uk-UA" sz="900" dirty="0" smtClean="0">
                <a:solidFill>
                  <a:schemeClr val="tx1"/>
                </a:solidFill>
                <a:latin typeface="Times New Roman" pitchFamily="18" charset="0"/>
                <a:cs typeface="Times New Roman" pitchFamily="18" charset="0"/>
              </a:rPr>
              <a:t> </a:t>
            </a:r>
            <a:r>
              <a:rPr lang="en-US" sz="900" dirty="0" smtClean="0">
                <a:solidFill>
                  <a:schemeClr val="tx1"/>
                </a:solidFill>
                <a:latin typeface="Times New Roman" pitchFamily="18" charset="0"/>
                <a:cs typeface="Times New Roman" pitchFamily="18" charset="0"/>
              </a:rPr>
              <a:t>Methods</a:t>
            </a:r>
            <a:endParaRPr lang="en-US" sz="900" dirty="0">
              <a:solidFill>
                <a:schemeClr val="tx1"/>
              </a:solidFill>
              <a:latin typeface="Times New Roman" pitchFamily="18" charset="0"/>
              <a:cs typeface="Times New Roman" pitchFamily="18" charset="0"/>
            </a:endParaRPr>
          </a:p>
        </p:txBody>
      </p:sp>
      <p:sp>
        <p:nvSpPr>
          <p:cNvPr id="61" name="Прямоугольник 60"/>
          <p:cNvSpPr/>
          <p:nvPr/>
        </p:nvSpPr>
        <p:spPr>
          <a:xfrm>
            <a:off x="6103343" y="2363152"/>
            <a:ext cx="1348977" cy="376990"/>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900" b="1" dirty="0">
                <a:solidFill>
                  <a:schemeClr val="tx1"/>
                </a:solidFill>
                <a:latin typeface="Times New Roman" pitchFamily="18" charset="0"/>
                <a:cs typeface="Times New Roman" pitchFamily="18" charset="0"/>
              </a:rPr>
              <a:t>EN 15224</a:t>
            </a:r>
          </a:p>
          <a:p>
            <a:pPr algn="ctr"/>
            <a:r>
              <a:rPr lang="en-US" sz="900" dirty="0" smtClean="0">
                <a:solidFill>
                  <a:schemeClr val="tx1"/>
                </a:solidFill>
                <a:latin typeface="Times New Roman" pitchFamily="18" charset="0"/>
                <a:cs typeface="Times New Roman" pitchFamily="18" charset="0"/>
              </a:rPr>
              <a:t>QMS  for Healthcare</a:t>
            </a:r>
            <a:endParaRPr lang="en-US" sz="900" dirty="0">
              <a:solidFill>
                <a:schemeClr val="tx1"/>
              </a:solidFill>
              <a:latin typeface="Times New Roman" pitchFamily="18" charset="0"/>
              <a:cs typeface="Times New Roman" pitchFamily="18" charset="0"/>
            </a:endParaRPr>
          </a:p>
        </p:txBody>
      </p:sp>
      <p:sp>
        <p:nvSpPr>
          <p:cNvPr id="62" name="Прямоугольник 61"/>
          <p:cNvSpPr/>
          <p:nvPr/>
        </p:nvSpPr>
        <p:spPr>
          <a:xfrm>
            <a:off x="7596336" y="2390728"/>
            <a:ext cx="1368152" cy="462208"/>
          </a:xfrm>
          <a:prstGeom prst="rect">
            <a:avLst/>
          </a:prstGeom>
          <a:solidFill>
            <a:schemeClr val="bg1">
              <a:lumMod val="85000"/>
              <a:alpha val="52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tx1"/>
                </a:solidFill>
                <a:latin typeface="Times New Roman" pitchFamily="18" charset="0"/>
                <a:cs typeface="Times New Roman" pitchFamily="18" charset="0"/>
              </a:rPr>
              <a:t>EN ISO 14971</a:t>
            </a:r>
          </a:p>
          <a:p>
            <a:pPr algn="ctr"/>
            <a:r>
              <a:rPr lang="en-US" sz="900" dirty="0">
                <a:solidFill>
                  <a:schemeClr val="tx1"/>
                </a:solidFill>
                <a:latin typeface="Times New Roman" pitchFamily="18" charset="0"/>
                <a:cs typeface="Times New Roman" pitchFamily="18" charset="0"/>
              </a:rPr>
              <a:t>Risk management of</a:t>
            </a:r>
          </a:p>
          <a:p>
            <a:pPr algn="ctr"/>
            <a:r>
              <a:rPr lang="en-US" sz="900" dirty="0">
                <a:solidFill>
                  <a:schemeClr val="tx1"/>
                </a:solidFill>
                <a:latin typeface="Times New Roman" pitchFamily="18" charset="0"/>
                <a:cs typeface="Times New Roman" pitchFamily="18" charset="0"/>
              </a:rPr>
              <a:t>medical devices</a:t>
            </a:r>
          </a:p>
        </p:txBody>
      </p:sp>
      <p:sp>
        <p:nvSpPr>
          <p:cNvPr id="63" name="Прямоугольник 62"/>
          <p:cNvSpPr/>
          <p:nvPr/>
        </p:nvSpPr>
        <p:spPr>
          <a:xfrm>
            <a:off x="6103343" y="2852936"/>
            <a:ext cx="1348977" cy="431213"/>
          </a:xfrm>
          <a:prstGeom prst="rect">
            <a:avLst/>
          </a:prstGeom>
          <a:solidFill>
            <a:srgbClr val="EBE600">
              <a:alpha val="52000"/>
            </a:srgb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tx1"/>
                </a:solidFill>
                <a:latin typeface="Times New Roman" pitchFamily="18" charset="0"/>
                <a:cs typeface="Times New Roman" pitchFamily="18" charset="0"/>
              </a:rPr>
              <a:t>EN ISO 13485</a:t>
            </a:r>
          </a:p>
          <a:p>
            <a:pPr algn="ctr"/>
            <a:r>
              <a:rPr lang="en-US" sz="900" dirty="0">
                <a:solidFill>
                  <a:schemeClr val="tx1"/>
                </a:solidFill>
                <a:latin typeface="Times New Roman" pitchFamily="18" charset="0"/>
                <a:cs typeface="Times New Roman" pitchFamily="18" charset="0"/>
              </a:rPr>
              <a:t>Medical device quality  management system</a:t>
            </a:r>
          </a:p>
        </p:txBody>
      </p:sp>
      <p:sp>
        <p:nvSpPr>
          <p:cNvPr id="64" name="Прямоугольник 63"/>
          <p:cNvSpPr/>
          <p:nvPr/>
        </p:nvSpPr>
        <p:spPr>
          <a:xfrm>
            <a:off x="7604720" y="2982561"/>
            <a:ext cx="1368152" cy="446439"/>
          </a:xfrm>
          <a:prstGeom prst="rect">
            <a:avLst/>
          </a:prstGeom>
          <a:solidFill>
            <a:schemeClr val="bg1">
              <a:lumMod val="85000"/>
              <a:alpha val="52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tx1"/>
                </a:solidFill>
                <a:latin typeface="Times New Roman" pitchFamily="18" charset="0"/>
                <a:cs typeface="Times New Roman" pitchFamily="18" charset="0"/>
              </a:rPr>
              <a:t>EN 15986</a:t>
            </a:r>
          </a:p>
          <a:p>
            <a:pPr algn="ctr"/>
            <a:r>
              <a:rPr lang="en-US" sz="900" dirty="0">
                <a:solidFill>
                  <a:schemeClr val="tx1"/>
                </a:solidFill>
                <a:latin typeface="Times New Roman" pitchFamily="18" charset="0"/>
                <a:cs typeface="Times New Roman" pitchFamily="18" charset="0"/>
              </a:rPr>
              <a:t>Symbols to mark</a:t>
            </a:r>
          </a:p>
          <a:p>
            <a:pPr algn="ctr"/>
            <a:r>
              <a:rPr lang="en-US" sz="900" dirty="0">
                <a:solidFill>
                  <a:schemeClr val="tx1"/>
                </a:solidFill>
                <a:latin typeface="Times New Roman" pitchFamily="18" charset="0"/>
                <a:cs typeface="Times New Roman" pitchFamily="18" charset="0"/>
              </a:rPr>
              <a:t>medical devices</a:t>
            </a:r>
          </a:p>
        </p:txBody>
      </p:sp>
      <p:sp>
        <p:nvSpPr>
          <p:cNvPr id="65" name="Прямоугольник 64"/>
          <p:cNvSpPr/>
          <p:nvPr/>
        </p:nvSpPr>
        <p:spPr>
          <a:xfrm>
            <a:off x="6103342" y="3361637"/>
            <a:ext cx="1348977" cy="464242"/>
          </a:xfrm>
          <a:prstGeom prst="rect">
            <a:avLst/>
          </a:prstGeom>
          <a:solidFill>
            <a:schemeClr val="bg1">
              <a:lumMod val="85000"/>
              <a:alpha val="52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tx1"/>
                </a:solidFill>
                <a:latin typeface="Times New Roman" pitchFamily="18" charset="0"/>
                <a:cs typeface="Times New Roman" pitchFamily="18" charset="0"/>
              </a:rPr>
              <a:t>EN 15223-1</a:t>
            </a:r>
          </a:p>
          <a:p>
            <a:pPr algn="ctr"/>
            <a:r>
              <a:rPr lang="en-US" sz="900" dirty="0">
                <a:solidFill>
                  <a:schemeClr val="tx1"/>
                </a:solidFill>
                <a:latin typeface="Times New Roman" pitchFamily="18" charset="0"/>
                <a:cs typeface="Times New Roman" pitchFamily="18" charset="0"/>
              </a:rPr>
              <a:t>Symbols for labeling</a:t>
            </a:r>
          </a:p>
          <a:p>
            <a:pPr algn="ctr"/>
            <a:r>
              <a:rPr lang="en-US" sz="900" dirty="0">
                <a:solidFill>
                  <a:schemeClr val="tx1"/>
                </a:solidFill>
                <a:latin typeface="Times New Roman" pitchFamily="18" charset="0"/>
                <a:cs typeface="Times New Roman" pitchFamily="18" charset="0"/>
              </a:rPr>
              <a:t>of medical devices</a:t>
            </a:r>
          </a:p>
        </p:txBody>
      </p:sp>
      <p:sp>
        <p:nvSpPr>
          <p:cNvPr id="66" name="Прямоугольник 65"/>
          <p:cNvSpPr/>
          <p:nvPr/>
        </p:nvSpPr>
        <p:spPr>
          <a:xfrm>
            <a:off x="7583845" y="3573650"/>
            <a:ext cx="1368152" cy="503422"/>
          </a:xfrm>
          <a:prstGeom prst="rect">
            <a:avLst/>
          </a:prstGeom>
          <a:solidFill>
            <a:schemeClr val="bg1">
              <a:lumMod val="85000"/>
              <a:alpha val="52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tx1"/>
                </a:solidFill>
                <a:latin typeface="Times New Roman" pitchFamily="18" charset="0"/>
                <a:cs typeface="Times New Roman" pitchFamily="18" charset="0"/>
              </a:rPr>
              <a:t>DIN 58953</a:t>
            </a:r>
          </a:p>
          <a:p>
            <a:pPr algn="ctr"/>
            <a:r>
              <a:rPr lang="en-US" sz="900" dirty="0">
                <a:solidFill>
                  <a:schemeClr val="tx1"/>
                </a:solidFill>
                <a:latin typeface="Times New Roman" pitchFamily="18" charset="0"/>
                <a:cs typeface="Times New Roman" pitchFamily="18" charset="0"/>
              </a:rPr>
              <a:t>Sterile supply – Terminology, Logistics</a:t>
            </a:r>
          </a:p>
        </p:txBody>
      </p:sp>
      <p:sp>
        <p:nvSpPr>
          <p:cNvPr id="69" name="Прямоугольник 68"/>
          <p:cNvSpPr/>
          <p:nvPr/>
        </p:nvSpPr>
        <p:spPr>
          <a:xfrm>
            <a:off x="6103343" y="4005064"/>
            <a:ext cx="1368152" cy="465552"/>
          </a:xfrm>
          <a:prstGeom prst="rect">
            <a:avLst/>
          </a:prstGeom>
          <a:solidFill>
            <a:schemeClr val="bg1">
              <a:lumMod val="85000"/>
              <a:alpha val="52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tx1"/>
                </a:solidFill>
                <a:latin typeface="Times New Roman" pitchFamily="18" charset="0"/>
                <a:cs typeface="Times New Roman" pitchFamily="18" charset="0"/>
              </a:rPr>
              <a:t>EN ISO 10993—17 </a:t>
            </a:r>
            <a:r>
              <a:rPr lang="en-US" sz="900" dirty="0">
                <a:solidFill>
                  <a:schemeClr val="tx1"/>
                </a:solidFill>
                <a:latin typeface="Times New Roman" pitchFamily="18" charset="0"/>
                <a:cs typeface="Times New Roman" pitchFamily="18" charset="0"/>
              </a:rPr>
              <a:t>Classification of</a:t>
            </a:r>
          </a:p>
          <a:p>
            <a:pPr algn="ctr"/>
            <a:r>
              <a:rPr lang="en-US" sz="900" dirty="0">
                <a:solidFill>
                  <a:schemeClr val="tx1"/>
                </a:solidFill>
                <a:latin typeface="Times New Roman" pitchFamily="18" charset="0"/>
                <a:cs typeface="Times New Roman" pitchFamily="18" charset="0"/>
              </a:rPr>
              <a:t>medical devices</a:t>
            </a:r>
          </a:p>
        </p:txBody>
      </p:sp>
      <p:sp>
        <p:nvSpPr>
          <p:cNvPr id="70" name="Прямоугольник 69"/>
          <p:cNvSpPr/>
          <p:nvPr/>
        </p:nvSpPr>
        <p:spPr>
          <a:xfrm>
            <a:off x="1663612" y="2348862"/>
            <a:ext cx="1259695" cy="509917"/>
          </a:xfrm>
          <a:prstGeom prst="rect">
            <a:avLst/>
          </a:prstGeom>
          <a:solidFill>
            <a:schemeClr val="tx2">
              <a:lumMod val="20000"/>
              <a:lumOff val="80000"/>
              <a:alpha val="7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600" b="1" i="1" dirty="0" smtClean="0">
                <a:solidFill>
                  <a:srgbClr val="0070C0"/>
                </a:solidFill>
              </a:rPr>
              <a:t>Операційна білизна</a:t>
            </a:r>
            <a:endParaRPr lang="en-US" sz="1600" b="1" i="1" dirty="0">
              <a:solidFill>
                <a:srgbClr val="0070C0"/>
              </a:solidFill>
            </a:endParaRPr>
          </a:p>
        </p:txBody>
      </p:sp>
      <p:sp>
        <p:nvSpPr>
          <p:cNvPr id="71" name="Прямоугольник 70"/>
          <p:cNvSpPr/>
          <p:nvPr/>
        </p:nvSpPr>
        <p:spPr>
          <a:xfrm>
            <a:off x="251515" y="3822113"/>
            <a:ext cx="2671792" cy="509917"/>
          </a:xfrm>
          <a:prstGeom prst="rect">
            <a:avLst/>
          </a:prstGeom>
          <a:solidFill>
            <a:schemeClr val="tx2">
              <a:lumMod val="20000"/>
              <a:lumOff val="80000"/>
              <a:alpha val="7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600" b="1" i="1" dirty="0" smtClean="0">
                <a:solidFill>
                  <a:srgbClr val="0070C0"/>
                </a:solidFill>
                <a:latin typeface="Times New Roman" pitchFamily="18" charset="0"/>
                <a:cs typeface="Times New Roman" pitchFamily="18" charset="0"/>
              </a:rPr>
              <a:t>Лабораторія</a:t>
            </a:r>
            <a:endParaRPr lang="en-US" sz="1600" b="1" i="1" dirty="0">
              <a:solidFill>
                <a:srgbClr val="0070C0"/>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3788" y="2824313"/>
            <a:ext cx="232101"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7300" y="1171781"/>
            <a:ext cx="232101"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4797" y="1726446"/>
            <a:ext cx="232101"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7733" y="2208807"/>
            <a:ext cx="232101"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3271" y="2746534"/>
            <a:ext cx="232101"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3154" y="3333717"/>
            <a:ext cx="232101"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4343" y="3882826"/>
            <a:ext cx="232101"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 name="Прямоугольник 52"/>
          <p:cNvSpPr/>
          <p:nvPr/>
        </p:nvSpPr>
        <p:spPr>
          <a:xfrm>
            <a:off x="4685677" y="4436727"/>
            <a:ext cx="1259695" cy="393545"/>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r>
              <a:rPr lang="en-US" sz="900" b="1" dirty="0">
                <a:solidFill>
                  <a:schemeClr val="tx1"/>
                </a:solidFill>
                <a:latin typeface="Times New Roman" pitchFamily="18" charset="0"/>
                <a:cs typeface="Times New Roman" pitchFamily="18" charset="0"/>
              </a:rPr>
              <a:t>EN ISO </a:t>
            </a:r>
            <a:r>
              <a:rPr lang="en-US" sz="900" b="1" dirty="0" smtClean="0">
                <a:solidFill>
                  <a:schemeClr val="tx1"/>
                </a:solidFill>
                <a:latin typeface="Times New Roman" pitchFamily="18" charset="0"/>
                <a:cs typeface="Times New Roman" pitchFamily="18" charset="0"/>
              </a:rPr>
              <a:t>13408-7</a:t>
            </a:r>
            <a:endParaRPr lang="en-US" sz="900" b="1" dirty="0">
              <a:solidFill>
                <a:schemeClr val="tx1"/>
              </a:solidFill>
              <a:latin typeface="Times New Roman" pitchFamily="18" charset="0"/>
              <a:cs typeface="Times New Roman" pitchFamily="18" charset="0"/>
            </a:endParaRPr>
          </a:p>
          <a:p>
            <a:r>
              <a:rPr lang="en-GB" sz="900" dirty="0">
                <a:solidFill>
                  <a:schemeClr val="tx1"/>
                </a:solidFill>
                <a:latin typeface="Times New Roman" pitchFamily="18" charset="0"/>
                <a:cs typeface="Times New Roman" pitchFamily="18" charset="0"/>
              </a:rPr>
              <a:t>Alternative processes</a:t>
            </a:r>
            <a:endParaRPr lang="uk-UA" sz="900" dirty="0">
              <a:solidFill>
                <a:schemeClr val="tx1"/>
              </a:solidFill>
              <a:latin typeface="Times New Roman" pitchFamily="18" charset="0"/>
              <a:cs typeface="Times New Roman" pitchFamily="18" charset="0"/>
            </a:endParaRPr>
          </a:p>
        </p:txBody>
      </p:sp>
      <p:pic>
        <p:nvPicPr>
          <p:cNvPr id="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40861" y="2390728"/>
            <a:ext cx="232101"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0218" y="3349283"/>
            <a:ext cx="232101"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4588" y="4192252"/>
            <a:ext cx="232101"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21523" y="1762117"/>
            <a:ext cx="232101"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40861" y="2980926"/>
            <a:ext cx="232101"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0219" y="1171782"/>
            <a:ext cx="232101"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Овал 2"/>
          <p:cNvSpPr/>
          <p:nvPr/>
        </p:nvSpPr>
        <p:spPr>
          <a:xfrm>
            <a:off x="5946444" y="2635203"/>
            <a:ext cx="1658276" cy="79379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4819954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7" name="Прямая со стрелкой 36"/>
          <p:cNvCxnSpPr>
            <a:stCxn id="45" idx="2"/>
            <a:endCxn id="8" idx="0"/>
          </p:cNvCxnSpPr>
          <p:nvPr/>
        </p:nvCxnSpPr>
        <p:spPr>
          <a:xfrm flipH="1">
            <a:off x="1539456" y="4077072"/>
            <a:ext cx="26302" cy="1523145"/>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 name="Заголовок 1"/>
          <p:cNvSpPr txBox="1">
            <a:spLocks/>
          </p:cNvSpPr>
          <p:nvPr/>
        </p:nvSpPr>
        <p:spPr>
          <a:xfrm>
            <a:off x="855150" y="9174"/>
            <a:ext cx="7898837" cy="630734"/>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uk-UA" sz="1800" b="1" dirty="0">
                <a:solidFill>
                  <a:srgbClr val="0070C0"/>
                </a:solidFill>
                <a:latin typeface="Arial" charset="0"/>
                <a:ea typeface="+mn-ea"/>
                <a:cs typeface="+mn-cs"/>
              </a:rPr>
              <a:t>Класифікація </a:t>
            </a:r>
            <a:r>
              <a:rPr lang="uk-UA" sz="1800" b="1" dirty="0" smtClean="0">
                <a:solidFill>
                  <a:srgbClr val="0070C0"/>
                </a:solidFill>
                <a:latin typeface="Arial" charset="0"/>
                <a:ea typeface="+mn-ea"/>
                <a:cs typeface="+mn-cs"/>
              </a:rPr>
              <a:t>МВ, </a:t>
            </a:r>
            <a:r>
              <a:rPr lang="uk-UA" sz="1800" b="1" dirty="0">
                <a:solidFill>
                  <a:srgbClr val="0070C0"/>
                </a:solidFill>
                <a:latin typeface="Arial" charset="0"/>
                <a:ea typeface="+mn-ea"/>
                <a:cs typeface="+mn-cs"/>
              </a:rPr>
              <a:t>багаторазового використання, які підлягають репроцесингу, коли інформація згідно </a:t>
            </a:r>
            <a:r>
              <a:rPr lang="uk-UA" sz="1800" b="1" dirty="0" smtClean="0">
                <a:solidFill>
                  <a:srgbClr val="0070C0"/>
                </a:solidFill>
                <a:latin typeface="Arial" charset="0"/>
                <a:ea typeface="+mn-ea"/>
                <a:cs typeface="+mn-cs"/>
              </a:rPr>
              <a:t>ДСТУ </a:t>
            </a:r>
            <a:r>
              <a:rPr lang="en-US" sz="1800" b="1" dirty="0" smtClean="0">
                <a:solidFill>
                  <a:srgbClr val="0070C0"/>
                </a:solidFill>
                <a:latin typeface="Arial" charset="0"/>
                <a:ea typeface="+mn-ea"/>
                <a:cs typeface="+mn-cs"/>
              </a:rPr>
              <a:t>ISO</a:t>
            </a:r>
            <a:r>
              <a:rPr lang="en-US" sz="1800" b="1" dirty="0">
                <a:solidFill>
                  <a:srgbClr val="0070C0"/>
                </a:solidFill>
                <a:latin typeface="Arial" charset="0"/>
                <a:ea typeface="+mn-ea"/>
                <a:cs typeface="+mn-cs"/>
              </a:rPr>
              <a:t> 17664</a:t>
            </a:r>
            <a:r>
              <a:rPr lang="uk-UA" sz="1800" b="1" dirty="0">
                <a:solidFill>
                  <a:srgbClr val="0070C0"/>
                </a:solidFill>
                <a:latin typeface="Arial" charset="0"/>
                <a:ea typeface="+mn-ea"/>
                <a:cs typeface="+mn-cs"/>
              </a:rPr>
              <a:t> невідома.</a:t>
            </a:r>
          </a:p>
        </p:txBody>
      </p:sp>
      <p:sp>
        <p:nvSpPr>
          <p:cNvPr id="3" name="Ромб 2"/>
          <p:cNvSpPr/>
          <p:nvPr/>
        </p:nvSpPr>
        <p:spPr>
          <a:xfrm>
            <a:off x="6320683" y="674694"/>
            <a:ext cx="2739683" cy="1058250"/>
          </a:xfrm>
          <a:prstGeom prst="diamond">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uk-UA" sz="1100" dirty="0" smtClean="0">
                <a:solidFill>
                  <a:schemeClr val="bg1"/>
                </a:solidFill>
              </a:rPr>
              <a:t>Проникнення у тканину або слизові оболонки</a:t>
            </a:r>
            <a:endParaRPr lang="uk-UA" sz="1100" dirty="0">
              <a:solidFill>
                <a:schemeClr val="bg1"/>
              </a:solidFill>
            </a:endParaRPr>
          </a:p>
        </p:txBody>
      </p:sp>
      <p:grpSp>
        <p:nvGrpSpPr>
          <p:cNvPr id="4" name="Группа 3"/>
          <p:cNvGrpSpPr/>
          <p:nvPr/>
        </p:nvGrpSpPr>
        <p:grpSpPr>
          <a:xfrm>
            <a:off x="203497" y="674693"/>
            <a:ext cx="2796480" cy="1032961"/>
            <a:chOff x="179512" y="2132856"/>
            <a:chExt cx="2808312" cy="1512168"/>
          </a:xfrm>
        </p:grpSpPr>
        <p:sp>
          <p:nvSpPr>
            <p:cNvPr id="5" name="Ромб 4"/>
            <p:cNvSpPr/>
            <p:nvPr/>
          </p:nvSpPr>
          <p:spPr>
            <a:xfrm>
              <a:off x="179512" y="2132856"/>
              <a:ext cx="2808312" cy="1512168"/>
            </a:xfrm>
            <a:prstGeom prst="diamond">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uk-UA" dirty="0"/>
            </a:p>
          </p:txBody>
        </p:sp>
        <p:sp>
          <p:nvSpPr>
            <p:cNvPr id="6" name="TextBox 5"/>
            <p:cNvSpPr txBox="1"/>
            <p:nvPr/>
          </p:nvSpPr>
          <p:spPr>
            <a:xfrm>
              <a:off x="467544" y="2466635"/>
              <a:ext cx="2160240" cy="1081342"/>
            </a:xfrm>
            <a:prstGeom prst="rect">
              <a:avLst/>
            </a:prstGeom>
            <a:noFill/>
          </p:spPr>
          <p:txBody>
            <a:bodyPr wrap="square" rtlCol="0">
              <a:spAutoFit/>
            </a:bodyPr>
            <a:lstStyle/>
            <a:p>
              <a:pPr algn="ctr"/>
              <a:r>
                <a:rPr lang="uk-UA" sz="1400" dirty="0" smtClean="0"/>
                <a:t> Відсутність прямого контакту або контакт зі</a:t>
              </a:r>
            </a:p>
            <a:p>
              <a:pPr algn="ctr"/>
              <a:r>
                <a:rPr lang="uk-UA" sz="1400" dirty="0" smtClean="0"/>
                <a:t> шкірою</a:t>
              </a:r>
              <a:endParaRPr lang="uk-UA" sz="1400" dirty="0"/>
            </a:p>
          </p:txBody>
        </p:sp>
      </p:grpSp>
      <p:sp>
        <p:nvSpPr>
          <p:cNvPr id="8" name="Прямоугольник 7"/>
          <p:cNvSpPr/>
          <p:nvPr/>
        </p:nvSpPr>
        <p:spPr>
          <a:xfrm>
            <a:off x="796032" y="5600217"/>
            <a:ext cx="1486847" cy="565087"/>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uk-UA" sz="1400" dirty="0" smtClean="0"/>
              <a:t>Мийка / дезінфекція</a:t>
            </a:r>
            <a:endParaRPr lang="uk-UA" sz="1400" dirty="0"/>
          </a:p>
        </p:txBody>
      </p:sp>
      <p:grpSp>
        <p:nvGrpSpPr>
          <p:cNvPr id="9" name="Группа 8"/>
          <p:cNvGrpSpPr/>
          <p:nvPr/>
        </p:nvGrpSpPr>
        <p:grpSpPr>
          <a:xfrm>
            <a:off x="3256105" y="639908"/>
            <a:ext cx="2925155" cy="1093036"/>
            <a:chOff x="3131840" y="2364369"/>
            <a:chExt cx="2808312" cy="1280655"/>
          </a:xfrm>
        </p:grpSpPr>
        <p:sp>
          <p:nvSpPr>
            <p:cNvPr id="10" name="Ромб 9"/>
            <p:cNvSpPr/>
            <p:nvPr/>
          </p:nvSpPr>
          <p:spPr>
            <a:xfrm>
              <a:off x="3131840" y="2364369"/>
              <a:ext cx="2808312" cy="1280655"/>
            </a:xfrm>
            <a:prstGeom prst="diamond">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uk-UA" dirty="0"/>
            </a:p>
          </p:txBody>
        </p:sp>
        <p:sp>
          <p:nvSpPr>
            <p:cNvPr id="11" name="TextBox 10"/>
            <p:cNvSpPr txBox="1"/>
            <p:nvPr/>
          </p:nvSpPr>
          <p:spPr>
            <a:xfrm>
              <a:off x="3347797" y="2563293"/>
              <a:ext cx="2450033" cy="923563"/>
            </a:xfrm>
            <a:prstGeom prst="rect">
              <a:avLst/>
            </a:prstGeom>
            <a:noFill/>
          </p:spPr>
          <p:txBody>
            <a:bodyPr wrap="square" rtlCol="0">
              <a:spAutoFit/>
            </a:bodyPr>
            <a:lstStyle/>
            <a:p>
              <a:pPr algn="ctr"/>
              <a:r>
                <a:rPr lang="uk-UA" sz="1200" dirty="0" smtClean="0"/>
                <a:t>Контакт із </a:t>
              </a:r>
            </a:p>
            <a:p>
              <a:pPr algn="ctr"/>
              <a:r>
                <a:rPr lang="uk-UA" sz="1200" dirty="0" smtClean="0"/>
                <a:t>слизовими оболонками або </a:t>
              </a:r>
              <a:r>
                <a:rPr lang="uk-UA" sz="1200" b="1" dirty="0" smtClean="0"/>
                <a:t>патологічною </a:t>
              </a:r>
              <a:r>
                <a:rPr lang="uk-UA" sz="1200" dirty="0" smtClean="0"/>
                <a:t>шкірою</a:t>
              </a:r>
              <a:endParaRPr lang="uk-UA" sz="1200" dirty="0"/>
            </a:p>
          </p:txBody>
        </p:sp>
      </p:grpSp>
      <p:sp>
        <p:nvSpPr>
          <p:cNvPr id="13" name="Овал 12"/>
          <p:cNvSpPr/>
          <p:nvPr/>
        </p:nvSpPr>
        <p:spPr>
          <a:xfrm>
            <a:off x="3644296" y="5482678"/>
            <a:ext cx="2138427" cy="862646"/>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uk-UA" sz="1200" b="1" dirty="0" smtClean="0"/>
              <a:t>Особливі </a:t>
            </a:r>
            <a:r>
              <a:rPr lang="uk-UA" sz="1200" dirty="0" smtClean="0"/>
              <a:t>умови репроцесингу, дивись  (сторінка 2) </a:t>
            </a:r>
            <a:endParaRPr lang="uk-UA" sz="1200" dirty="0"/>
          </a:p>
        </p:txBody>
      </p:sp>
      <p:sp>
        <p:nvSpPr>
          <p:cNvPr id="14" name="Скругленный прямоугольник 13"/>
          <p:cNvSpPr/>
          <p:nvPr/>
        </p:nvSpPr>
        <p:spPr>
          <a:xfrm>
            <a:off x="6396139" y="3259782"/>
            <a:ext cx="2635867" cy="68213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uk-UA" sz="1200" dirty="0" smtClean="0"/>
              <a:t>Хірургічні інструменти, катетери, , голки, троакари, біопсійні щіпці, імплантати, МІХ і т. д. </a:t>
            </a:r>
            <a:endParaRPr lang="uk-UA" sz="1200" dirty="0"/>
          </a:p>
        </p:txBody>
      </p:sp>
      <p:sp>
        <p:nvSpPr>
          <p:cNvPr id="16" name="Ромб 15"/>
          <p:cNvSpPr/>
          <p:nvPr/>
        </p:nvSpPr>
        <p:spPr>
          <a:xfrm>
            <a:off x="6345385" y="1862826"/>
            <a:ext cx="2690279" cy="807411"/>
          </a:xfrm>
          <a:prstGeom prst="diamond">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uk-UA" sz="1600" dirty="0"/>
          </a:p>
          <a:p>
            <a:pPr algn="ctr"/>
            <a:r>
              <a:rPr lang="uk-UA" sz="1400" b="1" dirty="0" smtClean="0"/>
              <a:t>Критичний виріб МВ</a:t>
            </a:r>
          </a:p>
          <a:p>
            <a:pPr algn="ctr"/>
            <a:endParaRPr lang="uk-UA" sz="1600" b="1" dirty="0">
              <a:solidFill>
                <a:schemeClr val="tx1"/>
              </a:solidFill>
            </a:endParaRPr>
          </a:p>
        </p:txBody>
      </p:sp>
      <p:grpSp>
        <p:nvGrpSpPr>
          <p:cNvPr id="17" name="Группа 16"/>
          <p:cNvGrpSpPr/>
          <p:nvPr/>
        </p:nvGrpSpPr>
        <p:grpSpPr>
          <a:xfrm>
            <a:off x="256598" y="2088231"/>
            <a:ext cx="2690279" cy="817931"/>
            <a:chOff x="179512" y="2132856"/>
            <a:chExt cx="2808312" cy="1531870"/>
          </a:xfrm>
        </p:grpSpPr>
        <p:sp>
          <p:nvSpPr>
            <p:cNvPr id="18" name="Ромб 17"/>
            <p:cNvSpPr/>
            <p:nvPr/>
          </p:nvSpPr>
          <p:spPr>
            <a:xfrm>
              <a:off x="179512" y="2132856"/>
              <a:ext cx="2808312" cy="1512168"/>
            </a:xfrm>
            <a:prstGeom prst="diamond">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uk-UA" dirty="0"/>
            </a:p>
          </p:txBody>
        </p:sp>
        <p:sp>
          <p:nvSpPr>
            <p:cNvPr id="19" name="TextBox 18"/>
            <p:cNvSpPr txBox="1"/>
            <p:nvPr/>
          </p:nvSpPr>
          <p:spPr>
            <a:xfrm>
              <a:off x="546945" y="2540702"/>
              <a:ext cx="2160240" cy="1124024"/>
            </a:xfrm>
            <a:prstGeom prst="rect">
              <a:avLst/>
            </a:prstGeom>
            <a:noFill/>
          </p:spPr>
          <p:txBody>
            <a:bodyPr wrap="square" rtlCol="0">
              <a:spAutoFit/>
            </a:bodyPr>
            <a:lstStyle/>
            <a:p>
              <a:pPr algn="ctr"/>
              <a:r>
                <a:rPr lang="uk-UA" sz="1400" b="1" dirty="0" smtClean="0"/>
                <a:t>Не критичний МВ</a:t>
              </a:r>
            </a:p>
            <a:p>
              <a:pPr algn="ctr"/>
              <a:endParaRPr lang="uk-UA" dirty="0"/>
            </a:p>
          </p:txBody>
        </p:sp>
      </p:grpSp>
      <p:grpSp>
        <p:nvGrpSpPr>
          <p:cNvPr id="20" name="Группа 19"/>
          <p:cNvGrpSpPr/>
          <p:nvPr/>
        </p:nvGrpSpPr>
        <p:grpSpPr>
          <a:xfrm>
            <a:off x="3373543" y="1862826"/>
            <a:ext cx="2690279" cy="807411"/>
            <a:chOff x="3131840" y="2132856"/>
            <a:chExt cx="2808312" cy="1512168"/>
          </a:xfrm>
        </p:grpSpPr>
        <p:sp>
          <p:nvSpPr>
            <p:cNvPr id="21" name="Ромб 20"/>
            <p:cNvSpPr/>
            <p:nvPr/>
          </p:nvSpPr>
          <p:spPr>
            <a:xfrm>
              <a:off x="3131840" y="2132856"/>
              <a:ext cx="2808312" cy="1512168"/>
            </a:xfrm>
            <a:prstGeom prst="diamond">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uk-UA" dirty="0"/>
            </a:p>
          </p:txBody>
        </p:sp>
        <p:sp>
          <p:nvSpPr>
            <p:cNvPr id="22" name="TextBox 21"/>
            <p:cNvSpPr txBox="1"/>
            <p:nvPr/>
          </p:nvSpPr>
          <p:spPr>
            <a:xfrm>
              <a:off x="3459905" y="2600726"/>
              <a:ext cx="2232248" cy="576423"/>
            </a:xfrm>
            <a:prstGeom prst="rect">
              <a:avLst/>
            </a:prstGeom>
            <a:noFill/>
          </p:spPr>
          <p:txBody>
            <a:bodyPr wrap="square" rtlCol="0">
              <a:spAutoFit/>
            </a:bodyPr>
            <a:lstStyle/>
            <a:p>
              <a:pPr algn="ctr"/>
              <a:r>
                <a:rPr lang="uk-UA" sz="1400" b="1" dirty="0" err="1" smtClean="0"/>
                <a:t>Напів-критичний</a:t>
              </a:r>
              <a:r>
                <a:rPr lang="uk-UA" sz="1400" b="1" dirty="0" smtClean="0"/>
                <a:t> МВ</a:t>
              </a:r>
              <a:endParaRPr lang="uk-UA" sz="1400" b="1" dirty="0"/>
            </a:p>
          </p:txBody>
        </p:sp>
      </p:grpSp>
      <p:sp>
        <p:nvSpPr>
          <p:cNvPr id="25" name="Прямоугольник 24"/>
          <p:cNvSpPr/>
          <p:nvPr/>
        </p:nvSpPr>
        <p:spPr>
          <a:xfrm>
            <a:off x="3400749" y="2786003"/>
            <a:ext cx="2635867" cy="369332"/>
          </a:xfrm>
          <a:prstGeom prst="rect">
            <a:avLst/>
          </a:prstGeom>
        </p:spPr>
        <p:txBody>
          <a:bodyPr wrap="square">
            <a:spAutoFit/>
          </a:bodyPr>
          <a:lstStyle/>
          <a:p>
            <a:r>
              <a:rPr lang="uk-UA" dirty="0" smtClean="0"/>
              <a:t>       Тип А  </a:t>
            </a:r>
            <a:r>
              <a:rPr lang="en-US" dirty="0" smtClean="0"/>
              <a:t> </a:t>
            </a:r>
            <a:r>
              <a:rPr lang="uk-UA" dirty="0" smtClean="0"/>
              <a:t>        Тип В</a:t>
            </a:r>
            <a:endParaRPr lang="ru-RU" dirty="0"/>
          </a:p>
        </p:txBody>
      </p:sp>
      <p:sp>
        <p:nvSpPr>
          <p:cNvPr id="26" name="Прямоугольник 25"/>
          <p:cNvSpPr/>
          <p:nvPr/>
        </p:nvSpPr>
        <p:spPr>
          <a:xfrm>
            <a:off x="6396139" y="2680656"/>
            <a:ext cx="2635867" cy="923330"/>
          </a:xfrm>
          <a:prstGeom prst="rect">
            <a:avLst/>
          </a:prstGeom>
        </p:spPr>
        <p:txBody>
          <a:bodyPr wrap="square">
            <a:spAutoFit/>
          </a:bodyPr>
          <a:lstStyle/>
          <a:p>
            <a:r>
              <a:rPr lang="uk-UA" dirty="0" smtClean="0"/>
              <a:t> </a:t>
            </a:r>
            <a:r>
              <a:rPr lang="en-US" dirty="0" smtClean="0"/>
              <a:t>   </a:t>
            </a:r>
            <a:r>
              <a:rPr lang="uk-UA" dirty="0" smtClean="0"/>
              <a:t>  Тип А  </a:t>
            </a:r>
            <a:r>
              <a:rPr lang="en-US" dirty="0" smtClean="0"/>
              <a:t>     </a:t>
            </a:r>
            <a:r>
              <a:rPr lang="uk-UA" dirty="0" smtClean="0"/>
              <a:t> Тип В</a:t>
            </a:r>
            <a:endParaRPr lang="en-US" dirty="0" smtClean="0"/>
          </a:p>
          <a:p>
            <a:r>
              <a:rPr lang="en-US" dirty="0"/>
              <a:t> </a:t>
            </a:r>
            <a:r>
              <a:rPr lang="en-US" dirty="0" smtClean="0"/>
              <a:t>                        </a:t>
            </a:r>
            <a:r>
              <a:rPr lang="uk-UA" dirty="0" smtClean="0"/>
              <a:t>Тип С* </a:t>
            </a:r>
            <a:endParaRPr lang="en-US" dirty="0" smtClean="0"/>
          </a:p>
          <a:p>
            <a:r>
              <a:rPr lang="en-US" dirty="0"/>
              <a:t> </a:t>
            </a:r>
            <a:r>
              <a:rPr lang="en-US" dirty="0" smtClean="0"/>
              <a:t>                    </a:t>
            </a:r>
            <a:r>
              <a:rPr lang="uk-UA" dirty="0" smtClean="0"/>
              <a:t> </a:t>
            </a:r>
            <a:endParaRPr lang="ru-RU" dirty="0">
              <a:solidFill>
                <a:srgbClr val="00B0F0"/>
              </a:solidFill>
            </a:endParaRPr>
          </a:p>
        </p:txBody>
      </p:sp>
      <p:pic>
        <p:nvPicPr>
          <p:cNvPr id="28" name="Picture 2" descr="http://www.ardcmedical.com/1/products/600px/image21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9079" y="4199728"/>
            <a:ext cx="1093908" cy="61327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http://www.healthcare4all.co.uk/images/Adult%20Limb%20Clamp%20ECG%20Electrode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4679" y="4909035"/>
            <a:ext cx="1170347" cy="49374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2" descr="http://www.delhidentalcare.com/img/dental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02036" y="4651746"/>
            <a:ext cx="830490" cy="51457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1" name="Picture 14" descr="http://www.nadirimpex.com/2077-2130-thickbox/vaginal-specul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40518" y="3898290"/>
            <a:ext cx="914721" cy="71889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8" descr="http://www.designnews.com/photo/139/139266-Metal_jaws_for_laparoscopic_instruments_are_often_made_with_molded_metal_powder_.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12360" y="3989053"/>
            <a:ext cx="1127929" cy="66269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2" descr="http://www.hnmmedical.com/media/catalog/product/cache/1/image/9df78eab33525d08d6e5fb8d27136e95/s/u/surgical_sets_1_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60232" y="4023067"/>
            <a:ext cx="1002218" cy="483297"/>
          </a:xfrm>
          <a:prstGeom prst="rect">
            <a:avLst/>
          </a:prstGeom>
          <a:noFill/>
          <a:extLst>
            <a:ext uri="{909E8E84-426E-40DD-AFC4-6F175D3DCCD1}">
              <a14:hiddenFill xmlns:a14="http://schemas.microsoft.com/office/drawing/2010/main">
                <a:solidFill>
                  <a:srgbClr val="FFFFFF"/>
                </a:solidFill>
              </a14:hiddenFill>
            </a:ext>
          </a:extLst>
        </p:spPr>
      </p:pic>
      <p:cxnSp>
        <p:nvCxnSpPr>
          <p:cNvPr id="35" name="Прямая со стрелкой 34"/>
          <p:cNvCxnSpPr>
            <a:stCxn id="5" idx="2"/>
            <a:endCxn id="18" idx="0"/>
          </p:cNvCxnSpPr>
          <p:nvPr/>
        </p:nvCxnSpPr>
        <p:spPr>
          <a:xfrm>
            <a:off x="1601737" y="1707654"/>
            <a:ext cx="1" cy="380577"/>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40" name="Прямая со стрелкой 39"/>
          <p:cNvCxnSpPr>
            <a:stCxn id="16" idx="2"/>
            <a:endCxn id="14" idx="0"/>
          </p:cNvCxnSpPr>
          <p:nvPr/>
        </p:nvCxnSpPr>
        <p:spPr>
          <a:xfrm>
            <a:off x="7690525" y="2670238"/>
            <a:ext cx="23548" cy="589544"/>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41" name="Прямая со стрелкой 40"/>
          <p:cNvCxnSpPr>
            <a:stCxn id="21" idx="2"/>
          </p:cNvCxnSpPr>
          <p:nvPr/>
        </p:nvCxnSpPr>
        <p:spPr>
          <a:xfrm>
            <a:off x="4718683" y="2670237"/>
            <a:ext cx="0" cy="606191"/>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42" name="Прямая со стрелкой 41"/>
          <p:cNvCxnSpPr>
            <a:stCxn id="18" idx="2"/>
            <a:endCxn id="45" idx="0"/>
          </p:cNvCxnSpPr>
          <p:nvPr/>
        </p:nvCxnSpPr>
        <p:spPr>
          <a:xfrm flipH="1">
            <a:off x="1565758" y="2895642"/>
            <a:ext cx="35980" cy="259693"/>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43" name="Прямая со стрелкой 42"/>
          <p:cNvCxnSpPr>
            <a:stCxn id="10" idx="2"/>
            <a:endCxn id="21" idx="0"/>
          </p:cNvCxnSpPr>
          <p:nvPr/>
        </p:nvCxnSpPr>
        <p:spPr>
          <a:xfrm>
            <a:off x="4718683" y="1732944"/>
            <a:ext cx="0" cy="129882"/>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44" name="Прямая со стрелкой 43"/>
          <p:cNvCxnSpPr>
            <a:stCxn id="3" idx="2"/>
            <a:endCxn id="16" idx="0"/>
          </p:cNvCxnSpPr>
          <p:nvPr/>
        </p:nvCxnSpPr>
        <p:spPr>
          <a:xfrm>
            <a:off x="7690524" y="1732944"/>
            <a:ext cx="0" cy="129882"/>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256597" y="6291319"/>
            <a:ext cx="8751859" cy="461665"/>
          </a:xfrm>
          <a:prstGeom prst="rect">
            <a:avLst/>
          </a:prstGeom>
          <a:noFill/>
        </p:spPr>
        <p:txBody>
          <a:bodyPr wrap="square" rtlCol="0">
            <a:spAutoFit/>
          </a:bodyPr>
          <a:lstStyle/>
          <a:p>
            <a:r>
              <a:rPr lang="uk-UA" sz="1200" b="1" dirty="0" smtClean="0"/>
              <a:t>Критичні ВМП типу С*</a:t>
            </a:r>
            <a:r>
              <a:rPr lang="uk-UA" sz="1200" b="1" dirty="0" smtClean="0">
                <a:solidFill>
                  <a:srgbClr val="00B0F0"/>
                </a:solidFill>
              </a:rPr>
              <a:t> </a:t>
            </a:r>
            <a:r>
              <a:rPr lang="uk-UA" sz="1200" b="1" dirty="0" smtClean="0"/>
              <a:t>- Вироби, що мають складну геометричну та фізичну форми (наприклад – гнучкий хірургічний ендоскоп, моторна система, штучний вод</a:t>
            </a:r>
            <a:r>
              <a:rPr lang="uk-UA" sz="1200" b="1" dirty="0"/>
              <a:t>і</a:t>
            </a:r>
            <a:r>
              <a:rPr lang="uk-UA" sz="1200" b="1" dirty="0" smtClean="0"/>
              <a:t>й ритму серця …), потребують особливо жорстких методів обробки. </a:t>
            </a:r>
            <a:r>
              <a:rPr lang="uk-UA" sz="1200" b="1" dirty="0" smtClean="0">
                <a:solidFill>
                  <a:srgbClr val="00B0F0"/>
                </a:solidFill>
              </a:rPr>
              <a:t> </a:t>
            </a:r>
            <a:endParaRPr lang="uk-UA" sz="1200" b="1" dirty="0">
              <a:solidFill>
                <a:srgbClr val="00B0F0"/>
              </a:solidFill>
            </a:endParaRPr>
          </a:p>
        </p:txBody>
      </p:sp>
      <p:sp>
        <p:nvSpPr>
          <p:cNvPr id="45" name="Скругленный прямоугольник 44"/>
          <p:cNvSpPr/>
          <p:nvPr/>
        </p:nvSpPr>
        <p:spPr>
          <a:xfrm>
            <a:off x="256598" y="3155335"/>
            <a:ext cx="2618319" cy="921737"/>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uk-UA" sz="1400" dirty="0" smtClean="0"/>
              <a:t>Стіни, підлога, ліжка, меблі, ушні дзеркала, </a:t>
            </a:r>
            <a:r>
              <a:rPr lang="uk-UA" sz="1400" dirty="0"/>
              <a:t>судна</a:t>
            </a:r>
            <a:r>
              <a:rPr lang="uk-UA" sz="1400" dirty="0" smtClean="0"/>
              <a:t>, сечоприймачі, манжети, стетоскопи, білизна, одяг, і т.п. </a:t>
            </a:r>
            <a:endParaRPr lang="uk-UA" sz="1400" dirty="0"/>
          </a:p>
        </p:txBody>
      </p:sp>
      <p:sp>
        <p:nvSpPr>
          <p:cNvPr id="24" name="AutoShape 2" descr="data:image/jpeg;base64,/9j/4AAQSkZJRgABAQAAAQABAAD/2wCEAAkGBxQTEhMUEhQWFhUUGBQXGBUYGBcYGhwVGBgXFxccHBoYHCggGB0lHBQVIjEhJSkrLi4uFx8zODMsNygtLisBCgoKDg0OGxAQGywkHyQsLCwsMCwsLCwsLCwsLCwsLCwsLCwsLCwsLCwsLCwsLCssKywsLCwsLCssLCw3LDcsLP/AABEIAOgAiwMBIgACEQEDEQH/xAAcAAACAgMBAQAAAAAAAAAAAAAFBgMEAAIHAQj/xAA/EAACAQIEAwYEAgkCBgMAAAABAhEAAwQSITEFQVEGEyJhcYEykaHBQrEHFCNSYnLR4fBDghYzY5Ki8VNz0v/EABkBAAMBAQEAAAAAAAAAAAAAAAIDBAEFAP/EACQRAAICAgICAwADAQAAAAAAAAABAhEDIRIxBCITQVEyYXFC/9oADAMBAAIRAxEAPwBH4cgZrRjWV+9dSxL+GuUcB+O3qfC/0NdOuN4fSuT5P8jpeIvVifx5ImOoNBr92GVxupkUb7Q/C2m1CuGqLkoyjQAzzk0zFXG2I8v+Rats+dXuKFUpoRqJOpnpRvgdpWxNjKQfESY6gCPzoV+rOogPmUcjuKIdjcNdGMTvLeRcrEeeg1r0ti8O2h44osqaSeKmCac+LtArn3HMTE+WlTVcjo3UbAz2+9vqkTqB8/8A3Tbw9lUBL0iGygiIOsa0n8DxLJcLLEseYnnt7003Metq9etXkBR2DZT5gag1Y7To5klyfII43hd63qn7QGfCAQY8utDrWIAdAyODM5SP8mnzsDYS2ovs5K3WYWyx2twAZnq3OrPHezq35ayQYMEHUeRBG1H8fqLaV6EPH41kOVYBMk845UB4zJW25MkhhHlOm1MuK4McxXKcw0OXWhWNt5Zt3U0AG41gc6TXFBJtyA3CrQZ5KyqfKeQ+lT8Z4kVgKdTr5AenM17ZuhFAWYk76maAY3El7jH2HoKOK5Ss1shvXCfv61Fr0qVbc1OqiqLSBpsiwkqwaSAGWuqgyJHOK5dxC5yFdE7LYrvcOhOpCwfUVJ5S0pFviS7QvdqSQpmhuCxK2vEwMOo19KIds9dOp+lB7ulsCJ29q3CvQX5O5BrDYwXJCzp7aRTt2Ztx3ctnYzrvpXOuBEau+gDan+HpT/2Z4glzEBbZ0RGO0bwBQ5I06QrAvawlx0wprn11Q93XZZY+1Pnau7lSOZ/KueJcaXIHhIIJpUFcmW5pVA24faZm709ZiNgDRTjLpfum5k1hQJ3BA8vOteEcNdsoSZI57RTR2e7Lv+tWc5Uqh7xo6JBAjzJWn9sixz1sK4rBfqeGs2rlzMoAIEAFF0LKSNxJovwzEgIzWmBEbA7+280Mx+NN3Eu/4UlV/L5GqeL4daORig7zUhgSDHtTnKkBVsYcNje6ZQAS92dJPzrmPHeJ2rmNvWgmfkHYlpZfi+pq52gvlUJDuSzLbtDMd5gmegEmg3BeDLafvGu5rmpyjYTO86k0mUk4+wTjT0evwzycaGMo0FBrPZ24xg7+ZA/vTm99YPiUeWhOvkDoKo4qzEMBBGvqKXHJKJtIUcRhxZJVgQR/mnWqTYo8l0orxRjdclgSF5ydOs6VAuHt+XzNVQkmrYuTYIvjUmdTXQOxE28MGuEKhYlSY20pCuDn9abuFYlcZaw+Gyle5H7Tz2gg+etZnVxG+O2p6Kna3FJccd2cxEkgchQzB3cy5InqZ2p64p2TtNbhAEgfENz60o2+DXLbMrEZ1E+RXrS8U48eKGeRjlfJmmHwmVtLhyncEb0/fo/wWVr1yI+FPua54ccfxrp1Wn/9HGLDW7+SYDDfcGKzJdGYY++iz2x+EmetKqx3QTbM396Ze06l1jXrSVxnEHJYQTmzwI31gAfMj50jDttD/ITpDJhZy6TJ/wDVN/Zu0bGFv32MvcORD0UaCPViT7UMHZTE2rAJvozhSTbyxymM06mivHhlGHwynRFBJ66b+sAn3FUw0yHg09lTCDRRO5k/b6TWcSxGhjb4RWJcOpHoPU/2iqTXR3gHmFHqdD96GctDYRtip20uSVRf9IgCOTfEzDp09qXb/Gr5nxkSANIG33866h294ILuGN60PHaUkxuwAIM+ca1yLD3F1DbERm6f1o8NSjtGZU0yJLzA5gxBO5kyfeaL8Hxd05pLMo2YkmDppqdaCuNdNfpTYqBUCgZQBMe00zLSVUKV2bcMxWZLg/iPLQyKX2v5SQTBGkTW2Gx153Cpl8WgEaDzov8A8PMdTdWT/AP60quHZt2LeIfny6U2dk8KbVwNrDJv50rX/EQFGp0gD8R8hvXYuC9isT3JzFbZyyiMJJIGxIPhpmVNxpB4ZKM7ZZvXQLZJ5A/Okbj903LS3rc+ElWj92jZ4hcYFCAo1B6hto+dKfDsWLD38NfPgfUPyBNRQjv/AA6eVrjT6YLbY+hgV0P9GNiMNcbm9w/QRSb3ZdMtoq4U5Z2MdfSn7sLaa3hYbfO+3tVE5WqIcK9y5xa2ArE+tUODdmC2JtYm7AS3mupbg5iwy5WPQA6jrRLEsLlxbY1VYe5/KOXuYopiMZBDiNFOm+5+1RxfGVlslaoh4xxUw06eE+pnSg9rFG4bl1tzppsIGw8th7VQ4rfLufWT67KPnrFShciKu+0/OfzJp2Jum2I8ilUUTXb0KWPn7saC8QxHdvbM/CCW15tty5CiwSWVeS+Jvt9qv3OEsQTcVDMeHKNZ03ockjMSaF3iPbhUsuB4nZSANYmIkkjakzB37WJlHUB1GjKw/wA66U+Yfs3YXEzkzqAGyvqq9d99Rzpgu4Owy5GsWwp/dVVI81I1FFCcIrXZ7LjlN7OTYbs4ZJZwVXWBuaKcWI7l2Ag5Y32natb/ABW1YvXLZLNkcrIG8GOtDuIcWW8cqIVXck7k+nKne8mmyOktArBXDadWiSp67+9HP+I/+n/5f2oU1sVGRTZRjLbM6C13gzWbma3iEL2nRlZfCcwIIIk8iJivoLgXEDiLKXYysZzrrpcGjjzE7HpXAeH9n7+LuZbQzgbuo8K+Rbaug8K4djsGloNcN61bM5VaYB+IMsS2+mtZGddmuKZB+lWxbs3O8tl1uXBndY/ZxBBIMfFIE+lc1x2OW6oLA94NCeort/a3hy43BPbBAYKblpuWYa5fQxXz8+/+f5vXoxXKwpZJceIS4Zi3UMFEzy6U2dkMVf7twDLC4FCtt4oFJ+CMHQwYo72KxdxsfaG+Yyw2gIM0+e31oMsbToLx5cZnUr2FFi2x3YxmY7s39BSRj8c1tgEUl2MKs6Zm2BHPWnbG52UQrnmIX7zFATw0LdW6xErLAA5ttJLbE67CokrkdHlxi2aNh8rqm4tgFiObnn85+QrWcz/wr9t69tOYZjzOvqRp8h+de4Xhb3pRTlH433yg8gOp+9Ut/RHFNu2X+zdjvGL7oDv+8R9qYsWAYHWarYNEtWlVfhQAeZjnVDjeNhIB8dw5Rygcz8qnbHKLsmswVJG7nf8AhGgoF2n4iuFtZmMufgTq3KfKieBvR4FILbDoB5mkXt5wW8tzvrtwXUc5VYSMuk5cs6etbiUZPfR7I3BOhONkuSxmSSSepJk1JbslZ51Zt2mUQNRvIqJg3ma6HK9HPZrm61oa1uE9DUcUVA8j6HwTKqBbaqiLoFAjSpP1ldy21A7WFxA/03M+wHvNWLWEuzqCv1n05VLzHrGyznWRlIyPHQhXB8DgdMwAI9K5b+kvgfc4g3kWEvE5kA/5d78S+jfEvXWulHhA8WUMM2+5B9R5+VR4zhn61YexfUm4iwDHx2/In8akaennXseXYUsTSOK2bhCkEAj6inT9EuGzYm/eP+jaCj1ukz/4oaV8bwx7TXEfU2oJOsMjfCw8tD6U4fopvgDFiRvYP0uCm5JetgY43KjoGLVIJZVIHoJ9Y3pb4hiC8NAAaERR+EKZPoTPyonisRJkRESSdv71DxThrqq3wUeQWYA/sxaEDQ83M1NBN9FeSkkgVYXPdSyDEkKT05kjzo5xIEJ3dpQgUEgZvET1Om9Jl7iUAEhkaZ3zRzGum9b3OMXrgIkLOhIHiPlPKgmMxx3ZEeJOTBJMbrOnvXgN7EXp7zIigKQBMCdYM6VXvYXTSep1+dEuG3u6TKVJWSQRvrvP9aWtdD5Bi3ZyKMmw38+pPWljthxEMqWCfhYuR0BkCfOSaocf7WlgbeHbeZfoBpC9fX86VreGnUyTzJ1qnFgd8noh8jMnHjEKKhGzEDpXty150OdBtVdmI0jfrVSic5wYSutH4/bStQtvncUGqrZCuuhH1qFAsaz8qJRM4n0m+JIJkgDfXStExanoanv2FYeIT9KF4vgasD3d57RPQKw+Vc939HWjX2X2vjXaqOMxMA6weXkR5HaqI7ONAnEXCwGrLlEnyUjT51Vx/DryCVIukbqcqN7HYnyilylIbCML7BuJwK4hIfR9RmEaoxll189R5k0PTg6YX/k+EuIOY5vh8QB84DbUSsY4E5XVkffK2hP9RXoAYkPBVDInWGGpOnPUe00HOVVYXxq7SKeHvtDK2WToGViRO4BHQideR9aJ8C4pkt3LLo1xb0LlXU95sNP4hvQziHZm9bHf2gWSMxT8QB301zKZPmIocP2ljv0S6xVgAwYoiMBE5gcxeGGnluKpxXEnzJdljtffe5dbPZ/VySsWs2ZjGgY5dADPtl51vgOFkDxGCev+a0L4TYQOGC5Ykk5s0n1onjOIhVYyAF3cnT2HM0vI7dIdhSjG2XWsquixm5uR9APak7tZxYMTZttmP+o40H8q/c1S4j2ge5KoSqtufxt/+RQzD3QpnoZA31p+HA17SJvI8m1xgXcJwoxmbn0/pWl66i859KtKuIvjwgIsH3iq2GwUsFAGbzqj/SSN0efqzuuZF013+1Dbgo3bS4gYEwIOkzrQAfWjx7Bkb20rCPWtlbqJ8qnTFECBHyo2Cd7e5cTRlb+YAsNPTao7XGkBjOoO8EgfnRK3xNN9R5TW74xWGuUjzg/nXKr8Z1b/AKBl7HyDBGo5GapX8bMASNdRRXEWsPv3VsnyRR66iqV/C2SxXLl01ZCV/saBp/oyLX4Vb+S6gW6gYAyJ3BPQ7iqVvAkyq3CQCJV42mB4hr8xVy7wW6BNm+jj924uU/8Acp+1DrmHxKHM9mf/AK27yYkDSAY1NA00EmvpjGOLGyM9xWIX91Z22ErpGm+lJ3ZC/bOP7vE2wLeLLlEbVO8JJQg7TlleWw6018FxdoosGLmpfVgQfPpS52mwaPfBssttwFfUNGYNo3hHhOg8R51VjnTV7EZYer0N/ansfbOHuth1C3FGdBGhygyvnImuDYvENcIZzoNhsBpyHXzr6G7KdojicOe9Hd4i03d3kOkXIkMBzVgJHuK4z+kjgnc4zNaQlMS0oqiT3pPiSOpJkD1qxxjytEHOTjxYrSBtv1rfCWMysZgpr7U58K/RndYZsVd7r/poA7+hYkKp8tYozg/0cWLbZhfvEbZYQH3IH2oZZYo2OGTFvAcWCoFuAgjmIINQ8SNsjvU1K6+Hf3pyxHYbDssA3VPXNP0IpR4x2UuYY5wTdtgiSvhIH8Q1+lIjKLYyWOSQIOLV/wAUCNZ/zWh+LW3pk99IFWuLXkMBEC67yJPyoZ3nXXyqqC+yaR621HsD2Ze4ivMZhMUL4Phu+vKpHhHiPoK6ALoGgIA5CsyZOOj0Y2Nh4YrGTcuD/cI/KobmCuL8F0MOjr9waHYnjJyyyQOpj7UIbta34U05Sf7VzVFvpHXk1HbDd+5dH4SD1Ug+Uid/Sq9rHwRnzc90I+utB27Rs26acwrkfSKnHagxHdx/vrHjl+GrND9DycVUxldZrTE8TMiHmOYpXu8Z7yZtiBqWJkAfL5ClviHFGWe7CpmnaZA6+R8qKOCcjHmxR2dDs3EusWfViSCQ+XwgaSOfPWlq32kOHxTqGZ0zQpbxEAx1+JZMEUoDiF0rlN146TpTVw3AW7lqw2X9oQFmToepHPQCn/H8W5C/mWb1SoereLQj9asHIQuW7YOxWZDLO4BM5eU6ed/gt4Xv2zQShIUxpmA+MdDqRp50A7XN3NqybQgllVYG/h8IjzOlMeCtG3aRDuFE/wAx1b6k/KheSxfwJOy2upre6sVBbNR4vEedDeg6dmXLlUcTdH+dKjvX6rQTypbYyhH7Y9m8ua/YWF3uWx+E/vDy2kUmFa7ctqP85HeucdsOz/c3Q9oE27pgKPw3Oa++4qvx83/MiPPhr2Rp2VUBbkbkjXyij/e0L4NgDaTxHxNqR0HIetW2fWsyP2FQWipevXG1Ox6CarrQXD41lmDv51cwGHv4i4yYdGcxmK6QBrqWMAbU3466PfI5dl8mpVlRJAk/CD9WI6dJ3ry2hS2rMyi40RIkKJ1MeXWtL/hYDNnLndQZLem80NGpmXrjN8RJA2G30Gn0oLxdIK+c07YDsvdcTc/Zr56sfbl71vxfA2rbLaRdABcuO2rEwSi+WikkdSOlDzUQljctCfwvgrMQbghdYGoY9PMDz0p87NcNhgYACjQee2lR8PwBOrc9/TpTbgbAUUjJkc2WwxrHElNhWCZlB7tgyE8mAgEfOpSa8NatQnjbNVHENJ8qnvXKqlpoWzUjTJVm1bio1FSqaxHmY9qqGNwwdSrbHn0I2I9KLKa8uWJrf8Bf4c+vW2VmVtxof6+9b4fChlB6z+Zpk4zwvvAI0cbHqP3T5UFtIFADCCNCPOmchKxU2c5weEuXWy2kZ25KB9+VdC7LYIYdnsHLnYBs5mCwEA5R8SiWEeVMPYbsz+rYYrckXrxzXNvAIACKRv1M9aabOHW3GURMeZ+dWTlfRLGIm4vsk+Juh7jd1bChQAJdwJ1iYSZ2M0dwHBLOHH7JADzY6uf91GiRVS8aUxiRQxjKis7nworMT5Af5pSJZxDX7ruQAWuaqOShUhfPT70w9sMQRbS3/wDLcAP8qKzt8yqfOh/CMPrPOZ96TLoqxL7Ga1hwKtIKhV6kmloYzc1oxr2ar3bleZ5Ed7U1GBW6tNbqtCaYoqS2tYBUyLWpAtkiLAreK8rzNTKAsju2xG9Umsqd1q7dE1HloWgkyZL8VjYnxAUG4dje9tJc/eAn+bnUwJJHlVD/AAnoNNdqniLtbK8iquINCzEKfbPHZLuGJBIC4iQDB17tQfzq7wDGJfXNaJMaFT8Q9R96A9vIz2hzy/TOc1KIIyjrGp6/1/vRLGpxCWTiztFvzqxNL3Yy8Wwdmfw5k/7WIAo6WqZri6KE7Vkly7pVJ2k17fu1Ara0DGJFpKlVqqq1WLdagWTqKnFV1NSA0aAZLmrya8zVqWojDYmoSa0u3KpG9QuRqiLvYXGTbe2fwkMPQgg/amVGiuadmOId1iFk+FvCfQx9Jp/utFV5o1Imi7QZstpUGJFV8LiZ3qzcNKNoRO3Sa2THJxPupH5mlG7so6CK6D21w2bDlhvbZW9jofzrnZQuyIN2ZU9MzAT9adi6FzOldhZGDSdJa4w/lJEH3g0bu3KoYe2EhZCqBCydIXSJ9q8xTHaR671DN3JsvhGqRJdveda2mmhi2z1JojhloRhctVZtmqyVMprUAywrVuGquGqSaIAmmtLjV4prS4a0xdle7VNmq1dNVyBS2MRyS+da6Nw3Hd7ZR51Ig+o0Nc7xyammLsTjSVuWmO3iX30b7V188bjZzoPY12rtX7N+RQVbkGrVt6jY6y3irYdWVtmBU+hEVzXhOHKYpA29pnJ82tqx+sCuim5OtKPahe5xFvEBSQxhgOqiGH+5Tp5iig+0C1tBW3gjdBa4STEydddNI6a0Z4bhsiZHgwSRHIco6f3qpgbilEdDmXnHNfIdeXtUl3EqDmmY0Ptr86j+6Og/6JHQZmA2Bqe2aX+HcQZnuEwFdiZJgzsoHJp186K99G9epo8EbdypFehAxYq3ZxE14FoIE16XqstytjcrQaJ1uVhaaq569Vq9ZlG9w1Aakao2oWacsxib1J2av5b69GkfOsrK7uT+JzPtDg9yreHasrK57KTHvxIGu9UOLWzetsg33H8wkj7j3rKyhWnZjFDhfGLmHJC/DzQ6eLYkfun03pntfrN+wXRAobVQWgkHc6DTbfzr2spmZKuVB+NKTbVihi3urci7IK7LJ0B08MfnTbwjiovW4J/aINQdyvWsrKzJFSxpg45NZWrKmLxBB3rfhnGSGCsdDGtZWUhRVFbYzWsRUyXqyspLNN89ei5WVlePG3fVob46VlZWM1I//9k="/>
          <p:cNvSpPr>
            <a:spLocks noChangeAspect="1" noChangeArrowheads="1"/>
          </p:cNvSpPr>
          <p:nvPr/>
        </p:nvSpPr>
        <p:spPr bwMode="auto">
          <a:xfrm>
            <a:off x="207433" y="-108347"/>
            <a:ext cx="4064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6" name="Скругленный прямоугольник 45"/>
          <p:cNvSpPr/>
          <p:nvPr/>
        </p:nvSpPr>
        <p:spPr>
          <a:xfrm>
            <a:off x="3400750" y="3276427"/>
            <a:ext cx="2663072" cy="66548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uk-UA" sz="1400" dirty="0" smtClean="0"/>
          </a:p>
          <a:p>
            <a:pPr algn="ctr"/>
            <a:r>
              <a:rPr lang="uk-UA" sz="1400" dirty="0" smtClean="0"/>
              <a:t>А – ларингоскопи </a:t>
            </a:r>
          </a:p>
          <a:p>
            <a:pPr algn="ctr"/>
            <a:r>
              <a:rPr lang="uk-UA" sz="1400" dirty="0" smtClean="0"/>
              <a:t>В - гнучкі ендоскопі, трубки та маски анестезіологічні</a:t>
            </a:r>
          </a:p>
          <a:p>
            <a:pPr algn="ctr"/>
            <a:endParaRPr lang="uk-UA" sz="1400" dirty="0"/>
          </a:p>
        </p:txBody>
      </p:sp>
      <p:sp>
        <p:nvSpPr>
          <p:cNvPr id="48" name="AutoShape 2" descr="data:image/jpeg;base64,/9j/4AAQSkZJRgABAQAAAQABAAD/2wCEAAkGBxQSEhQUEhQWFRUWFxUXFRgVFBUXGBcVFRUWFxQXGRUZHCggGBolHBQWITEhJSkrLi4uGB8zODMsNygtLiwBCgoKDg0NFA8PFCwcFBwsLzgsLCwsLCwsNyssLDAtNyssLCwsLC0sKzAwMSsrKy8sLCsrLCsrLCssLCsrOCssK//AABEIAM4A9AMBIgACEQEDEQH/xAAcAAEAAgMBAQEAAAAAAAAAAAAABQYBBAcDAgj/xABKEAABAwIDAwgFCQcBBgcAAAABAAIDBBEFEiEGMXEHEzJBUWGBkSJykqGxIzNCUmKCorLBFBUWNENzk1Mkg9Lh8PEIJWOUs9HT/8QAGAEBAQEBAQAAAAAAAAAAAAAAAAEDBAL/xAAeEQEAAgIDAAMAAAAAAAAAAAAAARECAwQhMRJBUf/aAAwDAQACEQMRAD8A7iiIgIiICjNo8ZjoqaWolvljF7De5xIDGN73OIHipNcm/wDEVMRRQttJldITdtsmdoAaJO7K55HeAgjuTrlYqq3EW09QyMRzZ8gY0h0Za0uaM1/SFm2N+vyXaQuDcjuD5aV87YhM97iHBjiypiY3ollzZ7Dv0t42XVKOtlbYMfzunzco5uW3ces9yCzIoTDdqIJvpFhzFhztLW52mzmh59E69hU0CgyiIgIiICIiAiIgIiICIiAiIgIiICIiAiIgIiICIiAiIgLznga9pa9oc07w4Ag8QdF6IgjIsEja7MLgjdbS3DsCxiOGmS1nC4te7Q647Rfc7sO7tBUovl5sEsc/r2uYXlxytFwS/QADffNpbjotDYra1j53spnmaLNaWMXPNWOXn4r74jYXaN1wQN6+ZYJ62tkdG4PhHoNDhpZj3ZnWPolpcXWNibNapzCdlpad7pI2RMLgA7KGAOANxmAGpBvbiguUE7XjM1wcO0G69VXdWuu5pjf1ub18d+Ycc3gtuHE3N+cbmb9eMX82an2SeAQS6LygqGvGZjg4doN16oCIiAiIgIiICIiAiIgIiICIiAiIgIiICIiAsFZVS5VMcdR4ZUSxm0hAjYRvDpDlzDvALj4INzDNtKKoqX0sM7XzMvdoDrHL0sr7ZXW67HtVhX5Y5I8KldViqicxopiD8o7IHueHNEeciwu0uvfq4rvp2tfEAaikmaCQMzA17ddARY6gmw0vvQWpfL23BB3FaWHYzBOLxSNd3XsdN+h1W+g0sNwuKnbliYGDTd2AWA4AdS3URB8uYDvF1qS4e36Onw8luoghJqNzTmFw76zd/jvv4h3BesWJubYSNzD6zBr4s1v90ngFKkLVqKIO3afA+CD2gna8Xa4OHaDdeqgKikcw5hdp+sDYnxsb/eDuIXpS4wQQ2Rt+9o1t2mO5zDvYXDggm0XlBO14uwhw7Qbr1QEREBERAREQEREBERAREQEREBERAVa5Qtlv3lRupxJzTszXtdYkXbfRwB3EEhWVEHMtg9iZ8Ka9jXibnSDKC35O4uBlvqNDvO/sU5imHOBzRNdCQHH0CbB2WzTk6Luk47upXFYIVHL8Uw9rJg90bc2QNa4AgFjS4Ns0WAdvvbXv1WHbTS07mBk7A43+RnfpI0WvzcjtWuF7WJ6x4TPKZUiOFrWBole5rGGwu10jx6Q4NbI63XlVFbsiax3OOgdI4dGQvfvG4ht8o11tuUV17CMeinDbOySEAuif6Mjb9RYdfFSl1QW4XVZRzjA8DXK9oIv3aHL4AcVvUuIyR6Xcy3U452+AcdB98cERcUUJT471PYT3x6+PNus7yDuKkqSujk6DwT1jcRxadQg2UREGCLrQrMLa8bhwO6/Ue496kEQVKppJoXZmEntu7K48JLEO4SA+sFtYftO0uySghw1tlIcB2mPW4+0wvb3hWFzQd6i8UwGKZtnNG+47ndTgd7Xd4170ElBM14DmkOB3EG4Xoud11DXURL4S6dm8i4EoHEjLMO54zfaUrs5tzDUXa42e3pixD29pfEfSaO8Zh3oLei+IZQ4BzSHA7iDcHxX2gIiICIiAiIgIiICIiAiIgIixdBlERBQtttlqqrqYHRSMbC0lzszbuDsuTQix6Jf271dMPo2xRtY3c0AcVsogLxmpmv6TQV7IghajZ9n0CW928eSj6vCZR1B1tx6VuF/SH3XNVqRBTBi88J1zEdh+UAA7QcsjfumRSGH7WRv0c06bzGTIB6zLCRn3mBTs9M1+jmgqExLZOGXW1iNx6we1rhq0941QTNJWxyi8b2vH2SDbiOorYXNsT2brITngkEltwmzF1vs1DSJQeLnDuWlDygVFKctXFJGO2Uc7F4VEQzN3/SYeKDqyKq4Pt3SzgHMB3tcJGe0y+X7wCstPUNeMzHBzT1tII8wg9CFW9pdiqass5zSyUasljJZI09RD26qyog5RMcSwtxLg6rg65Iw0Tgfbj6E3Vro7vVt2b23p6tpLXA20cRmGU9j43enGeILftFWh7ARYi4VL2l5PIZ389CXQVA6MsRLHg8R0h3FBdGPBAIIIO4g3B8V9Lk0WN4hhrrVcZljG+enZrbtmptA7tLmFp4q84DtXBUxiRj2lp+mx12X7CSAYz3PA7roLAiwCsoCIiAiIgIiICIiAuQctm0Ekb44Y3loaMzsriCXO3Xt1Bo83LrxXDuWHA5565ghie7nNAQCQSGN69wtY7108SvnMz9Qz2XURCT2c5Xo44I46iKZz2NDS9oaQ6246ka2U2zlhoT9CcfcZ/wAa5/PsvJEzVly0ekQbjTfoVDTR5fRc2xvYggb/ACXZHE159xLOdmUO94BtpR1j8kEt5LXyOBa4gb7A7/BWEL8oVTubmidG4seS3KWmxa4OABGveu/0G0cjQGudHNlABd6cbjYbzYPZfxC4eRqjVnUS1wynKFxRQVNtPG76DtN+QskH4CT7lux43ATbnWg9jjkPk6xWD2kEXy1wOoN+C+kBERAWtU0Mb+k0FbKIKJjnJhSTEvY3mpPrxExuvxbofEKrzbKYrQuz08wqGg7n3jkt2c6zR33l2NEHI6DlRlpyGV8L4ju+VbYX7poxlPi0cVesJ2zpZ2hweG363EFv+RpLfeFL1uGRTAtkY1wO+4Co2Lck1K5xkpXSUsnbC4tB4t3W8EHQmPBAIIIO4g3B8V9LjMmG4vhxzNtUsG90Z5mQ8RrG7xBUvgvKk0uEdSObk+pOP2d/g43jffixB0qena8WcAR3qjY7ydsLzPRyOpp/rxaZu57OjIO0EK1UmPwvy3dzZd0RJ6Ob1XdF/wB0lSYKDlNPtXV4c7JXxZWX+fhYXQH+5D0oTp0maa9Eq/4TtFDO1rmubZ3RcHB0bj2NkGhPcbO7lI1VIyRpa9ocD2qgYvycmJ7psMmNPIdXR2DoZO0PiPom6DoyLlWGbczUbxFiEX7Od2c5nUzj9mTV8BPY7M3gui4di8cwblNi4XAJBzDtY4EteO9pKCQRYCygIiICIiAsFqyiCF2lpm/s0ota7TctGrR9Jw7w25HeAuYbK7CVFXmqal5aJXOkAe0BxLzmNwOy9vBdosgCsZTHkihUXJjAx2b0S4/SIufC+5T7NlIgN7r+H6hT6K5ZTl7NnitVeyUb+u/rAH/so+fZSUdCR1uwSEj2Hej7ldUsvI5xNhVZFqwN8WOYT96BzB5tK8G7SV0N+chmIH+m+OoHsvaxw9pdOXnJC129oPEBBzyDlOY02msw9fOxTQHzs9n4lP0G29PL0bu743RyjyY4u9yl6rBIJBZ0Y17v03Kt4lyZUM2vNNB7Q3KfAssQgsUW0FM4251rT2Puw+T7KRZIHC4II7Qbrmk3JnIz+XrKmMdTee5xnsSA/FR79nMWp+g+CX1onwO9unI14oOu3RcgZtJilOTzlPOR2xSxVA9iRofb7y26XlZDSBUN5v8AvQTQ/iHONQdURVDDeUGmm6Nnf2pIpPw5g78KmI9pKY6GQRk9UrXR/nAv4IJYhROLbM01S0tliY4H7I+BFlJwzteLscHDtaQR5heiDmNbyYvhucPqZIAb3ivnhPX6UL7tKjm4ridAbT07nNH06M3Fh20kt2/4yxdfXw+MOFiAR3i6CiYBykRTHKSx79xa28Uw400xB9h71b6LF4ZTlY8Z95Y4Fkg4xus4eSice2GoqsHnYWk9oAuOB3jwKqNbyf1lOP8AY6oyxjVsNUOeYOwNJ9KPi03QdGxHDIqhpZKxrgdDcBUCr5P6ilcXYXKGtJu6nmu6Bx9XfGftN1WhT7X1lGctVDNEB1gOq4O86kTx+LnDuV52Y2qjrOgWONic0Ugew26tQHtPc5o4oJqgic2NjXm7gBm1J167F2pHZfWy2ERAREQFr4jWNhiklkNmRsc9x7GsaXOPkFsKp8qryMJrcu/miPAuaHe4lBS9heWQ1dWYKmJkTX5uZMYe43Fzlfqb3b1gDUd66tDXscL5gOJAX5Y5LcNiqKwxzf6TyzWRtnAt1zRua4eiXdoXWn7JwRtfZue4+nVz6dWYNffXVFdTEzSLgi3bcWRs7TucDwIXN8C2Zj58CON0TTzoe4VBcAGkBrWttvJDtTawB7bKR2pwBsED5WPmDWgue5pD3saNS4MLbuA67G4GuqlovSyuW7IbZyOY4Mmiq42ZQHOMkT2k30JMZB0t2K2U+1zXaFjb/ZqIHfFwKosyKIZj7D/Tl8GZvyEr1/fcPWXN9aORvxagkkWg3Gac/wBaPxcB7itmOqY7ovaeDgUHsiwCsoCJdEHw6MHeAeIWrPhULxZ0bT4fot1EFQxTk1w+e+anYCetrQ0+bbH3qGk5LOb/AJStqYOxolc5ni197rpCIORz7H4tCSY5Kao7C+ERPt/cgLXLybj2KU2ktNUADeYahsw/x1DS7ycuwrBF96DllPyqBlue+T6rVFNNCf8AIwyN9ysuF7fQTWy5Xd8M0Un4SWv/AAqxVOFQydONp8LfBV3EuTbD5rl0DQe1osfaFj71BMR7SU56T+b/ALrXxe94APgVJQVDXi7HNcO1rgR5hUMcm5i/layeIfVzl7fx5j5ELXfsrWsdmLaefva0wP8AbbdxPiE7V0SaBrxZzQ4d4uoik2TpYqgVMcTWygEZhobOFje3S8brcwGnfHCxsl82tw57pCLkm2dxJNuKkFUEREBERAWtiNCyeKSGVuaORrmPHa1wsderitlEFR2e5O6Kia4QMdd5Bc97sz7Dc0Oto3uU8cHitbKbcb/FSCIIz9yxgktu0neWgA773vbffVc/2oxOc1D6J0pfC+CJ5BAa4mWSRhYXtsSw82Ljrub6LqRVAfsnUSYmJnlogZFE3MLl0hjdIWtN3aWzA3trdB9bObCMjbezYweqMNA/5nvKsLNl4Rpc/wDXBTgCyhatVex0Mgsb+/8A+1Ev5OgLmKqqo/UqZWgcBuCvaIOeS7D1o6GJ1NuyQxyj8bFoS7GYoDcVkMndJRUx97QCupIg5RJgmMM6LaJ3CKaP/wCN68+exePfSg/2qyob7nghdbRByEbT4mzpUlT9yqp3+58d19jb6sZ06at7/kKeT8pautFq+DA072t8gg5UOVR7enFM3+5QyN/LIV9t5ZIQbPyD1mVEfxYV091HGfoN9kLxfhUJ3xt8kFFp+Vumd1wf+4y+58YUnT8o9M/dlPq1EB+LwpufZajf06eJ3FgKjZuTnDHb6OIcGNHwCDYh2xhd9CTw5t35XlbLNp4TvEw40836NKr1RyR4W/8AoZfVe8fArWPJBRj5uSeP1ZpP+JBbDtPS9cuX1mPb+ZoX3HtJSHdUw/5WD4lU53Jc5vzWJVzOy1Q/4XWW7BVrd2Jyv7pmtkHjcXPmgvUeJQu6MsbuEjT8CtlrgdxB4Fc8/g2t+nJSSj7VIy/mbr0j2Vmbqaanv2xuaz4Rj4qd/iugoqHHgs7f6Mjf7dRJ/wDo1blBTVAe0WqWi4uXSXba+t80jtEspcEWAsqoIiICIiAi855Qxpc42a0Ek9gAuSudbK8sNJWTPicx0B3xF5B5zfcadF2424oOkoo+LE2OF87QO9wHxXz++4L255nnp57lLEki+QV9KgiLBKDKLxfUsG97RxcAvh1fGN72+aDZRRM+0tIzpVEQ4vAWsNsqM9GZrvVId8Cgn0VcftjD9Fkz/UgkPvDbLB2peR8nR1LuLMn57ILIiqzsbr3fN0Fu+WZjfy3TnsWd/So4+Msrz5BgQWhZVV/YMUdvq6Zg+xTOcfNzws/w5Vu+cxKb/dRRM+IKC0r4fIBvIHE2VZbsW0/OVdbJxny/kaF9x7CUY3skf69RO73Z7IJp+JwjfKz2wtWTaGnAvznk13xtZYp9mKRnRp4vFgd+a634qKNvRjY31WNHwCiol21EX0GyP9Rl/wBVt4XihmJBhljAFwZG2B7uKkHEAXJAHfoFozYzC0Xzh3q+l7xp70RIooY4y93zUL3d50HmLj3rHN1b97mRDuFz+vxCWJm4Rrgd2qhv4fDvnZJJO4usP1I81J0lKyJoawWaL9p1O83Ko90WEQZREQQ+2TXGgrA3pGmqA3iYn2X5V2DjjdWxNmvlIeBZ7mHNkOX0mtJHZu61+v5WBwIOoIII7jvXMNkeRyKjqnzvl54C/MMLMvN3PScbnM4N0G7rKDXw3BabnG+i877kSVLjoDpmcGgL02m5lkL2siY6RwtG0OfmLiRoRnvu69LLpcGHxtAs0eS5PykxNgxWikDR6TJhfvFnN37tx81KWU7srRVmXLzuVlhlAMhsATq5znm7iCL2sNFY/wBxVDulVyD1bfqCt7Z6Mc011rXAUqqivx7MfWqah332j4NX1/CcB6RmdxqJh7muCnkQQrdlaX/TLvXkkf8AmcVluytGDf8AZYb98bT+imUQaMOEQM6MMY4MaP0W0IGjc1vkF6LF0ANWUWHOA36IMoo6txuniBMkzGgbyXCw4ncFFnbGJ3zEc1R2c1E4tP8AvLZfMoLKsXVY/b8Rl+bpY4B2zyguHZ6Meb3kLH8P1kv8xXvA+rTRtjHDM4uJ9yCxz1LGC73NaPtOA+KgarbmiY7IJhI/6kQMjvZC+YthaPfLG6cneZ5HyA/cJy+5T1HRRxDLFGyMdjGtaPIBBXmbRVMv8vQy26nTkRD2TqvUUdfL85PHCOyJuY+05WNEEFDsxHfNLJJKftvPu6x5qUgw+NnRY0Httc+Z1W0ilAiIqMIsogwsoiAiIgIiICqO2uxv7e+mdzpjbFK2R7QOm0XuA4WIJ3XurciDyghDGta0Wa0AAdwUDhu29FPPLTxztMsJIe1wLdWkh2UuHp2I1srGvx9jXyOKTZy5mSrkLiBchomNyAd+mtutB+s/3i0/SFu0laM+0sLd7jpvIabDxXEDtfRueGtFdUG4uS9rBv3iOIG/C4UJV7Y1wmaGwNiBdZkUkF8w6g58vpO333oP0jDi0cguyRhB16QX1UYzDGLvlYBxv8Ny5Rsls5O8NdVSkFxzGOINiY2/UDHYnzt3LoeF7LUzTm5lmb6zgHO9o6+9B9SbaU+6LPMf/SY6Qe0wEDxXw3HKuS/NUZb2GaRrR5NJI8lYoqZrdwAXrZBWhSYhJ054oR2Rsc8jg4lvwX0Nk2v1nnnmPfJzY8o8qsiIIqj2dpYjmZBGHfWLQXe2bn3qUAWUQEREBYRLICJZZQYWURAREQEREBERAREQEREBERBgriG3HJXUVWMc7G3/AGWcsfNJmaMhAtI3KTmJOXSwPS7l3BEEHhmzkMTQBG0AAAWFtAFUOWrC/wDy8Sxj06eWOVoG+18j7Dg9t+C6WtDGsLZUwvikvZwIuDYjvB4geStinbC1X7Q1pH0RY+Qt8VfIo7BR+zuCR0cLYY9Q293EC7idSTZSigLCyiDCyiICIiAiIgIiICIiAiIgIiICIiAiIg//2Q=="/>
          <p:cNvSpPr>
            <a:spLocks noChangeAspect="1" noChangeArrowheads="1"/>
          </p:cNvSpPr>
          <p:nvPr/>
        </p:nvSpPr>
        <p:spPr bwMode="auto">
          <a:xfrm>
            <a:off x="410633" y="5953"/>
            <a:ext cx="4064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9" name="AutoShape 4" descr="data:image/jpeg;base64,/9j/4AAQSkZJRgABAQAAAQABAAD/2wCEAAkGBxQSEhQUEhQWFRUWFxUXFRgVFBUXGBcVFRUWFxQXGRUZHCggGBolHBQWITEhJSkrLi4uGB8zODMsNygtLiwBCgoKDg0NFA8PFCwcFBwsLzgsLCwsLCwsNyssLDAtNyssLCwsLC0sKzAwMSsrKy8sLCsrLCsrLCssLCsrOCssK//AABEIAM4A9AMBIgACEQEDEQH/xAAcAAEAAgMBAQEAAAAAAAAAAAAABQYBBAcDAgj/xABKEAABAwIDAwgFCQcBBgcAAAABAAIDBBEFEiEGMXEHEzJBUWGBkSJykqGxIzNCUmKCorLBFBUWNENzk1Mkg9Lh8PEIJWOUs9HT/8QAGAEBAQEBAQAAAAAAAAAAAAAAAAEDBAL/xAAeEQEAAgIDAAMAAAAAAAAAAAAAARECAwQhMRJBUf/aAAwDAQACEQMRAD8A7iiIgIiICjNo8ZjoqaWolvljF7De5xIDGN73OIHipNcm/wDEVMRRQttJldITdtsmdoAaJO7K55HeAgjuTrlYqq3EW09QyMRzZ8gY0h0Za0uaM1/SFm2N+vyXaQuDcjuD5aV87YhM97iHBjiypiY3ollzZ7Dv0t42XVKOtlbYMfzunzco5uW3ces9yCzIoTDdqIJvpFhzFhztLW52mzmh59E69hU0CgyiIgIiICIiAiIgIiICIiAiIgIiICIiAiIgIiICIiAiIgLznga9pa9oc07w4Ag8QdF6IgjIsEja7MLgjdbS3DsCxiOGmS1nC4te7Q647Rfc7sO7tBUovl5sEsc/r2uYXlxytFwS/QADffNpbjotDYra1j53spnmaLNaWMXPNWOXn4r74jYXaN1wQN6+ZYJ62tkdG4PhHoNDhpZj3ZnWPolpcXWNibNapzCdlpad7pI2RMLgA7KGAOANxmAGpBvbiguUE7XjM1wcO0G69VXdWuu5pjf1ub18d+Ycc3gtuHE3N+cbmb9eMX82an2SeAQS6LygqGvGZjg4doN16oCIiAiIgIiICIiAiIgIiICIiAiIgIiICIiAsFZVS5VMcdR4ZUSxm0hAjYRvDpDlzDvALj4INzDNtKKoqX0sM7XzMvdoDrHL0sr7ZXW67HtVhX5Y5I8KldViqicxopiD8o7IHueHNEeciwu0uvfq4rvp2tfEAaikmaCQMzA17ddARY6gmw0vvQWpfL23BB3FaWHYzBOLxSNd3XsdN+h1W+g0sNwuKnbliYGDTd2AWA4AdS3URB8uYDvF1qS4e36Onw8luoghJqNzTmFw76zd/jvv4h3BesWJubYSNzD6zBr4s1v90ngFKkLVqKIO3afA+CD2gna8Xa4OHaDdeqgKikcw5hdp+sDYnxsb/eDuIXpS4wQQ2Rt+9o1t2mO5zDvYXDggm0XlBO14uwhw7Qbr1QEREBERAREQEREBERAREQEREBERAVa5Qtlv3lRupxJzTszXtdYkXbfRwB3EEhWVEHMtg9iZ8Ka9jXibnSDKC35O4uBlvqNDvO/sU5imHOBzRNdCQHH0CbB2WzTk6Luk47upXFYIVHL8Uw9rJg90bc2QNa4AgFjS4Ns0WAdvvbXv1WHbTS07mBk7A43+RnfpI0WvzcjtWuF7WJ6x4TPKZUiOFrWBole5rGGwu10jx6Q4NbI63XlVFbsiax3OOgdI4dGQvfvG4ht8o11tuUV17CMeinDbOySEAuif6Mjb9RYdfFSl1QW4XVZRzjA8DXK9oIv3aHL4AcVvUuIyR6Xcy3U452+AcdB98cERcUUJT471PYT3x6+PNus7yDuKkqSujk6DwT1jcRxadQg2UREGCLrQrMLa8bhwO6/Ue496kEQVKppJoXZmEntu7K48JLEO4SA+sFtYftO0uySghw1tlIcB2mPW4+0wvb3hWFzQd6i8UwGKZtnNG+47ndTgd7Xd4170ElBM14DmkOB3EG4Xoud11DXURL4S6dm8i4EoHEjLMO54zfaUrs5tzDUXa42e3pixD29pfEfSaO8Zh3oLei+IZQ4BzSHA7iDcHxX2gIiICIiAiIgIiICIiAiIgIixdBlERBQtttlqqrqYHRSMbC0lzszbuDsuTQix6Jf271dMPo2xRtY3c0AcVsogLxmpmv6TQV7IghajZ9n0CW928eSj6vCZR1B1tx6VuF/SH3XNVqRBTBi88J1zEdh+UAA7QcsjfumRSGH7WRv0c06bzGTIB6zLCRn3mBTs9M1+jmgqExLZOGXW1iNx6we1rhq0941QTNJWxyi8b2vH2SDbiOorYXNsT2brITngkEltwmzF1vs1DSJQeLnDuWlDygVFKctXFJGO2Uc7F4VEQzN3/SYeKDqyKq4Pt3SzgHMB3tcJGe0y+X7wCstPUNeMzHBzT1tII8wg9CFW9pdiqass5zSyUasljJZI09RD26qyog5RMcSwtxLg6rg65Iw0Tgfbj6E3Vro7vVt2b23p6tpLXA20cRmGU9j43enGeILftFWh7ARYi4VL2l5PIZ389CXQVA6MsRLHg8R0h3FBdGPBAIIIO4g3B8V9Lk0WN4hhrrVcZljG+enZrbtmptA7tLmFp4q84DtXBUxiRj2lp+mx12X7CSAYz3PA7roLAiwCsoCIiAiIgIiICIiAuQctm0Ekb44Y3loaMzsriCXO3Xt1Bo83LrxXDuWHA5565ghie7nNAQCQSGN69wtY7108SvnMz9Qz2XURCT2c5Xo44I46iKZz2NDS9oaQ6246ka2U2zlhoT9CcfcZ/wAa5/PsvJEzVly0ekQbjTfoVDTR5fRc2xvYggb/ACXZHE159xLOdmUO94BtpR1j8kEt5LXyOBa4gb7A7/BWEL8oVTubmidG4seS3KWmxa4OABGveu/0G0cjQGudHNlABd6cbjYbzYPZfxC4eRqjVnUS1wynKFxRQVNtPG76DtN+QskH4CT7lux43ATbnWg9jjkPk6xWD2kEXy1wOoN+C+kBERAWtU0Mb+k0FbKIKJjnJhSTEvY3mpPrxExuvxbofEKrzbKYrQuz08wqGg7n3jkt2c6zR33l2NEHI6DlRlpyGV8L4ju+VbYX7poxlPi0cVesJ2zpZ2hweG363EFv+RpLfeFL1uGRTAtkY1wO+4Co2Lck1K5xkpXSUsnbC4tB4t3W8EHQmPBAIIIO4g3B8V9LjMmG4vhxzNtUsG90Z5mQ8RrG7xBUvgvKk0uEdSObk+pOP2d/g43jffixB0qena8WcAR3qjY7ydsLzPRyOpp/rxaZu57OjIO0EK1UmPwvy3dzZd0RJ6Ob1XdF/wB0lSYKDlNPtXV4c7JXxZWX+fhYXQH+5D0oTp0maa9Eq/4TtFDO1rmubZ3RcHB0bj2NkGhPcbO7lI1VIyRpa9ocD2qgYvycmJ7psMmNPIdXR2DoZO0PiPom6DoyLlWGbczUbxFiEX7Od2c5nUzj9mTV8BPY7M3gui4di8cwblNi4XAJBzDtY4EteO9pKCQRYCygIiICIiAsFqyiCF2lpm/s0ota7TctGrR9Jw7w25HeAuYbK7CVFXmqal5aJXOkAe0BxLzmNwOy9vBdosgCsZTHkihUXJjAx2b0S4/SIufC+5T7NlIgN7r+H6hT6K5ZTl7NnitVeyUb+u/rAH/so+fZSUdCR1uwSEj2Hej7ldUsvI5xNhVZFqwN8WOYT96BzB5tK8G7SV0N+chmIH+m+OoHsvaxw9pdOXnJC129oPEBBzyDlOY02msw9fOxTQHzs9n4lP0G29PL0bu743RyjyY4u9yl6rBIJBZ0Y17v03Kt4lyZUM2vNNB7Q3KfAssQgsUW0FM4251rT2Puw+T7KRZIHC4II7Qbrmk3JnIz+XrKmMdTee5xnsSA/FR79nMWp+g+CX1onwO9unI14oOu3RcgZtJilOTzlPOR2xSxVA9iRofb7y26XlZDSBUN5v8AvQTQ/iHONQdURVDDeUGmm6Nnf2pIpPw5g78KmI9pKY6GQRk9UrXR/nAv4IJYhROLbM01S0tliY4H7I+BFlJwzteLscHDtaQR5heiDmNbyYvhucPqZIAb3ivnhPX6UL7tKjm4ridAbT07nNH06M3Fh20kt2/4yxdfXw+MOFiAR3i6CiYBykRTHKSx79xa28Uw400xB9h71b6LF4ZTlY8Z95Y4Fkg4xus4eSice2GoqsHnYWk9oAuOB3jwKqNbyf1lOP8AY6oyxjVsNUOeYOwNJ9KPi03QdGxHDIqhpZKxrgdDcBUCr5P6ilcXYXKGtJu6nmu6Bx9XfGftN1WhT7X1lGctVDNEB1gOq4O86kTx+LnDuV52Y2qjrOgWONic0Ugew26tQHtPc5o4oJqgic2NjXm7gBm1J167F2pHZfWy2ERAREQFr4jWNhiklkNmRsc9x7GsaXOPkFsKp8qryMJrcu/miPAuaHe4lBS9heWQ1dWYKmJkTX5uZMYe43Fzlfqb3b1gDUd66tDXscL5gOJAX5Y5LcNiqKwxzf6TyzWRtnAt1zRua4eiXdoXWn7JwRtfZue4+nVz6dWYNffXVFdTEzSLgi3bcWRs7TucDwIXN8C2Zj58CON0TTzoe4VBcAGkBrWttvJDtTawB7bKR2pwBsED5WPmDWgue5pD3saNS4MLbuA67G4GuqlovSyuW7IbZyOY4Mmiq42ZQHOMkT2k30JMZB0t2K2U+1zXaFjb/ZqIHfFwKosyKIZj7D/Tl8GZvyEr1/fcPWXN9aORvxagkkWg3Gac/wBaPxcB7itmOqY7ovaeDgUHsiwCsoCJdEHw6MHeAeIWrPhULxZ0bT4fot1EFQxTk1w+e+anYCetrQ0+bbH3qGk5LOb/AJStqYOxolc5ni197rpCIORz7H4tCSY5Kao7C+ERPt/cgLXLybj2KU2ktNUADeYahsw/x1DS7ycuwrBF96DllPyqBlue+T6rVFNNCf8AIwyN9ysuF7fQTWy5Xd8M0Un4SWv/AAqxVOFQydONp8LfBV3EuTbD5rl0DQe1osfaFj71BMR7SU56T+b/ALrXxe94APgVJQVDXi7HNcO1rgR5hUMcm5i/layeIfVzl7fx5j5ELXfsrWsdmLaefva0wP8AbbdxPiE7V0SaBrxZzQ4d4uoik2TpYqgVMcTWygEZhobOFje3S8brcwGnfHCxsl82tw57pCLkm2dxJNuKkFUEREBERAWtiNCyeKSGVuaORrmPHa1wsderitlEFR2e5O6Kia4QMdd5Bc97sz7Dc0Oto3uU8cHitbKbcb/FSCIIz9yxgktu0neWgA773vbffVc/2oxOc1D6J0pfC+CJ5BAa4mWSRhYXtsSw82Ljrub6LqRVAfsnUSYmJnlogZFE3MLl0hjdIWtN3aWzA3trdB9bObCMjbezYweqMNA/5nvKsLNl4Rpc/wDXBTgCyhatVex0Mgsb+/8A+1Ev5OgLmKqqo/UqZWgcBuCvaIOeS7D1o6GJ1NuyQxyj8bFoS7GYoDcVkMndJRUx97QCupIg5RJgmMM6LaJ3CKaP/wCN68+exePfSg/2qyob7nghdbRByEbT4mzpUlT9yqp3+58d19jb6sZ06at7/kKeT8pautFq+DA072t8gg5UOVR7enFM3+5QyN/LIV9t5ZIQbPyD1mVEfxYV091HGfoN9kLxfhUJ3xt8kFFp+Vumd1wf+4y+58YUnT8o9M/dlPq1EB+LwpufZajf06eJ3FgKjZuTnDHb6OIcGNHwCDYh2xhd9CTw5t35XlbLNp4TvEw40836NKr1RyR4W/8AoZfVe8fArWPJBRj5uSeP1ZpP+JBbDtPS9cuX1mPb+ZoX3HtJSHdUw/5WD4lU53Jc5vzWJVzOy1Q/4XWW7BVrd2Jyv7pmtkHjcXPmgvUeJQu6MsbuEjT8CtlrgdxB4Fc8/g2t+nJSSj7VIy/mbr0j2Vmbqaanv2xuaz4Rj4qd/iugoqHHgs7f6Mjf7dRJ/wDo1blBTVAe0WqWi4uXSXba+t80jtEspcEWAsqoIiICIiAi855Qxpc42a0Ek9gAuSudbK8sNJWTPicx0B3xF5B5zfcadF2424oOkoo+LE2OF87QO9wHxXz++4L255nnp57lLEki+QV9KgiLBKDKLxfUsG97RxcAvh1fGN72+aDZRRM+0tIzpVEQ4vAWsNsqM9GZrvVId8Cgn0VcftjD9Fkz/UgkPvDbLB2peR8nR1LuLMn57ILIiqzsbr3fN0Fu+WZjfy3TnsWd/So4+Msrz5BgQWhZVV/YMUdvq6Zg+xTOcfNzws/w5Vu+cxKb/dRRM+IKC0r4fIBvIHE2VZbsW0/OVdbJxny/kaF9x7CUY3skf69RO73Z7IJp+JwjfKz2wtWTaGnAvznk13xtZYp9mKRnRp4vFgd+a634qKNvRjY31WNHwCiol21EX0GyP9Rl/wBVt4XihmJBhljAFwZG2B7uKkHEAXJAHfoFozYzC0Xzh3q+l7xp70RIooY4y93zUL3d50HmLj3rHN1b97mRDuFz+vxCWJm4Rrgd2qhv4fDvnZJJO4usP1I81J0lKyJoawWaL9p1O83Ko90WEQZREQQ+2TXGgrA3pGmqA3iYn2X5V2DjjdWxNmvlIeBZ7mHNkOX0mtJHZu61+v5WBwIOoIII7jvXMNkeRyKjqnzvl54C/MMLMvN3PScbnM4N0G7rKDXw3BabnG+i877kSVLjoDpmcGgL02m5lkL2siY6RwtG0OfmLiRoRnvu69LLpcGHxtAs0eS5PykxNgxWikDR6TJhfvFnN37tx81KWU7srRVmXLzuVlhlAMhsATq5znm7iCL2sNFY/wBxVDulVyD1bfqCt7Z6Mc011rXAUqqivx7MfWqah332j4NX1/CcB6RmdxqJh7muCnkQQrdlaX/TLvXkkf8AmcVluytGDf8AZYb98bT+imUQaMOEQM6MMY4MaP0W0IGjc1vkF6LF0ANWUWHOA36IMoo6txuniBMkzGgbyXCw4ncFFnbGJ3zEc1R2c1E4tP8AvLZfMoLKsXVY/b8Rl+bpY4B2zyguHZ6Meb3kLH8P1kv8xXvA+rTRtjHDM4uJ9yCxz1LGC73NaPtOA+KgarbmiY7IJhI/6kQMjvZC+YthaPfLG6cneZ5HyA/cJy+5T1HRRxDLFGyMdjGtaPIBBXmbRVMv8vQy26nTkRD2TqvUUdfL85PHCOyJuY+05WNEEFDsxHfNLJJKftvPu6x5qUgw+NnRY0Httc+Z1W0ilAiIqMIsogwsoiAiIgIiICqO2uxv7e+mdzpjbFK2R7QOm0XuA4WIJ3XurciDyghDGta0Wa0AAdwUDhu29FPPLTxztMsJIe1wLdWkh2UuHp2I1srGvx9jXyOKTZy5mSrkLiBchomNyAd+mtutB+s/3i0/SFu0laM+0sLd7jpvIabDxXEDtfRueGtFdUG4uS9rBv3iOIG/C4UJV7Y1wmaGwNiBdZkUkF8w6g58vpO333oP0jDi0cguyRhB16QX1UYzDGLvlYBxv8Ny5Rsls5O8NdVSkFxzGOINiY2/UDHYnzt3LoeF7LUzTm5lmb6zgHO9o6+9B9SbaU+6LPMf/SY6Qe0wEDxXw3HKuS/NUZb2GaRrR5NJI8lYoqZrdwAXrZBWhSYhJ054oR2Rsc8jg4lvwX0Nk2v1nnnmPfJzY8o8qsiIIqj2dpYjmZBGHfWLQXe2bn3qUAWUQEREBYRLICJZZQYWURAREQEREBERAREQEREBERBgriG3HJXUVWMc7G3/AGWcsfNJmaMhAtI3KTmJOXSwPS7l3BEEHhmzkMTQBG0AAAWFtAFUOWrC/wDy8Sxj06eWOVoG+18j7Dg9t+C6WtDGsLZUwvikvZwIuDYjvB4geStinbC1X7Q1pH0RY+Qt8VfIo7BR+zuCR0cLYY9Q293EC7idSTZSigLCyiDCyiICIiAiIgIiICIiAiIgIiICIiAiIg//2Q=="/>
          <p:cNvSpPr>
            <a:spLocks noChangeAspect="1" noChangeArrowheads="1"/>
          </p:cNvSpPr>
          <p:nvPr/>
        </p:nvSpPr>
        <p:spPr bwMode="auto">
          <a:xfrm>
            <a:off x="613833" y="139147"/>
            <a:ext cx="4064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50" name="Рисунок 49"/>
          <p:cNvPicPr/>
          <p:nvPr/>
        </p:nvPicPr>
        <p:blipFill>
          <a:blip r:embed="rId8"/>
          <a:stretch>
            <a:fillRect/>
          </a:stretch>
        </p:blipFill>
        <p:spPr>
          <a:xfrm>
            <a:off x="6825974" y="4750468"/>
            <a:ext cx="1776198" cy="828239"/>
          </a:xfrm>
          <a:prstGeom prst="rect">
            <a:avLst/>
          </a:prstGeom>
        </p:spPr>
      </p:pic>
      <p:cxnSp>
        <p:nvCxnSpPr>
          <p:cNvPr id="38" name="Прямая со стрелкой 37"/>
          <p:cNvCxnSpPr>
            <a:stCxn id="14" idx="2"/>
            <a:endCxn id="15" idx="0"/>
          </p:cNvCxnSpPr>
          <p:nvPr/>
        </p:nvCxnSpPr>
        <p:spPr>
          <a:xfrm flipH="1">
            <a:off x="7655257" y="3941914"/>
            <a:ext cx="58816" cy="1537043"/>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9" name="Прямая со стрелкой 38"/>
          <p:cNvCxnSpPr/>
          <p:nvPr/>
        </p:nvCxnSpPr>
        <p:spPr>
          <a:xfrm>
            <a:off x="4782188" y="3941913"/>
            <a:ext cx="0" cy="1537044"/>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5" name="Овал 14"/>
          <p:cNvSpPr/>
          <p:nvPr/>
        </p:nvSpPr>
        <p:spPr>
          <a:xfrm>
            <a:off x="6599139" y="5478957"/>
            <a:ext cx="2112235" cy="812361"/>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uk-UA" sz="1200" dirty="0" smtClean="0"/>
          </a:p>
          <a:p>
            <a:pPr algn="ctr"/>
            <a:r>
              <a:rPr lang="uk-UA" sz="1200" b="1" dirty="0" smtClean="0"/>
              <a:t>Критичні </a:t>
            </a:r>
            <a:r>
              <a:rPr lang="uk-UA" sz="1200" dirty="0" smtClean="0"/>
              <a:t>умови </a:t>
            </a:r>
            <a:r>
              <a:rPr lang="uk-UA" sz="1200" dirty="0"/>
              <a:t>репроцесингу дивись  (сторінка </a:t>
            </a:r>
            <a:r>
              <a:rPr lang="uk-UA" sz="1200" dirty="0" smtClean="0"/>
              <a:t>3) </a:t>
            </a:r>
            <a:endParaRPr lang="uk-UA" sz="1200" dirty="0"/>
          </a:p>
          <a:p>
            <a:pPr algn="ctr"/>
            <a:r>
              <a:rPr lang="uk-UA" sz="1200" dirty="0" smtClean="0"/>
              <a:t> </a:t>
            </a:r>
            <a:endParaRPr lang="uk-UA" sz="1200" dirty="0"/>
          </a:p>
        </p:txBody>
      </p:sp>
      <p:pic>
        <p:nvPicPr>
          <p:cNvPr id="55" name="Picture 10" descr="http://img.medicalexpo.com/images_me/photo-g/dual-head-stethoscope-78888-163895.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43308" y="4185406"/>
            <a:ext cx="1034725" cy="980918"/>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6" descr="https://encrypted-tbn0.gstatic.com/images?q=tbn:ANd9GcTIt_ihQ97dpI8m-aiqq-I4vf7_-5_Z_KXvT62uchYBpoSHMgt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65578" y="4199728"/>
            <a:ext cx="917146" cy="11014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146"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373543" y="4264715"/>
            <a:ext cx="494760" cy="735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1023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100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200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300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1000"/>
                                        <p:tgtEl>
                                          <p:spTgt spid="15"/>
                                        </p:tgtEl>
                                      </p:cBhvr>
                                    </p:animEffect>
                                    <p:anim calcmode="lin" valueType="num">
                                      <p:cBhvr>
                                        <p:cTn id="41" dur="1000" fill="hold"/>
                                        <p:tgtEl>
                                          <p:spTgt spid="15"/>
                                        </p:tgtEl>
                                        <p:attrNameLst>
                                          <p:attrName>ppt_x</p:attrName>
                                        </p:attrNameLst>
                                      </p:cBhvr>
                                      <p:tavLst>
                                        <p:tav tm="0">
                                          <p:val>
                                            <p:strVal val="#ppt_x"/>
                                          </p:val>
                                        </p:tav>
                                        <p:tav tm="100000">
                                          <p:val>
                                            <p:strVal val="#ppt_x"/>
                                          </p:val>
                                        </p:tav>
                                      </p:tavLst>
                                    </p:anim>
                                    <p:anim calcmode="lin" valueType="num">
                                      <p:cBhvr>
                                        <p:cTn id="4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100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10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225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1250"/>
                                        <p:tgtEl>
                                          <p:spTgt spid="16"/>
                                        </p:tgtEl>
                                      </p:cBhvr>
                                    </p:animEffect>
                                  </p:childTnLst>
                                </p:cTn>
                              </p:par>
                              <p:par>
                                <p:cTn id="58" presetID="42" presetClass="entr" presetSubtype="0" fill="hold" nodeType="with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fade">
                                      <p:cBhvr>
                                        <p:cTn id="60" dur="1000"/>
                                        <p:tgtEl>
                                          <p:spTgt spid="29"/>
                                        </p:tgtEl>
                                      </p:cBhvr>
                                    </p:animEffect>
                                    <p:anim calcmode="lin" valueType="num">
                                      <p:cBhvr>
                                        <p:cTn id="61" dur="1000" fill="hold"/>
                                        <p:tgtEl>
                                          <p:spTgt spid="29"/>
                                        </p:tgtEl>
                                        <p:attrNameLst>
                                          <p:attrName>ppt_x</p:attrName>
                                        </p:attrNameLst>
                                      </p:cBhvr>
                                      <p:tavLst>
                                        <p:tav tm="0">
                                          <p:val>
                                            <p:strVal val="#ppt_x"/>
                                          </p:val>
                                        </p:tav>
                                        <p:tav tm="100000">
                                          <p:val>
                                            <p:strVal val="#ppt_x"/>
                                          </p:val>
                                        </p:tav>
                                      </p:tavLst>
                                    </p:anim>
                                    <p:anim calcmode="lin" valueType="num">
                                      <p:cBhvr>
                                        <p:cTn id="62" dur="1000" fill="hold"/>
                                        <p:tgtEl>
                                          <p:spTgt spid="29"/>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fade">
                                      <p:cBhvr>
                                        <p:cTn id="65" dur="1000"/>
                                        <p:tgtEl>
                                          <p:spTgt spid="28"/>
                                        </p:tgtEl>
                                      </p:cBhvr>
                                    </p:animEffect>
                                    <p:anim calcmode="lin" valueType="num">
                                      <p:cBhvr>
                                        <p:cTn id="66" dur="1000" fill="hold"/>
                                        <p:tgtEl>
                                          <p:spTgt spid="28"/>
                                        </p:tgtEl>
                                        <p:attrNameLst>
                                          <p:attrName>ppt_x</p:attrName>
                                        </p:attrNameLst>
                                      </p:cBhvr>
                                      <p:tavLst>
                                        <p:tav tm="0">
                                          <p:val>
                                            <p:strVal val="#ppt_x"/>
                                          </p:val>
                                        </p:tav>
                                        <p:tav tm="100000">
                                          <p:val>
                                            <p:strVal val="#ppt_x"/>
                                          </p:val>
                                        </p:tav>
                                      </p:tavLst>
                                    </p:anim>
                                    <p:anim calcmode="lin" valueType="num">
                                      <p:cBhvr>
                                        <p:cTn id="67" dur="1000" fill="hold"/>
                                        <p:tgtEl>
                                          <p:spTgt spid="28"/>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2000"/>
                                  </p:stCondLst>
                                  <p:childTnLst>
                                    <p:set>
                                      <p:cBhvr>
                                        <p:cTn id="69" dur="1" fill="hold">
                                          <p:stCondLst>
                                            <p:cond delay="0"/>
                                          </p:stCondLst>
                                        </p:cTn>
                                        <p:tgtEl>
                                          <p:spTgt spid="31"/>
                                        </p:tgtEl>
                                        <p:attrNameLst>
                                          <p:attrName>style.visibility</p:attrName>
                                        </p:attrNameLst>
                                      </p:cBhvr>
                                      <p:to>
                                        <p:strVal val="visible"/>
                                      </p:to>
                                    </p:set>
                                    <p:animEffect transition="in" filter="fade">
                                      <p:cBhvr>
                                        <p:cTn id="70" dur="1000"/>
                                        <p:tgtEl>
                                          <p:spTgt spid="31"/>
                                        </p:tgtEl>
                                      </p:cBhvr>
                                    </p:animEffect>
                                    <p:anim calcmode="lin" valueType="num">
                                      <p:cBhvr>
                                        <p:cTn id="71" dur="1000" fill="hold"/>
                                        <p:tgtEl>
                                          <p:spTgt spid="31"/>
                                        </p:tgtEl>
                                        <p:attrNameLst>
                                          <p:attrName>ppt_x</p:attrName>
                                        </p:attrNameLst>
                                      </p:cBhvr>
                                      <p:tavLst>
                                        <p:tav tm="0">
                                          <p:val>
                                            <p:strVal val="#ppt_x"/>
                                          </p:val>
                                        </p:tav>
                                        <p:tav tm="100000">
                                          <p:val>
                                            <p:strVal val="#ppt_x"/>
                                          </p:val>
                                        </p:tav>
                                      </p:tavLst>
                                    </p:anim>
                                    <p:anim calcmode="lin" valueType="num">
                                      <p:cBhvr>
                                        <p:cTn id="72" dur="1000" fill="hold"/>
                                        <p:tgtEl>
                                          <p:spTgt spid="31"/>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2000"/>
                                  </p:stCondLst>
                                  <p:childTnLst>
                                    <p:set>
                                      <p:cBhvr>
                                        <p:cTn id="74" dur="1" fill="hold">
                                          <p:stCondLst>
                                            <p:cond delay="0"/>
                                          </p:stCondLst>
                                        </p:cTn>
                                        <p:tgtEl>
                                          <p:spTgt spid="30"/>
                                        </p:tgtEl>
                                        <p:attrNameLst>
                                          <p:attrName>style.visibility</p:attrName>
                                        </p:attrNameLst>
                                      </p:cBhvr>
                                      <p:to>
                                        <p:strVal val="visible"/>
                                      </p:to>
                                    </p:set>
                                    <p:animEffect transition="in" filter="fade">
                                      <p:cBhvr>
                                        <p:cTn id="75" dur="1000"/>
                                        <p:tgtEl>
                                          <p:spTgt spid="30"/>
                                        </p:tgtEl>
                                      </p:cBhvr>
                                    </p:animEffect>
                                    <p:anim calcmode="lin" valueType="num">
                                      <p:cBhvr>
                                        <p:cTn id="76" dur="1000" fill="hold"/>
                                        <p:tgtEl>
                                          <p:spTgt spid="30"/>
                                        </p:tgtEl>
                                        <p:attrNameLst>
                                          <p:attrName>ppt_x</p:attrName>
                                        </p:attrNameLst>
                                      </p:cBhvr>
                                      <p:tavLst>
                                        <p:tav tm="0">
                                          <p:val>
                                            <p:strVal val="#ppt_x"/>
                                          </p:val>
                                        </p:tav>
                                        <p:tav tm="100000">
                                          <p:val>
                                            <p:strVal val="#ppt_x"/>
                                          </p:val>
                                        </p:tav>
                                      </p:tavLst>
                                    </p:anim>
                                    <p:anim calcmode="lin" valueType="num">
                                      <p:cBhvr>
                                        <p:cTn id="77" dur="1000" fill="hold"/>
                                        <p:tgtEl>
                                          <p:spTgt spid="30"/>
                                        </p:tgtEl>
                                        <p:attrNameLst>
                                          <p:attrName>ppt_y</p:attrName>
                                        </p:attrNameLst>
                                      </p:cBhvr>
                                      <p:tavLst>
                                        <p:tav tm="0">
                                          <p:val>
                                            <p:strVal val="#ppt_y+.1"/>
                                          </p:val>
                                        </p:tav>
                                        <p:tav tm="100000">
                                          <p:val>
                                            <p:strVal val="#ppt_y"/>
                                          </p:val>
                                        </p:tav>
                                      </p:tavLst>
                                    </p:anim>
                                  </p:childTnLst>
                                </p:cTn>
                              </p:par>
                              <p:par>
                                <p:cTn id="78" presetID="42" presetClass="entr" presetSubtype="0" fill="hold" nodeType="withEffect">
                                  <p:stCondLst>
                                    <p:cond delay="3000"/>
                                  </p:stCondLst>
                                  <p:childTnLst>
                                    <p:set>
                                      <p:cBhvr>
                                        <p:cTn id="79" dur="1" fill="hold">
                                          <p:stCondLst>
                                            <p:cond delay="0"/>
                                          </p:stCondLst>
                                        </p:cTn>
                                        <p:tgtEl>
                                          <p:spTgt spid="32"/>
                                        </p:tgtEl>
                                        <p:attrNameLst>
                                          <p:attrName>style.visibility</p:attrName>
                                        </p:attrNameLst>
                                      </p:cBhvr>
                                      <p:to>
                                        <p:strVal val="visible"/>
                                      </p:to>
                                    </p:set>
                                    <p:animEffect transition="in" filter="fade">
                                      <p:cBhvr>
                                        <p:cTn id="80" dur="1000"/>
                                        <p:tgtEl>
                                          <p:spTgt spid="32"/>
                                        </p:tgtEl>
                                      </p:cBhvr>
                                    </p:animEffect>
                                    <p:anim calcmode="lin" valueType="num">
                                      <p:cBhvr>
                                        <p:cTn id="81" dur="1000" fill="hold"/>
                                        <p:tgtEl>
                                          <p:spTgt spid="32"/>
                                        </p:tgtEl>
                                        <p:attrNameLst>
                                          <p:attrName>ppt_x</p:attrName>
                                        </p:attrNameLst>
                                      </p:cBhvr>
                                      <p:tavLst>
                                        <p:tav tm="0">
                                          <p:val>
                                            <p:strVal val="#ppt_x"/>
                                          </p:val>
                                        </p:tav>
                                        <p:tav tm="100000">
                                          <p:val>
                                            <p:strVal val="#ppt_x"/>
                                          </p:val>
                                        </p:tav>
                                      </p:tavLst>
                                    </p:anim>
                                    <p:anim calcmode="lin" valueType="num">
                                      <p:cBhvr>
                                        <p:cTn id="82" dur="1000" fill="hold"/>
                                        <p:tgtEl>
                                          <p:spTgt spid="32"/>
                                        </p:tgtEl>
                                        <p:attrNameLst>
                                          <p:attrName>ppt_y</p:attrName>
                                        </p:attrNameLst>
                                      </p:cBhvr>
                                      <p:tavLst>
                                        <p:tav tm="0">
                                          <p:val>
                                            <p:strVal val="#ppt_y+.1"/>
                                          </p:val>
                                        </p:tav>
                                        <p:tav tm="100000">
                                          <p:val>
                                            <p:strVal val="#ppt_y"/>
                                          </p:val>
                                        </p:tav>
                                      </p:tavLst>
                                    </p:anim>
                                  </p:childTnLst>
                                </p:cTn>
                              </p:par>
                              <p:par>
                                <p:cTn id="83" presetID="42" presetClass="entr" presetSubtype="0" fill="hold" nodeType="withEffect">
                                  <p:stCondLst>
                                    <p:cond delay="3000"/>
                                  </p:stCondLst>
                                  <p:childTnLst>
                                    <p:set>
                                      <p:cBhvr>
                                        <p:cTn id="84" dur="1" fill="hold">
                                          <p:stCondLst>
                                            <p:cond delay="0"/>
                                          </p:stCondLst>
                                        </p:cTn>
                                        <p:tgtEl>
                                          <p:spTgt spid="33"/>
                                        </p:tgtEl>
                                        <p:attrNameLst>
                                          <p:attrName>style.visibility</p:attrName>
                                        </p:attrNameLst>
                                      </p:cBhvr>
                                      <p:to>
                                        <p:strVal val="visible"/>
                                      </p:to>
                                    </p:set>
                                    <p:animEffect transition="in" filter="fade">
                                      <p:cBhvr>
                                        <p:cTn id="85" dur="1000"/>
                                        <p:tgtEl>
                                          <p:spTgt spid="33"/>
                                        </p:tgtEl>
                                      </p:cBhvr>
                                    </p:animEffect>
                                    <p:anim calcmode="lin" valueType="num">
                                      <p:cBhvr>
                                        <p:cTn id="86" dur="1000" fill="hold"/>
                                        <p:tgtEl>
                                          <p:spTgt spid="33"/>
                                        </p:tgtEl>
                                        <p:attrNameLst>
                                          <p:attrName>ppt_x</p:attrName>
                                        </p:attrNameLst>
                                      </p:cBhvr>
                                      <p:tavLst>
                                        <p:tav tm="0">
                                          <p:val>
                                            <p:strVal val="#ppt_x"/>
                                          </p:val>
                                        </p:tav>
                                        <p:tav tm="100000">
                                          <p:val>
                                            <p:strVal val="#ppt_x"/>
                                          </p:val>
                                        </p:tav>
                                      </p:tavLst>
                                    </p:anim>
                                    <p:anim calcmode="lin" valueType="num">
                                      <p:cBhvr>
                                        <p:cTn id="87"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45"/>
                                        </p:tgtEl>
                                        <p:attrNameLst>
                                          <p:attrName>style.visibility</p:attrName>
                                        </p:attrNameLst>
                                      </p:cBhvr>
                                      <p:to>
                                        <p:strVal val="visible"/>
                                      </p:to>
                                    </p:set>
                                    <p:animEffect transition="in" filter="fade">
                                      <p:cBhvr>
                                        <p:cTn id="92" dur="500"/>
                                        <p:tgtEl>
                                          <p:spTgt spid="45"/>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46"/>
                                        </p:tgtEl>
                                        <p:attrNameLst>
                                          <p:attrName>style.visibility</p:attrName>
                                        </p:attrNameLst>
                                      </p:cBhvr>
                                      <p:to>
                                        <p:strVal val="visible"/>
                                      </p:to>
                                    </p:set>
                                    <p:animEffect transition="in" filter="fade">
                                      <p:cBhvr>
                                        <p:cTn id="97" dur="500"/>
                                        <p:tgtEl>
                                          <p:spTgt spid="46"/>
                                        </p:tgtEl>
                                      </p:cBhvr>
                                    </p:animEffect>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nodeType="clickEffect">
                                  <p:stCondLst>
                                    <p:cond delay="0"/>
                                  </p:stCondLst>
                                  <p:childTnLst>
                                    <p:set>
                                      <p:cBhvr>
                                        <p:cTn id="101" dur="1" fill="hold">
                                          <p:stCondLst>
                                            <p:cond delay="0"/>
                                          </p:stCondLst>
                                        </p:cTn>
                                        <p:tgtEl>
                                          <p:spTgt spid="55"/>
                                        </p:tgtEl>
                                        <p:attrNameLst>
                                          <p:attrName>style.visibility</p:attrName>
                                        </p:attrNameLst>
                                      </p:cBhvr>
                                      <p:to>
                                        <p:strVal val="visible"/>
                                      </p:to>
                                    </p:set>
                                    <p:animEffect transition="in" filter="fade">
                                      <p:cBhvr>
                                        <p:cTn id="102" dur="1000"/>
                                        <p:tgtEl>
                                          <p:spTgt spid="55"/>
                                        </p:tgtEl>
                                      </p:cBhvr>
                                    </p:animEffect>
                                    <p:anim calcmode="lin" valueType="num">
                                      <p:cBhvr>
                                        <p:cTn id="103" dur="1000" fill="hold"/>
                                        <p:tgtEl>
                                          <p:spTgt spid="55"/>
                                        </p:tgtEl>
                                        <p:attrNameLst>
                                          <p:attrName>ppt_x</p:attrName>
                                        </p:attrNameLst>
                                      </p:cBhvr>
                                      <p:tavLst>
                                        <p:tav tm="0">
                                          <p:val>
                                            <p:strVal val="#ppt_x"/>
                                          </p:val>
                                        </p:tav>
                                        <p:tav tm="100000">
                                          <p:val>
                                            <p:strVal val="#ppt_x"/>
                                          </p:val>
                                        </p:tav>
                                      </p:tavLst>
                                    </p:anim>
                                    <p:anim calcmode="lin" valueType="num">
                                      <p:cBhvr>
                                        <p:cTn id="104"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42" presetClass="entr" presetSubtype="0" fill="hold" nodeType="clickEffect">
                                  <p:stCondLst>
                                    <p:cond delay="2000"/>
                                  </p:stCondLst>
                                  <p:childTnLst>
                                    <p:set>
                                      <p:cBhvr>
                                        <p:cTn id="108" dur="1" fill="hold">
                                          <p:stCondLst>
                                            <p:cond delay="0"/>
                                          </p:stCondLst>
                                        </p:cTn>
                                        <p:tgtEl>
                                          <p:spTgt spid="61"/>
                                        </p:tgtEl>
                                        <p:attrNameLst>
                                          <p:attrName>style.visibility</p:attrName>
                                        </p:attrNameLst>
                                      </p:cBhvr>
                                      <p:to>
                                        <p:strVal val="visible"/>
                                      </p:to>
                                    </p:set>
                                    <p:animEffect transition="in" filter="fade">
                                      <p:cBhvr>
                                        <p:cTn id="109" dur="1000"/>
                                        <p:tgtEl>
                                          <p:spTgt spid="61"/>
                                        </p:tgtEl>
                                      </p:cBhvr>
                                    </p:animEffect>
                                    <p:anim calcmode="lin" valueType="num">
                                      <p:cBhvr>
                                        <p:cTn id="110" dur="1000" fill="hold"/>
                                        <p:tgtEl>
                                          <p:spTgt spid="61"/>
                                        </p:tgtEl>
                                        <p:attrNameLst>
                                          <p:attrName>ppt_x</p:attrName>
                                        </p:attrNameLst>
                                      </p:cBhvr>
                                      <p:tavLst>
                                        <p:tav tm="0">
                                          <p:val>
                                            <p:strVal val="#ppt_x"/>
                                          </p:val>
                                        </p:tav>
                                        <p:tav tm="100000">
                                          <p:val>
                                            <p:strVal val="#ppt_x"/>
                                          </p:val>
                                        </p:tav>
                                      </p:tavLst>
                                    </p:anim>
                                    <p:anim calcmode="lin" valueType="num">
                                      <p:cBhvr>
                                        <p:cTn id="111"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3" grpId="0" animBg="1"/>
      <p:bldP spid="14" grpId="0" animBg="1"/>
      <p:bldP spid="16" grpId="0" animBg="1"/>
      <p:bldP spid="45" grpId="0" animBg="1"/>
      <p:bldP spid="46" grpId="0"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Ромб 3"/>
          <p:cNvSpPr/>
          <p:nvPr/>
        </p:nvSpPr>
        <p:spPr>
          <a:xfrm>
            <a:off x="2687621" y="0"/>
            <a:ext cx="3612571" cy="754009"/>
          </a:xfrm>
          <a:prstGeom prst="diamond">
            <a:avLst/>
          </a:prstGeom>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path path="circle">
              <a:fillToRect l="50000" t="50000" r="50000" b="50000"/>
            </a:path>
            <a:tileRect/>
          </a:gradFill>
        </p:spPr>
        <p:style>
          <a:lnRef idx="3">
            <a:schemeClr val="lt1"/>
          </a:lnRef>
          <a:fillRef idx="1">
            <a:schemeClr val="accent6"/>
          </a:fillRef>
          <a:effectRef idx="1">
            <a:schemeClr val="accent6"/>
          </a:effectRef>
          <a:fontRef idx="minor">
            <a:schemeClr val="lt1"/>
          </a:fontRef>
        </p:style>
        <p:txBody>
          <a:bodyPr rtlCol="0" anchor="ctr"/>
          <a:lstStyle/>
          <a:p>
            <a:pPr algn="ctr"/>
            <a:endParaRPr lang="uk-UA" dirty="0"/>
          </a:p>
        </p:txBody>
      </p:sp>
      <p:sp>
        <p:nvSpPr>
          <p:cNvPr id="8" name="TextBox 7"/>
          <p:cNvSpPr txBox="1"/>
          <p:nvPr/>
        </p:nvSpPr>
        <p:spPr>
          <a:xfrm>
            <a:off x="271406" y="1121807"/>
            <a:ext cx="1520695" cy="307777"/>
          </a:xfrm>
          <a:prstGeom prst="rect">
            <a:avLst/>
          </a:prstGeom>
          <a:noFill/>
        </p:spPr>
        <p:txBody>
          <a:bodyPr wrap="square" rtlCol="0">
            <a:spAutoFit/>
          </a:bodyPr>
          <a:lstStyle/>
          <a:p>
            <a:r>
              <a:rPr lang="en-US" sz="1400" dirty="0" smtClean="0"/>
              <a:t>          </a:t>
            </a:r>
            <a:r>
              <a:rPr lang="uk-UA" sz="1400" dirty="0" smtClean="0"/>
              <a:t>Ні, Тип А</a:t>
            </a:r>
            <a:endParaRPr lang="uk-UA" sz="1400" dirty="0"/>
          </a:p>
        </p:txBody>
      </p:sp>
      <p:sp>
        <p:nvSpPr>
          <p:cNvPr id="11" name="TextBox 10"/>
          <p:cNvSpPr txBox="1"/>
          <p:nvPr/>
        </p:nvSpPr>
        <p:spPr>
          <a:xfrm>
            <a:off x="7504583" y="1217299"/>
            <a:ext cx="1341227" cy="307778"/>
          </a:xfrm>
          <a:prstGeom prst="rect">
            <a:avLst/>
          </a:prstGeom>
          <a:noFill/>
        </p:spPr>
        <p:txBody>
          <a:bodyPr wrap="square" rtlCol="0">
            <a:spAutoFit/>
          </a:bodyPr>
          <a:lstStyle/>
          <a:p>
            <a:r>
              <a:rPr lang="uk-UA" sz="1400" dirty="0" smtClean="0"/>
              <a:t>Так, Тип В</a:t>
            </a:r>
            <a:endParaRPr lang="uk-UA" sz="1400" dirty="0"/>
          </a:p>
        </p:txBody>
      </p:sp>
      <p:sp>
        <p:nvSpPr>
          <p:cNvPr id="14" name="Прямоугольник 13"/>
          <p:cNvSpPr/>
          <p:nvPr/>
        </p:nvSpPr>
        <p:spPr>
          <a:xfrm>
            <a:off x="489584" y="1559594"/>
            <a:ext cx="1845600" cy="878469"/>
          </a:xfrm>
          <a:prstGeom prst="rect">
            <a:avLst/>
          </a:prstGeom>
          <a:gradFill flip="none" rotWithShape="1">
            <a:gsLst>
              <a:gs pos="0">
                <a:srgbClr val="FF9900">
                  <a:tint val="66000"/>
                  <a:satMod val="160000"/>
                </a:srgbClr>
              </a:gs>
              <a:gs pos="50000">
                <a:srgbClr val="FF9900">
                  <a:tint val="44500"/>
                  <a:satMod val="160000"/>
                </a:srgbClr>
              </a:gs>
              <a:gs pos="100000">
                <a:srgbClr val="FF9900">
                  <a:tint val="23500"/>
                  <a:satMod val="160000"/>
                </a:srgbClr>
              </a:gs>
            </a:gsLst>
            <a:path path="circle">
              <a:fillToRect l="50000" t="50000" r="50000" b="50000"/>
            </a:path>
            <a:tileRect/>
          </a:gradFill>
        </p:spPr>
        <p:style>
          <a:lnRef idx="2">
            <a:schemeClr val="accent6"/>
          </a:lnRef>
          <a:fillRef idx="1">
            <a:schemeClr val="lt1"/>
          </a:fillRef>
          <a:effectRef idx="0">
            <a:schemeClr val="accent6"/>
          </a:effectRef>
          <a:fontRef idx="minor">
            <a:schemeClr val="dk1"/>
          </a:fontRef>
        </p:style>
        <p:txBody>
          <a:bodyPr rtlCol="0" anchor="ctr"/>
          <a:lstStyle/>
          <a:p>
            <a:pPr algn="ctr"/>
            <a:r>
              <a:rPr lang="uk-UA" sz="1200" dirty="0" smtClean="0"/>
              <a:t>Напів-критичний </a:t>
            </a:r>
          </a:p>
          <a:p>
            <a:pPr algn="ctr"/>
            <a:r>
              <a:rPr lang="uk-UA" sz="1400" b="1" u="sng" dirty="0" smtClean="0"/>
              <a:t>виріб типу </a:t>
            </a:r>
            <a:r>
              <a:rPr lang="uk-UA" sz="1400" b="1" u="sng" dirty="0" smtClean="0">
                <a:solidFill>
                  <a:schemeClr val="tx1"/>
                </a:solidFill>
              </a:rPr>
              <a:t>А</a:t>
            </a:r>
          </a:p>
          <a:p>
            <a:pPr algn="ctr"/>
            <a:r>
              <a:rPr lang="uk-UA" sz="1100" b="1" dirty="0" smtClean="0">
                <a:solidFill>
                  <a:srgbClr val="0070C0"/>
                </a:solidFill>
              </a:rPr>
              <a:t>Не специфічні вимоги обробки</a:t>
            </a:r>
            <a:endParaRPr lang="uk-UA" sz="1100" b="1" dirty="0">
              <a:solidFill>
                <a:srgbClr val="0070C0"/>
              </a:solidFill>
            </a:endParaRPr>
          </a:p>
        </p:txBody>
      </p:sp>
      <p:grpSp>
        <p:nvGrpSpPr>
          <p:cNvPr id="16" name="Группа 15"/>
          <p:cNvGrpSpPr/>
          <p:nvPr/>
        </p:nvGrpSpPr>
        <p:grpSpPr>
          <a:xfrm>
            <a:off x="477115" y="2609606"/>
            <a:ext cx="2208245" cy="676647"/>
            <a:chOff x="602208" y="1641500"/>
            <a:chExt cx="1656184" cy="1049070"/>
          </a:xfrm>
          <a:gradFill flip="none" rotWithShape="1">
            <a:gsLst>
              <a:gs pos="0">
                <a:srgbClr val="FF9900">
                  <a:tint val="66000"/>
                  <a:satMod val="160000"/>
                </a:srgbClr>
              </a:gs>
              <a:gs pos="50000">
                <a:srgbClr val="FF9900">
                  <a:tint val="44500"/>
                  <a:satMod val="160000"/>
                </a:srgbClr>
              </a:gs>
              <a:gs pos="100000">
                <a:srgbClr val="FF9900">
                  <a:tint val="23500"/>
                  <a:satMod val="160000"/>
                </a:srgbClr>
              </a:gs>
            </a:gsLst>
            <a:path path="circle">
              <a:fillToRect l="50000" t="50000" r="50000" b="50000"/>
            </a:path>
            <a:tileRect/>
          </a:gradFill>
        </p:grpSpPr>
        <p:sp>
          <p:nvSpPr>
            <p:cNvPr id="17" name="Прямоугольник 16"/>
            <p:cNvSpPr/>
            <p:nvPr/>
          </p:nvSpPr>
          <p:spPr>
            <a:xfrm>
              <a:off x="602208" y="1641500"/>
              <a:ext cx="1656184" cy="648072"/>
            </a:xfrm>
            <a:prstGeom prst="rect">
              <a:avLst/>
            </a:prstGeom>
            <a:grpFill/>
          </p:spPr>
          <p:style>
            <a:lnRef idx="2">
              <a:schemeClr val="accent6"/>
            </a:lnRef>
            <a:fillRef idx="1">
              <a:schemeClr val="lt1"/>
            </a:fillRef>
            <a:effectRef idx="0">
              <a:schemeClr val="accent6"/>
            </a:effectRef>
            <a:fontRef idx="minor">
              <a:schemeClr val="dk1"/>
            </a:fontRef>
          </p:style>
          <p:txBody>
            <a:bodyPr rtlCol="0" anchor="ctr"/>
            <a:lstStyle/>
            <a:p>
              <a:pPr algn="ctr"/>
              <a:r>
                <a:rPr lang="uk-UA" sz="1100" dirty="0" smtClean="0"/>
                <a:t>Не фіксуюча перед стерилізаційна обробка </a:t>
              </a:r>
              <a:r>
                <a:rPr lang="uk-UA" sz="1100" i="1" dirty="0" smtClean="0"/>
                <a:t>за потреби</a:t>
              </a:r>
              <a:endParaRPr lang="uk-UA" sz="1100" i="1" dirty="0"/>
            </a:p>
          </p:txBody>
        </p:sp>
        <p:cxnSp>
          <p:nvCxnSpPr>
            <p:cNvPr id="18" name="Прямая со стрелкой 17"/>
            <p:cNvCxnSpPr>
              <a:endCxn id="20" idx="0"/>
            </p:cNvCxnSpPr>
            <p:nvPr/>
          </p:nvCxnSpPr>
          <p:spPr>
            <a:xfrm>
              <a:off x="1417960" y="2289572"/>
              <a:ext cx="10604" cy="400998"/>
            </a:xfrm>
            <a:prstGeom prst="straightConnector1">
              <a:avLst/>
            </a:prstGeom>
            <a:grpFill/>
            <a:ln>
              <a:tailEnd type="arrow"/>
            </a:ln>
          </p:spPr>
          <p:style>
            <a:lnRef idx="2">
              <a:schemeClr val="accent6"/>
            </a:lnRef>
            <a:fillRef idx="1">
              <a:schemeClr val="lt1"/>
            </a:fillRef>
            <a:effectRef idx="0">
              <a:schemeClr val="accent6"/>
            </a:effectRef>
            <a:fontRef idx="minor">
              <a:schemeClr val="dk1"/>
            </a:fontRef>
          </p:style>
        </p:cxnSp>
      </p:grpSp>
      <p:grpSp>
        <p:nvGrpSpPr>
          <p:cNvPr id="19" name="Группа 18"/>
          <p:cNvGrpSpPr/>
          <p:nvPr/>
        </p:nvGrpSpPr>
        <p:grpSpPr>
          <a:xfrm>
            <a:off x="474800" y="3286253"/>
            <a:ext cx="2208245" cy="673503"/>
            <a:chOff x="600472" y="2543696"/>
            <a:chExt cx="1656184" cy="898004"/>
          </a:xfrm>
          <a:gradFill flip="none" rotWithShape="1">
            <a:gsLst>
              <a:gs pos="0">
                <a:srgbClr val="FF9900">
                  <a:tint val="66000"/>
                  <a:satMod val="160000"/>
                </a:srgbClr>
              </a:gs>
              <a:gs pos="50000">
                <a:srgbClr val="FF9900">
                  <a:tint val="44500"/>
                  <a:satMod val="160000"/>
                </a:srgbClr>
              </a:gs>
              <a:gs pos="100000">
                <a:srgbClr val="FF9900">
                  <a:tint val="23500"/>
                  <a:satMod val="160000"/>
                </a:srgbClr>
              </a:gs>
            </a:gsLst>
            <a:path path="circle">
              <a:fillToRect l="50000" t="50000" r="50000" b="50000"/>
            </a:path>
            <a:tileRect/>
          </a:gradFill>
        </p:grpSpPr>
        <p:sp>
          <p:nvSpPr>
            <p:cNvPr id="20" name="Прямоугольник 19"/>
            <p:cNvSpPr/>
            <p:nvPr/>
          </p:nvSpPr>
          <p:spPr>
            <a:xfrm>
              <a:off x="600472" y="2543696"/>
              <a:ext cx="1656184" cy="648072"/>
            </a:xfrm>
            <a:prstGeom prst="rect">
              <a:avLst/>
            </a:prstGeom>
            <a:grpFill/>
          </p:spPr>
          <p:style>
            <a:lnRef idx="2">
              <a:schemeClr val="accent6"/>
            </a:lnRef>
            <a:fillRef idx="1">
              <a:schemeClr val="lt1"/>
            </a:fillRef>
            <a:effectRef idx="0">
              <a:schemeClr val="accent6"/>
            </a:effectRef>
            <a:fontRef idx="minor">
              <a:schemeClr val="dk1"/>
            </a:fontRef>
          </p:style>
          <p:txBody>
            <a:bodyPr rtlCol="0" anchor="ctr"/>
            <a:lstStyle/>
            <a:p>
              <a:pPr algn="ctr"/>
              <a:r>
                <a:rPr lang="uk-UA" sz="1100" dirty="0" smtClean="0">
                  <a:solidFill>
                    <a:schemeClr val="tx1"/>
                  </a:solidFill>
                </a:rPr>
                <a:t>Переважно автоматична мийка у лугах  та термічна дезінфекція</a:t>
              </a:r>
              <a:endParaRPr lang="uk-UA" sz="1100" dirty="0">
                <a:solidFill>
                  <a:schemeClr val="tx1"/>
                </a:solidFill>
              </a:endParaRPr>
            </a:p>
          </p:txBody>
        </p:sp>
        <p:cxnSp>
          <p:nvCxnSpPr>
            <p:cNvPr id="21" name="Прямая со стрелкой 20"/>
            <p:cNvCxnSpPr/>
            <p:nvPr/>
          </p:nvCxnSpPr>
          <p:spPr>
            <a:xfrm>
              <a:off x="1426468" y="3212976"/>
              <a:ext cx="0" cy="228724"/>
            </a:xfrm>
            <a:prstGeom prst="straightConnector1">
              <a:avLst/>
            </a:prstGeom>
            <a:grpFill/>
            <a:ln>
              <a:tailEnd type="arrow"/>
            </a:ln>
          </p:spPr>
          <p:style>
            <a:lnRef idx="2">
              <a:schemeClr val="accent6"/>
            </a:lnRef>
            <a:fillRef idx="1">
              <a:schemeClr val="lt1"/>
            </a:fillRef>
            <a:effectRef idx="0">
              <a:schemeClr val="accent6"/>
            </a:effectRef>
            <a:fontRef idx="minor">
              <a:schemeClr val="dk1"/>
            </a:fontRef>
          </p:style>
        </p:cxnSp>
      </p:grpSp>
      <p:grpSp>
        <p:nvGrpSpPr>
          <p:cNvPr id="22" name="Группа 21"/>
          <p:cNvGrpSpPr/>
          <p:nvPr/>
        </p:nvGrpSpPr>
        <p:grpSpPr>
          <a:xfrm>
            <a:off x="486144" y="3959757"/>
            <a:ext cx="2208245" cy="565531"/>
            <a:chOff x="608980" y="3441700"/>
            <a:chExt cx="1656184" cy="876796"/>
          </a:xfrm>
          <a:gradFill flip="none" rotWithShape="1">
            <a:gsLst>
              <a:gs pos="0">
                <a:srgbClr val="FF9900">
                  <a:tint val="66000"/>
                  <a:satMod val="160000"/>
                </a:srgbClr>
              </a:gs>
              <a:gs pos="50000">
                <a:srgbClr val="FF9900">
                  <a:tint val="44500"/>
                  <a:satMod val="160000"/>
                </a:srgbClr>
              </a:gs>
              <a:gs pos="100000">
                <a:srgbClr val="FF9900">
                  <a:tint val="23500"/>
                  <a:satMod val="160000"/>
                </a:srgbClr>
              </a:gs>
            </a:gsLst>
            <a:path path="circle">
              <a:fillToRect l="50000" t="50000" r="50000" b="50000"/>
            </a:path>
            <a:tileRect/>
          </a:gradFill>
        </p:grpSpPr>
        <p:sp>
          <p:nvSpPr>
            <p:cNvPr id="23" name="Прямоугольник 22"/>
            <p:cNvSpPr/>
            <p:nvPr/>
          </p:nvSpPr>
          <p:spPr>
            <a:xfrm>
              <a:off x="608980" y="3441700"/>
              <a:ext cx="1656184" cy="648072"/>
            </a:xfrm>
            <a:prstGeom prst="rect">
              <a:avLst/>
            </a:prstGeom>
            <a:grpFill/>
          </p:spPr>
          <p:style>
            <a:lnRef idx="2">
              <a:schemeClr val="accent6"/>
            </a:lnRef>
            <a:fillRef idx="1">
              <a:schemeClr val="lt1"/>
            </a:fillRef>
            <a:effectRef idx="0">
              <a:schemeClr val="accent6"/>
            </a:effectRef>
            <a:fontRef idx="minor">
              <a:schemeClr val="dk1"/>
            </a:fontRef>
          </p:style>
          <p:txBody>
            <a:bodyPr rtlCol="0" anchor="ctr"/>
            <a:lstStyle/>
            <a:p>
              <a:pPr algn="ctr"/>
              <a:r>
                <a:rPr lang="uk-UA" sz="1100" dirty="0" smtClean="0"/>
                <a:t>Перевірка чистоти, цілісності, поточний ремонт</a:t>
              </a:r>
              <a:endParaRPr lang="uk-UA" sz="1100" dirty="0"/>
            </a:p>
          </p:txBody>
        </p:sp>
        <p:cxnSp>
          <p:nvCxnSpPr>
            <p:cNvPr id="24" name="Прямая со стрелкой 23"/>
            <p:cNvCxnSpPr/>
            <p:nvPr/>
          </p:nvCxnSpPr>
          <p:spPr>
            <a:xfrm>
              <a:off x="1429048" y="4089772"/>
              <a:ext cx="0" cy="228724"/>
            </a:xfrm>
            <a:prstGeom prst="straightConnector1">
              <a:avLst/>
            </a:prstGeom>
            <a:grpFill/>
            <a:ln>
              <a:tailEnd type="arrow"/>
            </a:ln>
          </p:spPr>
          <p:style>
            <a:lnRef idx="2">
              <a:schemeClr val="accent6"/>
            </a:lnRef>
            <a:fillRef idx="1">
              <a:schemeClr val="lt1"/>
            </a:fillRef>
            <a:effectRef idx="0">
              <a:schemeClr val="accent6"/>
            </a:effectRef>
            <a:fontRef idx="minor">
              <a:schemeClr val="dk1"/>
            </a:fontRef>
          </p:style>
        </p:cxnSp>
      </p:grpSp>
      <p:sp>
        <p:nvSpPr>
          <p:cNvPr id="26" name="Прямоугольник 25"/>
          <p:cNvSpPr/>
          <p:nvPr/>
        </p:nvSpPr>
        <p:spPr>
          <a:xfrm>
            <a:off x="489584" y="4558857"/>
            <a:ext cx="2208245" cy="418005"/>
          </a:xfrm>
          <a:prstGeom prst="rect">
            <a:avLst/>
          </a:prstGeom>
          <a:gradFill flip="none" rotWithShape="1">
            <a:gsLst>
              <a:gs pos="0">
                <a:srgbClr val="FF9900">
                  <a:tint val="66000"/>
                  <a:satMod val="160000"/>
                </a:srgbClr>
              </a:gs>
              <a:gs pos="50000">
                <a:srgbClr val="FF9900">
                  <a:tint val="44500"/>
                  <a:satMod val="160000"/>
                </a:srgbClr>
              </a:gs>
              <a:gs pos="100000">
                <a:srgbClr val="FF9900">
                  <a:tint val="23500"/>
                  <a:satMod val="160000"/>
                </a:srgbClr>
              </a:gs>
            </a:gsLst>
            <a:path path="circle">
              <a:fillToRect l="50000" t="50000" r="50000" b="50000"/>
            </a:path>
            <a:tileRect/>
          </a:gradFill>
        </p:spPr>
        <p:style>
          <a:lnRef idx="2">
            <a:schemeClr val="accent6"/>
          </a:lnRef>
          <a:fillRef idx="1">
            <a:schemeClr val="lt1"/>
          </a:fillRef>
          <a:effectRef idx="0">
            <a:schemeClr val="accent6"/>
          </a:effectRef>
          <a:fontRef idx="minor">
            <a:schemeClr val="dk1"/>
          </a:fontRef>
        </p:style>
        <p:txBody>
          <a:bodyPr rtlCol="0" anchor="ctr"/>
          <a:lstStyle/>
          <a:p>
            <a:pPr algn="ctr"/>
            <a:r>
              <a:rPr lang="uk-UA" sz="1100" dirty="0" smtClean="0"/>
              <a:t>Функціональна перевірка</a:t>
            </a:r>
            <a:r>
              <a:rPr lang="uk-UA" sz="1100" dirty="0"/>
              <a:t> </a:t>
            </a:r>
            <a:r>
              <a:rPr lang="uk-UA" sz="1100" dirty="0" smtClean="0"/>
              <a:t>(тест) </a:t>
            </a:r>
            <a:endParaRPr lang="uk-UA" sz="1100" dirty="0"/>
          </a:p>
        </p:txBody>
      </p:sp>
      <p:sp>
        <p:nvSpPr>
          <p:cNvPr id="29" name="Прямоугольник 28"/>
          <p:cNvSpPr/>
          <p:nvPr/>
        </p:nvSpPr>
        <p:spPr>
          <a:xfrm>
            <a:off x="6513611" y="1559594"/>
            <a:ext cx="1898816" cy="878469"/>
          </a:xfrm>
          <a:prstGeom prst="rect">
            <a:avLst/>
          </a:prstGeom>
          <a:gradFill flip="none" rotWithShape="1">
            <a:gsLst>
              <a:gs pos="0">
                <a:srgbClr val="FF9966">
                  <a:tint val="66000"/>
                  <a:satMod val="160000"/>
                </a:srgbClr>
              </a:gs>
              <a:gs pos="50000">
                <a:srgbClr val="FF9966">
                  <a:tint val="44500"/>
                  <a:satMod val="160000"/>
                </a:srgbClr>
              </a:gs>
              <a:gs pos="100000">
                <a:srgbClr val="FF9966">
                  <a:tint val="23500"/>
                  <a:satMod val="160000"/>
                </a:srgbClr>
              </a:gs>
            </a:gsLst>
            <a:path path="circle">
              <a:fillToRect l="50000" t="50000" r="50000" b="50000"/>
            </a:path>
            <a:tileRect/>
          </a:gradFill>
        </p:spPr>
        <p:style>
          <a:lnRef idx="1">
            <a:schemeClr val="accent6"/>
          </a:lnRef>
          <a:fillRef idx="2">
            <a:schemeClr val="accent6"/>
          </a:fillRef>
          <a:effectRef idx="1">
            <a:schemeClr val="accent6"/>
          </a:effectRef>
          <a:fontRef idx="minor">
            <a:schemeClr val="dk1"/>
          </a:fontRef>
        </p:style>
        <p:txBody>
          <a:bodyPr rtlCol="0" anchor="ctr"/>
          <a:lstStyle/>
          <a:p>
            <a:pPr algn="ctr"/>
            <a:r>
              <a:rPr lang="uk-UA" sz="1200" dirty="0" smtClean="0"/>
              <a:t>Напів-критичний </a:t>
            </a:r>
          </a:p>
          <a:p>
            <a:pPr algn="ctr"/>
            <a:r>
              <a:rPr lang="uk-UA" sz="1400" b="1" u="sng" dirty="0" smtClean="0">
                <a:solidFill>
                  <a:schemeClr val="tx1"/>
                </a:solidFill>
              </a:rPr>
              <a:t>виріб типу В</a:t>
            </a:r>
          </a:p>
          <a:p>
            <a:pPr algn="ctr"/>
            <a:r>
              <a:rPr lang="uk-UA" sz="1100" b="1" dirty="0" smtClean="0">
                <a:solidFill>
                  <a:srgbClr val="FF0000"/>
                </a:solidFill>
              </a:rPr>
              <a:t>Жорсткі вимоги обробки</a:t>
            </a:r>
            <a:endParaRPr lang="uk-UA" sz="1600" b="1" dirty="0">
              <a:solidFill>
                <a:srgbClr val="FF0000"/>
              </a:solidFill>
            </a:endParaRPr>
          </a:p>
        </p:txBody>
      </p:sp>
      <p:grpSp>
        <p:nvGrpSpPr>
          <p:cNvPr id="31" name="Группа 30"/>
          <p:cNvGrpSpPr/>
          <p:nvPr/>
        </p:nvGrpSpPr>
        <p:grpSpPr>
          <a:xfrm>
            <a:off x="6191712" y="2609606"/>
            <a:ext cx="2208245" cy="676647"/>
            <a:chOff x="6650880" y="1641500"/>
            <a:chExt cx="1656184" cy="983280"/>
          </a:xfrm>
          <a:gradFill flip="none" rotWithShape="1">
            <a:gsLst>
              <a:gs pos="0">
                <a:srgbClr val="FF9966">
                  <a:tint val="66000"/>
                  <a:satMod val="160000"/>
                </a:srgbClr>
              </a:gs>
              <a:gs pos="50000">
                <a:srgbClr val="FF9966">
                  <a:tint val="44500"/>
                  <a:satMod val="160000"/>
                </a:srgbClr>
              </a:gs>
              <a:gs pos="100000">
                <a:srgbClr val="FF9966">
                  <a:tint val="23500"/>
                  <a:satMod val="160000"/>
                </a:srgbClr>
              </a:gs>
            </a:gsLst>
            <a:path path="circle">
              <a:fillToRect l="50000" t="50000" r="50000" b="50000"/>
            </a:path>
            <a:tileRect/>
          </a:gradFill>
        </p:grpSpPr>
        <p:sp>
          <p:nvSpPr>
            <p:cNvPr id="32" name="Прямоугольник 31"/>
            <p:cNvSpPr/>
            <p:nvPr/>
          </p:nvSpPr>
          <p:spPr>
            <a:xfrm>
              <a:off x="6650880" y="1641500"/>
              <a:ext cx="1656184" cy="648072"/>
            </a:xfrm>
            <a:prstGeom prst="rect">
              <a:avLst/>
            </a:prstGeom>
            <a:grpFill/>
          </p:spPr>
          <p:style>
            <a:lnRef idx="1">
              <a:schemeClr val="accent6"/>
            </a:lnRef>
            <a:fillRef idx="2">
              <a:schemeClr val="accent6"/>
            </a:fillRef>
            <a:effectRef idx="1">
              <a:schemeClr val="accent6"/>
            </a:effectRef>
            <a:fontRef idx="minor">
              <a:schemeClr val="dk1"/>
            </a:fontRef>
          </p:style>
          <p:txBody>
            <a:bodyPr rtlCol="0" anchor="ctr"/>
            <a:lstStyle/>
            <a:p>
              <a:pPr algn="ctr"/>
              <a:r>
                <a:rPr lang="uk-UA" sz="1100" dirty="0" smtClean="0">
                  <a:solidFill>
                    <a:schemeClr val="tx1"/>
                  </a:solidFill>
                </a:rPr>
                <a:t>Не фіксуюча перед стерилізаційна </a:t>
              </a:r>
              <a:r>
                <a:rPr lang="uk-UA" sz="1100" b="1" dirty="0" smtClean="0">
                  <a:solidFill>
                    <a:schemeClr val="tx1"/>
                  </a:solidFill>
                </a:rPr>
                <a:t>обробка </a:t>
              </a:r>
              <a:r>
                <a:rPr lang="uk-UA" sz="1100" b="1" dirty="0" smtClean="0">
                  <a:solidFill>
                    <a:srgbClr val="FF0000"/>
                  </a:solidFill>
                </a:rPr>
                <a:t>відразу після використання !!!!!</a:t>
              </a:r>
              <a:endParaRPr lang="uk-UA" sz="1100" b="1" dirty="0">
                <a:solidFill>
                  <a:srgbClr val="FF0000"/>
                </a:solidFill>
              </a:endParaRPr>
            </a:p>
          </p:txBody>
        </p:sp>
        <p:cxnSp>
          <p:nvCxnSpPr>
            <p:cNvPr id="33" name="Прямая со стрелкой 32"/>
            <p:cNvCxnSpPr>
              <a:endCxn id="35" idx="0"/>
            </p:cNvCxnSpPr>
            <p:nvPr/>
          </p:nvCxnSpPr>
          <p:spPr>
            <a:xfrm>
              <a:off x="7466632" y="2289572"/>
              <a:ext cx="10604" cy="335208"/>
            </a:xfrm>
            <a:prstGeom prst="straightConnector1">
              <a:avLst/>
            </a:prstGeom>
            <a:grpFill/>
            <a:ln>
              <a:tailEnd type="arrow"/>
            </a:ln>
          </p:spPr>
          <p:style>
            <a:lnRef idx="2">
              <a:schemeClr val="accent6"/>
            </a:lnRef>
            <a:fillRef idx="0">
              <a:schemeClr val="accent6"/>
            </a:fillRef>
            <a:effectRef idx="1">
              <a:schemeClr val="accent6"/>
            </a:effectRef>
            <a:fontRef idx="minor">
              <a:schemeClr val="tx1"/>
            </a:fontRef>
          </p:style>
        </p:cxnSp>
      </p:grpSp>
      <p:grpSp>
        <p:nvGrpSpPr>
          <p:cNvPr id="34" name="Группа 33"/>
          <p:cNvGrpSpPr/>
          <p:nvPr/>
        </p:nvGrpSpPr>
        <p:grpSpPr>
          <a:xfrm>
            <a:off x="6189398" y="3286253"/>
            <a:ext cx="2208245" cy="673503"/>
            <a:chOff x="6649144" y="2543696"/>
            <a:chExt cx="1656184" cy="898004"/>
          </a:xfrm>
          <a:gradFill flip="none" rotWithShape="1">
            <a:gsLst>
              <a:gs pos="0">
                <a:srgbClr val="FF9966">
                  <a:tint val="66000"/>
                  <a:satMod val="160000"/>
                </a:srgbClr>
              </a:gs>
              <a:gs pos="50000">
                <a:srgbClr val="FF9966">
                  <a:tint val="44500"/>
                  <a:satMod val="160000"/>
                </a:srgbClr>
              </a:gs>
              <a:gs pos="100000">
                <a:srgbClr val="FF9966">
                  <a:tint val="23500"/>
                  <a:satMod val="160000"/>
                </a:srgbClr>
              </a:gs>
            </a:gsLst>
            <a:path path="circle">
              <a:fillToRect l="50000" t="50000" r="50000" b="50000"/>
            </a:path>
            <a:tileRect/>
          </a:gradFill>
        </p:grpSpPr>
        <p:sp>
          <p:nvSpPr>
            <p:cNvPr id="35" name="Прямоугольник 34"/>
            <p:cNvSpPr/>
            <p:nvPr/>
          </p:nvSpPr>
          <p:spPr>
            <a:xfrm>
              <a:off x="6649144" y="2543696"/>
              <a:ext cx="1656184" cy="648072"/>
            </a:xfrm>
            <a:prstGeom prst="rect">
              <a:avLst/>
            </a:prstGeom>
            <a:grpFill/>
          </p:spPr>
          <p:style>
            <a:lnRef idx="1">
              <a:schemeClr val="accent6"/>
            </a:lnRef>
            <a:fillRef idx="2">
              <a:schemeClr val="accent6"/>
            </a:fillRef>
            <a:effectRef idx="1">
              <a:schemeClr val="accent6"/>
            </a:effectRef>
            <a:fontRef idx="minor">
              <a:schemeClr val="dk1"/>
            </a:fontRef>
          </p:style>
          <p:txBody>
            <a:bodyPr rtlCol="0" anchor="ctr"/>
            <a:lstStyle/>
            <a:p>
              <a:pPr algn="ctr"/>
              <a:r>
                <a:rPr lang="uk-UA" sz="1100" dirty="0" smtClean="0"/>
                <a:t>Переважно автоматична </a:t>
              </a:r>
              <a:r>
                <a:rPr lang="uk-UA" sz="1100" dirty="0" smtClean="0">
                  <a:solidFill>
                    <a:schemeClr val="tx1"/>
                  </a:solidFill>
                </a:rPr>
                <a:t>мийка у лугах  та термічна </a:t>
              </a:r>
              <a:r>
                <a:rPr lang="uk-UA" sz="1100" dirty="0" smtClean="0"/>
                <a:t>дезінфекція</a:t>
              </a:r>
              <a:endParaRPr lang="uk-UA" sz="1100" dirty="0"/>
            </a:p>
          </p:txBody>
        </p:sp>
        <p:cxnSp>
          <p:nvCxnSpPr>
            <p:cNvPr id="36" name="Прямая со стрелкой 35"/>
            <p:cNvCxnSpPr/>
            <p:nvPr/>
          </p:nvCxnSpPr>
          <p:spPr>
            <a:xfrm>
              <a:off x="7475140" y="3212976"/>
              <a:ext cx="0" cy="228724"/>
            </a:xfrm>
            <a:prstGeom prst="straightConnector1">
              <a:avLst/>
            </a:prstGeom>
            <a:grpFill/>
            <a:ln>
              <a:tailEnd type="arrow"/>
            </a:ln>
          </p:spPr>
          <p:style>
            <a:lnRef idx="2">
              <a:schemeClr val="accent6"/>
            </a:lnRef>
            <a:fillRef idx="0">
              <a:schemeClr val="accent6"/>
            </a:fillRef>
            <a:effectRef idx="1">
              <a:schemeClr val="accent6"/>
            </a:effectRef>
            <a:fontRef idx="minor">
              <a:schemeClr val="tx1"/>
            </a:fontRef>
          </p:style>
        </p:cxnSp>
      </p:grpSp>
      <p:grpSp>
        <p:nvGrpSpPr>
          <p:cNvPr id="37" name="Группа 36"/>
          <p:cNvGrpSpPr/>
          <p:nvPr/>
        </p:nvGrpSpPr>
        <p:grpSpPr>
          <a:xfrm>
            <a:off x="6200742" y="3959757"/>
            <a:ext cx="2208245" cy="599099"/>
            <a:chOff x="6657652" y="3441701"/>
            <a:chExt cx="1656184" cy="928840"/>
          </a:xfrm>
          <a:gradFill flip="none" rotWithShape="1">
            <a:gsLst>
              <a:gs pos="0">
                <a:srgbClr val="FF9966">
                  <a:tint val="66000"/>
                  <a:satMod val="160000"/>
                </a:srgbClr>
              </a:gs>
              <a:gs pos="50000">
                <a:srgbClr val="FF9966">
                  <a:tint val="44500"/>
                  <a:satMod val="160000"/>
                </a:srgbClr>
              </a:gs>
              <a:gs pos="100000">
                <a:srgbClr val="FF9966">
                  <a:tint val="23500"/>
                  <a:satMod val="160000"/>
                </a:srgbClr>
              </a:gs>
            </a:gsLst>
            <a:path path="circle">
              <a:fillToRect l="50000" t="50000" r="50000" b="50000"/>
            </a:path>
            <a:tileRect/>
          </a:gradFill>
        </p:grpSpPr>
        <p:sp>
          <p:nvSpPr>
            <p:cNvPr id="38" name="Прямоугольник 37"/>
            <p:cNvSpPr/>
            <p:nvPr/>
          </p:nvSpPr>
          <p:spPr>
            <a:xfrm>
              <a:off x="6657652" y="3441701"/>
              <a:ext cx="1656184" cy="648072"/>
            </a:xfrm>
            <a:prstGeom prst="rect">
              <a:avLst/>
            </a:prstGeom>
            <a:grpFill/>
          </p:spPr>
          <p:style>
            <a:lnRef idx="1">
              <a:schemeClr val="accent6"/>
            </a:lnRef>
            <a:fillRef idx="2">
              <a:schemeClr val="accent6"/>
            </a:fillRef>
            <a:effectRef idx="1">
              <a:schemeClr val="accent6"/>
            </a:effectRef>
            <a:fontRef idx="minor">
              <a:schemeClr val="dk1"/>
            </a:fontRef>
          </p:style>
          <p:txBody>
            <a:bodyPr rtlCol="0" anchor="ctr"/>
            <a:lstStyle/>
            <a:p>
              <a:pPr algn="ctr"/>
              <a:r>
                <a:rPr lang="uk-UA" sz="1100" dirty="0"/>
                <a:t>Перевірка чистоти, цілісності, поточний ремонт</a:t>
              </a:r>
            </a:p>
          </p:txBody>
        </p:sp>
        <p:cxnSp>
          <p:nvCxnSpPr>
            <p:cNvPr id="39" name="Прямая со стрелкой 38"/>
            <p:cNvCxnSpPr>
              <a:endCxn id="41" idx="0"/>
            </p:cNvCxnSpPr>
            <p:nvPr/>
          </p:nvCxnSpPr>
          <p:spPr>
            <a:xfrm>
              <a:off x="7477720" y="4089774"/>
              <a:ext cx="10604" cy="280767"/>
            </a:xfrm>
            <a:prstGeom prst="straightConnector1">
              <a:avLst/>
            </a:prstGeom>
            <a:grpFill/>
            <a:ln>
              <a:tailEnd type="arrow"/>
            </a:ln>
          </p:spPr>
          <p:style>
            <a:lnRef idx="2">
              <a:schemeClr val="accent6"/>
            </a:lnRef>
            <a:fillRef idx="0">
              <a:schemeClr val="accent6"/>
            </a:fillRef>
            <a:effectRef idx="1">
              <a:schemeClr val="accent6"/>
            </a:effectRef>
            <a:fontRef idx="minor">
              <a:schemeClr val="tx1"/>
            </a:fontRef>
          </p:style>
        </p:cxnSp>
      </p:grpSp>
      <p:sp>
        <p:nvSpPr>
          <p:cNvPr id="41" name="Прямоугольник 40"/>
          <p:cNvSpPr/>
          <p:nvPr/>
        </p:nvSpPr>
        <p:spPr>
          <a:xfrm>
            <a:off x="6204182" y="4558857"/>
            <a:ext cx="2208245" cy="418005"/>
          </a:xfrm>
          <a:prstGeom prst="rect">
            <a:avLst/>
          </a:prstGeom>
          <a:gradFill flip="none" rotWithShape="1">
            <a:gsLst>
              <a:gs pos="0">
                <a:srgbClr val="FF9966">
                  <a:tint val="66000"/>
                  <a:satMod val="160000"/>
                </a:srgbClr>
              </a:gs>
              <a:gs pos="50000">
                <a:srgbClr val="FF9966">
                  <a:tint val="44500"/>
                  <a:satMod val="160000"/>
                </a:srgbClr>
              </a:gs>
              <a:gs pos="100000">
                <a:srgbClr val="FF9966">
                  <a:tint val="23500"/>
                  <a:satMod val="160000"/>
                </a:srgbClr>
              </a:gs>
            </a:gsLst>
            <a:path path="circle">
              <a:fillToRect l="50000" t="50000" r="50000" b="50000"/>
            </a:path>
            <a:tileRect/>
          </a:gra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uk-UA" sz="1100" dirty="0" smtClean="0"/>
          </a:p>
          <a:p>
            <a:pPr algn="ctr"/>
            <a:r>
              <a:rPr lang="uk-UA" sz="1100" dirty="0"/>
              <a:t>Функціональна перевірка (тест) </a:t>
            </a:r>
          </a:p>
          <a:p>
            <a:pPr algn="ctr"/>
            <a:endParaRPr lang="uk-UA" sz="1100" dirty="0"/>
          </a:p>
        </p:txBody>
      </p:sp>
      <p:sp>
        <p:nvSpPr>
          <p:cNvPr id="43" name="Ромб 42"/>
          <p:cNvSpPr/>
          <p:nvPr/>
        </p:nvSpPr>
        <p:spPr>
          <a:xfrm>
            <a:off x="2171819" y="767891"/>
            <a:ext cx="4646623" cy="1227765"/>
          </a:xfrm>
          <a:prstGeom prst="diamond">
            <a:avLst/>
          </a:prstGeom>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path path="circle">
              <a:fillToRect l="50000" t="50000" r="50000" b="50000"/>
            </a:path>
            <a:tileRect/>
          </a:gradFill>
        </p:spPr>
        <p:style>
          <a:lnRef idx="3">
            <a:schemeClr val="lt1"/>
          </a:lnRef>
          <a:fillRef idx="1">
            <a:schemeClr val="accent6"/>
          </a:fillRef>
          <a:effectRef idx="1">
            <a:schemeClr val="accent6"/>
          </a:effectRef>
          <a:fontRef idx="minor">
            <a:schemeClr val="lt1"/>
          </a:fontRef>
        </p:style>
        <p:txBody>
          <a:bodyPr rtlCol="0" anchor="ctr"/>
          <a:lstStyle/>
          <a:p>
            <a:pPr lvl="0" algn="ctr"/>
            <a:endParaRPr lang="uk-UA" sz="1200" dirty="0">
              <a:solidFill>
                <a:prstClr val="black"/>
              </a:solidFill>
            </a:endParaRPr>
          </a:p>
        </p:txBody>
      </p:sp>
      <p:sp>
        <p:nvSpPr>
          <p:cNvPr id="44" name="Прямоугольник 43"/>
          <p:cNvSpPr/>
          <p:nvPr/>
        </p:nvSpPr>
        <p:spPr>
          <a:xfrm>
            <a:off x="2843809" y="1106742"/>
            <a:ext cx="3454340" cy="600164"/>
          </a:xfrm>
          <a:prstGeom prst="rect">
            <a:avLst/>
          </a:prstGeom>
        </p:spPr>
        <p:txBody>
          <a:bodyPr wrap="square">
            <a:spAutoFit/>
          </a:bodyPr>
          <a:lstStyle/>
          <a:p>
            <a:pPr lvl="0" algn="ctr"/>
            <a:r>
              <a:rPr lang="uk-UA" sz="1100" dirty="0">
                <a:solidFill>
                  <a:prstClr val="black"/>
                </a:solidFill>
              </a:rPr>
              <a:t>Чи є у виробі пустоти, або частини, </a:t>
            </a:r>
            <a:endParaRPr lang="uk-UA" sz="1100" dirty="0" smtClean="0">
              <a:solidFill>
                <a:prstClr val="black"/>
              </a:solidFill>
            </a:endParaRPr>
          </a:p>
          <a:p>
            <a:pPr lvl="0" algn="ctr"/>
            <a:r>
              <a:rPr lang="uk-UA" sz="1100" dirty="0" smtClean="0">
                <a:solidFill>
                  <a:prstClr val="black"/>
                </a:solidFill>
              </a:rPr>
              <a:t>які </a:t>
            </a:r>
            <a:r>
              <a:rPr lang="uk-UA" sz="1100" dirty="0">
                <a:solidFill>
                  <a:prstClr val="black"/>
                </a:solidFill>
              </a:rPr>
              <a:t>важко очищати? Репроцесинг </a:t>
            </a:r>
            <a:r>
              <a:rPr lang="uk-UA" sz="1100" dirty="0" smtClean="0">
                <a:solidFill>
                  <a:prstClr val="black"/>
                </a:solidFill>
              </a:rPr>
              <a:t>впливає на функцію ВМП? Кількість </a:t>
            </a:r>
            <a:r>
              <a:rPr lang="uk-UA" sz="1100" dirty="0">
                <a:solidFill>
                  <a:prstClr val="black"/>
                </a:solidFill>
              </a:rPr>
              <a:t>циклів репроцесингу обмежена?</a:t>
            </a:r>
          </a:p>
        </p:txBody>
      </p:sp>
      <p:sp>
        <p:nvSpPr>
          <p:cNvPr id="48" name="Прямоугольник 47"/>
          <p:cNvSpPr/>
          <p:nvPr/>
        </p:nvSpPr>
        <p:spPr>
          <a:xfrm>
            <a:off x="3436871" y="2181527"/>
            <a:ext cx="2150547" cy="884765"/>
          </a:xfrm>
          <a:prstGeom prst="rect">
            <a:avLst/>
          </a:prstGeom>
          <a:gradFill flip="none" rotWithShape="1">
            <a:gsLst>
              <a:gs pos="0">
                <a:schemeClr val="tx2">
                  <a:lumMod val="60000"/>
                  <a:lumOff val="40000"/>
                  <a:tint val="66000"/>
                  <a:satMod val="160000"/>
                </a:schemeClr>
              </a:gs>
              <a:gs pos="50000">
                <a:schemeClr val="tx2">
                  <a:lumMod val="60000"/>
                  <a:lumOff val="40000"/>
                  <a:tint val="44500"/>
                  <a:satMod val="160000"/>
                </a:schemeClr>
              </a:gs>
              <a:gs pos="100000">
                <a:schemeClr val="tx2">
                  <a:lumMod val="60000"/>
                  <a:lumOff val="40000"/>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uk-UA" sz="1100" b="1" dirty="0">
                <a:solidFill>
                  <a:prstClr val="black"/>
                </a:solidFill>
              </a:rPr>
              <a:t>Дезінфікуючі </a:t>
            </a:r>
            <a:r>
              <a:rPr lang="uk-UA" sz="1100" b="1" dirty="0" smtClean="0">
                <a:solidFill>
                  <a:prstClr val="black"/>
                </a:solidFill>
              </a:rPr>
              <a:t>агенти та </a:t>
            </a:r>
            <a:r>
              <a:rPr lang="uk-UA" sz="1100" b="1" dirty="0">
                <a:solidFill>
                  <a:prstClr val="black"/>
                </a:solidFill>
              </a:rPr>
              <a:t>методи повинні бути бактерицидними, фунгіцидними, віруцидними  та </a:t>
            </a:r>
            <a:r>
              <a:rPr lang="en-US" sz="1100" b="1" dirty="0" smtClean="0">
                <a:solidFill>
                  <a:srgbClr val="FF0000"/>
                </a:solidFill>
              </a:rPr>
              <a:t>?</a:t>
            </a:r>
            <a:r>
              <a:rPr lang="ru-RU" sz="1100" b="1" dirty="0" smtClean="0">
                <a:solidFill>
                  <a:srgbClr val="FF0000"/>
                </a:solidFill>
              </a:rPr>
              <a:t> не </a:t>
            </a:r>
            <a:r>
              <a:rPr lang="uk-UA" sz="1100" b="1" dirty="0" err="1" smtClean="0">
                <a:solidFill>
                  <a:srgbClr val="FF0000"/>
                </a:solidFill>
              </a:rPr>
              <a:t>спороцидними</a:t>
            </a:r>
            <a:r>
              <a:rPr lang="en-US" sz="1100" b="1" dirty="0" smtClean="0">
                <a:solidFill>
                  <a:srgbClr val="FF0000"/>
                </a:solidFill>
              </a:rPr>
              <a:t> ?</a:t>
            </a:r>
            <a:endParaRPr lang="uk-UA" sz="1100" b="1" dirty="0">
              <a:solidFill>
                <a:srgbClr val="FF0000"/>
              </a:solidFill>
            </a:endParaRPr>
          </a:p>
        </p:txBody>
      </p:sp>
      <p:cxnSp>
        <p:nvCxnSpPr>
          <p:cNvPr id="50" name="Прямая со стрелкой 49"/>
          <p:cNvCxnSpPr>
            <a:stCxn id="48" idx="3"/>
            <a:endCxn id="35" idx="1"/>
          </p:cNvCxnSpPr>
          <p:nvPr/>
        </p:nvCxnSpPr>
        <p:spPr>
          <a:xfrm>
            <a:off x="5587418" y="2623910"/>
            <a:ext cx="601980" cy="90537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53" name="Прямая со стрелкой 52"/>
          <p:cNvCxnSpPr>
            <a:stCxn id="48" idx="1"/>
            <a:endCxn id="20" idx="3"/>
          </p:cNvCxnSpPr>
          <p:nvPr/>
        </p:nvCxnSpPr>
        <p:spPr>
          <a:xfrm flipH="1">
            <a:off x="2683045" y="2623910"/>
            <a:ext cx="753826" cy="90537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72" name="Прямоугольник 71"/>
          <p:cNvSpPr/>
          <p:nvPr/>
        </p:nvSpPr>
        <p:spPr>
          <a:xfrm>
            <a:off x="4967369" y="5150279"/>
            <a:ext cx="3445057" cy="407394"/>
          </a:xfrm>
          <a:prstGeom prst="rect">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path path="circle">
              <a:fillToRect l="50000" t="50000" r="50000" b="50000"/>
            </a:path>
            <a:tileRect/>
          </a:gradFill>
        </p:spPr>
        <p:style>
          <a:lnRef idx="2">
            <a:schemeClr val="accent1"/>
          </a:lnRef>
          <a:fillRef idx="1">
            <a:schemeClr val="lt1"/>
          </a:fillRef>
          <a:effectRef idx="0">
            <a:schemeClr val="accent1"/>
          </a:effectRef>
          <a:fontRef idx="minor">
            <a:schemeClr val="dk1"/>
          </a:fontRef>
        </p:style>
        <p:txBody>
          <a:bodyPr rtlCol="0" anchor="ctr"/>
          <a:lstStyle/>
          <a:p>
            <a:pPr algn="ctr"/>
            <a:r>
              <a:rPr lang="uk-UA" sz="1100" dirty="0" smtClean="0"/>
              <a:t>Пакування у спеціальні захисні матеріали, які підлягають стерилізації</a:t>
            </a:r>
            <a:endParaRPr lang="uk-UA" sz="1100" dirty="0"/>
          </a:p>
        </p:txBody>
      </p:sp>
      <p:grpSp>
        <p:nvGrpSpPr>
          <p:cNvPr id="74" name="Группа 73"/>
          <p:cNvGrpSpPr/>
          <p:nvPr/>
        </p:nvGrpSpPr>
        <p:grpSpPr>
          <a:xfrm>
            <a:off x="2087498" y="5102436"/>
            <a:ext cx="2208245" cy="852807"/>
            <a:chOff x="2591780" y="4495552"/>
            <a:chExt cx="1656184" cy="1137075"/>
          </a:xfr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path path="circle">
              <a:fillToRect l="50000" t="50000" r="50000" b="50000"/>
            </a:path>
            <a:tileRect/>
          </a:gradFill>
        </p:grpSpPr>
        <p:cxnSp>
          <p:nvCxnSpPr>
            <p:cNvPr id="76" name="Прямая со стрелкой 75"/>
            <p:cNvCxnSpPr>
              <a:endCxn id="85" idx="0"/>
            </p:cNvCxnSpPr>
            <p:nvPr/>
          </p:nvCxnSpPr>
          <p:spPr>
            <a:xfrm>
              <a:off x="3419872" y="4984997"/>
              <a:ext cx="0" cy="647630"/>
            </a:xfrm>
            <a:prstGeom prst="straightConnector1">
              <a:avLst/>
            </a:prstGeom>
            <a:grpFill/>
            <a:ln>
              <a:tailEnd type="arrow"/>
            </a:ln>
          </p:spPr>
          <p:style>
            <a:lnRef idx="2">
              <a:schemeClr val="accent2"/>
            </a:lnRef>
            <a:fillRef idx="0">
              <a:schemeClr val="accent2"/>
            </a:fillRef>
            <a:effectRef idx="1">
              <a:schemeClr val="accent2"/>
            </a:effectRef>
            <a:fontRef idx="minor">
              <a:schemeClr val="tx1"/>
            </a:fontRef>
          </p:style>
        </p:cxnSp>
        <p:sp>
          <p:nvSpPr>
            <p:cNvPr id="75" name="Прямоугольник 74"/>
            <p:cNvSpPr/>
            <p:nvPr/>
          </p:nvSpPr>
          <p:spPr>
            <a:xfrm>
              <a:off x="2591780" y="4495552"/>
              <a:ext cx="1656184" cy="648072"/>
            </a:xfrm>
            <a:prstGeom prst="rect">
              <a:avLst/>
            </a:prstGeom>
            <a:grpFill/>
          </p:spPr>
          <p:style>
            <a:lnRef idx="2">
              <a:schemeClr val="accent1"/>
            </a:lnRef>
            <a:fillRef idx="1">
              <a:schemeClr val="lt1"/>
            </a:fillRef>
            <a:effectRef idx="0">
              <a:schemeClr val="accent1"/>
            </a:effectRef>
            <a:fontRef idx="minor">
              <a:schemeClr val="dk1"/>
            </a:fontRef>
          </p:style>
          <p:txBody>
            <a:bodyPr rtlCol="0" anchor="ctr"/>
            <a:lstStyle/>
            <a:p>
              <a:pPr algn="ctr"/>
              <a:r>
                <a:rPr lang="uk-UA" sz="1100" dirty="0" smtClean="0"/>
                <a:t>Пакування для захисту від реконтамінації та пилу</a:t>
              </a:r>
              <a:endParaRPr lang="uk-UA" sz="1100" dirty="0"/>
            </a:p>
          </p:txBody>
        </p:sp>
      </p:grpSp>
      <p:sp>
        <p:nvSpPr>
          <p:cNvPr id="78" name="Прямоугольник 77"/>
          <p:cNvSpPr/>
          <p:nvPr/>
        </p:nvSpPr>
        <p:spPr>
          <a:xfrm>
            <a:off x="4967369" y="5642813"/>
            <a:ext cx="3637079" cy="304986"/>
          </a:xfrm>
          <a:prstGeom prst="rect">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path path="circle">
              <a:fillToRect l="50000" t="50000" r="50000" b="50000"/>
            </a:path>
            <a:tileRect/>
          </a:gradFill>
        </p:spPr>
        <p:style>
          <a:lnRef idx="2">
            <a:schemeClr val="accent1"/>
          </a:lnRef>
          <a:fillRef idx="1">
            <a:schemeClr val="lt1"/>
          </a:fillRef>
          <a:effectRef idx="0">
            <a:schemeClr val="accent1"/>
          </a:effectRef>
          <a:fontRef idx="minor">
            <a:schemeClr val="dk1"/>
          </a:fontRef>
        </p:style>
        <p:txBody>
          <a:bodyPr rtlCol="0" anchor="ctr"/>
          <a:lstStyle/>
          <a:p>
            <a:pPr algn="ctr"/>
            <a:r>
              <a:rPr lang="uk-UA" sz="1100" b="1" dirty="0" smtClean="0"/>
              <a:t>Валідований</a:t>
            </a:r>
            <a:r>
              <a:rPr lang="uk-UA" sz="1100" dirty="0" smtClean="0"/>
              <a:t> цикл стерилізація переважно </a:t>
            </a:r>
          </a:p>
          <a:p>
            <a:pPr algn="ctr"/>
            <a:r>
              <a:rPr lang="uk-UA" sz="1100" dirty="0" smtClean="0"/>
              <a:t>парового типу </a:t>
            </a:r>
            <a:r>
              <a:rPr lang="uk-UA" sz="1100" b="1" dirty="0" smtClean="0"/>
              <a:t>(в принципі)</a:t>
            </a:r>
            <a:endParaRPr lang="uk-UA" sz="1100" b="1" dirty="0"/>
          </a:p>
        </p:txBody>
      </p:sp>
      <p:sp>
        <p:nvSpPr>
          <p:cNvPr id="80" name="Прямоугольник 79"/>
          <p:cNvSpPr/>
          <p:nvPr/>
        </p:nvSpPr>
        <p:spPr>
          <a:xfrm>
            <a:off x="251520" y="6548204"/>
            <a:ext cx="8736971" cy="235074"/>
          </a:xfrm>
          <a:prstGeom prst="rect">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path path="circle">
              <a:fillToRect l="50000" t="50000" r="50000" b="50000"/>
            </a:path>
            <a:tileRect/>
          </a:gradFill>
        </p:spPr>
        <p:style>
          <a:lnRef idx="2">
            <a:schemeClr val="accent1"/>
          </a:lnRef>
          <a:fillRef idx="1">
            <a:schemeClr val="lt1"/>
          </a:fillRef>
          <a:effectRef idx="0">
            <a:schemeClr val="accent1"/>
          </a:effectRef>
          <a:fontRef idx="minor">
            <a:schemeClr val="dk1"/>
          </a:fontRef>
        </p:style>
        <p:txBody>
          <a:bodyPr rtlCol="0" anchor="ctr"/>
          <a:lstStyle/>
          <a:p>
            <a:pPr algn="ctr"/>
            <a:r>
              <a:rPr lang="uk-UA" dirty="0" smtClean="0"/>
              <a:t>Документальний реліз</a:t>
            </a:r>
            <a:endParaRPr lang="uk-UA" dirty="0"/>
          </a:p>
        </p:txBody>
      </p:sp>
      <p:sp>
        <p:nvSpPr>
          <p:cNvPr id="82" name="Прямоугольник 81"/>
          <p:cNvSpPr/>
          <p:nvPr/>
        </p:nvSpPr>
        <p:spPr>
          <a:xfrm>
            <a:off x="4967370" y="6074866"/>
            <a:ext cx="2208245" cy="378042"/>
          </a:xfrm>
          <a:prstGeom prst="rect">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path path="circle">
              <a:fillToRect l="50000" t="50000" r="50000" b="50000"/>
            </a:path>
            <a:tileRect/>
          </a:gradFill>
        </p:spPr>
        <p:style>
          <a:lnRef idx="2">
            <a:schemeClr val="accent1"/>
          </a:lnRef>
          <a:fillRef idx="1">
            <a:schemeClr val="lt1"/>
          </a:fillRef>
          <a:effectRef idx="0">
            <a:schemeClr val="accent1"/>
          </a:effectRef>
          <a:fontRef idx="minor">
            <a:schemeClr val="dk1"/>
          </a:fontRef>
        </p:style>
        <p:txBody>
          <a:bodyPr rtlCol="0" anchor="ctr"/>
          <a:lstStyle/>
          <a:p>
            <a:pPr algn="ctr"/>
            <a:r>
              <a:rPr lang="uk-UA" sz="1100" dirty="0"/>
              <a:t>Маркування </a:t>
            </a:r>
            <a:r>
              <a:rPr lang="uk-UA" sz="1100" dirty="0" smtClean="0"/>
              <a:t>«</a:t>
            </a:r>
            <a:r>
              <a:rPr lang="uk-UA" sz="1100" b="1" dirty="0" smtClean="0"/>
              <a:t>Стерильне</a:t>
            </a:r>
            <a:r>
              <a:rPr lang="uk-UA" sz="1100" dirty="0" smtClean="0"/>
              <a:t>»</a:t>
            </a:r>
            <a:endParaRPr lang="uk-UA" sz="1100" dirty="0"/>
          </a:p>
        </p:txBody>
      </p:sp>
      <p:grpSp>
        <p:nvGrpSpPr>
          <p:cNvPr id="84" name="Группа 83"/>
          <p:cNvGrpSpPr/>
          <p:nvPr/>
        </p:nvGrpSpPr>
        <p:grpSpPr>
          <a:xfrm>
            <a:off x="2087498" y="5955244"/>
            <a:ext cx="2208245" cy="596151"/>
            <a:chOff x="2591780" y="5877272"/>
            <a:chExt cx="1656184" cy="737181"/>
          </a:xfr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path path="circle">
              <a:fillToRect l="50000" t="50000" r="50000" b="50000"/>
            </a:path>
            <a:tileRect/>
          </a:gradFill>
        </p:grpSpPr>
        <p:sp>
          <p:nvSpPr>
            <p:cNvPr id="85" name="Прямоугольник 84"/>
            <p:cNvSpPr/>
            <p:nvPr/>
          </p:nvSpPr>
          <p:spPr>
            <a:xfrm>
              <a:off x="2591780" y="5877272"/>
              <a:ext cx="1656184" cy="504056"/>
            </a:xfrm>
            <a:prstGeom prst="rect">
              <a:avLst/>
            </a:prstGeom>
            <a:grpFill/>
          </p:spPr>
          <p:style>
            <a:lnRef idx="2">
              <a:schemeClr val="accent1"/>
            </a:lnRef>
            <a:fillRef idx="1">
              <a:schemeClr val="lt1"/>
            </a:fillRef>
            <a:effectRef idx="0">
              <a:schemeClr val="accent1"/>
            </a:effectRef>
            <a:fontRef idx="minor">
              <a:schemeClr val="dk1"/>
            </a:fontRef>
          </p:style>
          <p:txBody>
            <a:bodyPr rtlCol="0" anchor="ctr"/>
            <a:lstStyle/>
            <a:p>
              <a:pPr algn="ctr"/>
              <a:r>
                <a:rPr lang="uk-UA" sz="1100" dirty="0" smtClean="0"/>
                <a:t>Маркування </a:t>
              </a:r>
              <a:r>
                <a:rPr lang="uk-UA" sz="1100" b="1" dirty="0" smtClean="0"/>
                <a:t>«Дезінфіковане»</a:t>
              </a:r>
              <a:endParaRPr lang="uk-UA" b="1" dirty="0"/>
            </a:p>
          </p:txBody>
        </p:sp>
        <p:cxnSp>
          <p:nvCxnSpPr>
            <p:cNvPr id="86" name="Прямая со стрелкой 85"/>
            <p:cNvCxnSpPr/>
            <p:nvPr/>
          </p:nvCxnSpPr>
          <p:spPr>
            <a:xfrm flipH="1">
              <a:off x="3419872" y="6394029"/>
              <a:ext cx="1" cy="220424"/>
            </a:xfrm>
            <a:prstGeom prst="straightConnector1">
              <a:avLst/>
            </a:prstGeom>
            <a:grpFill/>
            <a:ln>
              <a:tailEnd type="arrow"/>
            </a:ln>
          </p:spPr>
          <p:style>
            <a:lnRef idx="2">
              <a:schemeClr val="accent2"/>
            </a:lnRef>
            <a:fillRef idx="0">
              <a:schemeClr val="accent2"/>
            </a:fillRef>
            <a:effectRef idx="1">
              <a:schemeClr val="accent2"/>
            </a:effectRef>
            <a:fontRef idx="minor">
              <a:schemeClr val="tx1"/>
            </a:fontRef>
          </p:style>
        </p:cxnSp>
      </p:grpSp>
      <p:grpSp>
        <p:nvGrpSpPr>
          <p:cNvPr id="93" name="Группа 92"/>
          <p:cNvGrpSpPr/>
          <p:nvPr/>
        </p:nvGrpSpPr>
        <p:grpSpPr>
          <a:xfrm rot="14590928">
            <a:off x="3225084" y="3990602"/>
            <a:ext cx="933677" cy="1056312"/>
            <a:chOff x="562065" y="1624672"/>
            <a:chExt cx="1759404" cy="1098294"/>
          </a:xfrm>
        </p:grpSpPr>
        <p:sp>
          <p:nvSpPr>
            <p:cNvPr id="94" name="TextBox 93"/>
            <p:cNvSpPr txBox="1"/>
            <p:nvPr/>
          </p:nvSpPr>
          <p:spPr>
            <a:xfrm rot="3176019">
              <a:off x="1038051" y="1950218"/>
              <a:ext cx="965527" cy="579969"/>
            </a:xfrm>
            <a:prstGeom prst="rect">
              <a:avLst/>
            </a:prstGeom>
            <a:noFill/>
          </p:spPr>
          <p:txBody>
            <a:bodyPr wrap="square" rtlCol="0">
              <a:spAutoFit/>
            </a:bodyPr>
            <a:lstStyle/>
            <a:p>
              <a:r>
                <a:rPr lang="uk-UA" sz="1400" dirty="0" smtClean="0"/>
                <a:t>Ні</a:t>
              </a:r>
              <a:endParaRPr lang="uk-UA" sz="1400" dirty="0"/>
            </a:p>
          </p:txBody>
        </p:sp>
        <p:cxnSp>
          <p:nvCxnSpPr>
            <p:cNvPr id="95" name="Прямая со стрелкой 94"/>
            <p:cNvCxnSpPr>
              <a:endCxn id="75" idx="0"/>
            </p:cNvCxnSpPr>
            <p:nvPr/>
          </p:nvCxnSpPr>
          <p:spPr>
            <a:xfrm rot="7009072" flipH="1">
              <a:off x="1161891" y="1024846"/>
              <a:ext cx="559751" cy="1759404"/>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grpSp>
      <p:grpSp>
        <p:nvGrpSpPr>
          <p:cNvPr id="96" name="Группа 95"/>
          <p:cNvGrpSpPr/>
          <p:nvPr/>
        </p:nvGrpSpPr>
        <p:grpSpPr>
          <a:xfrm rot="6753587">
            <a:off x="4586331" y="4533858"/>
            <a:ext cx="1141352" cy="470113"/>
            <a:chOff x="4909000" y="859132"/>
            <a:chExt cx="2105667" cy="601928"/>
          </a:xfrm>
        </p:grpSpPr>
        <p:sp>
          <p:nvSpPr>
            <p:cNvPr id="97" name="TextBox 96"/>
            <p:cNvSpPr txBox="1"/>
            <p:nvPr/>
          </p:nvSpPr>
          <p:spPr>
            <a:xfrm rot="18995964">
              <a:off x="5346878" y="1066986"/>
              <a:ext cx="1667789" cy="394074"/>
            </a:xfrm>
            <a:prstGeom prst="rect">
              <a:avLst/>
            </a:prstGeom>
            <a:noFill/>
          </p:spPr>
          <p:txBody>
            <a:bodyPr wrap="square" rtlCol="0">
              <a:spAutoFit/>
            </a:bodyPr>
            <a:lstStyle/>
            <a:p>
              <a:r>
                <a:rPr lang="uk-UA" sz="1400" dirty="0" smtClean="0"/>
                <a:t>Так</a:t>
              </a:r>
              <a:endParaRPr lang="uk-UA" sz="1400" dirty="0"/>
            </a:p>
          </p:txBody>
        </p:sp>
        <p:cxnSp>
          <p:nvCxnSpPr>
            <p:cNvPr id="98" name="Прямая со стрелкой 97"/>
            <p:cNvCxnSpPr/>
            <p:nvPr/>
          </p:nvCxnSpPr>
          <p:spPr>
            <a:xfrm rot="14846413">
              <a:off x="5514338" y="253794"/>
              <a:ext cx="503579" cy="1714256"/>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grpSp>
      <p:sp>
        <p:nvSpPr>
          <p:cNvPr id="2" name="Номер слайда 1"/>
          <p:cNvSpPr>
            <a:spLocks noGrp="1"/>
          </p:cNvSpPr>
          <p:nvPr>
            <p:ph type="sldNum" sz="quarter" idx="12"/>
          </p:nvPr>
        </p:nvSpPr>
        <p:spPr/>
        <p:txBody>
          <a:bodyPr/>
          <a:lstStyle/>
          <a:p>
            <a:fld id="{B19B0651-EE4F-4900-A07F-96A6BFA9D0F0}" type="slidenum">
              <a:rPr lang="ru-RU" smtClean="0"/>
              <a:t>27</a:t>
            </a:fld>
            <a:endParaRPr lang="ru-RU"/>
          </a:p>
        </p:txBody>
      </p:sp>
      <p:pic>
        <p:nvPicPr>
          <p:cNvPr id="70" name="Picture 12" descr="http://www.delhidentalcare.com/img/dental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318628"/>
            <a:ext cx="1599157" cy="7301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7" name="Picture 14" descr="http://www.nadirimpex.com/2077-2130-thickbox/vaginal-specul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4980" y="509418"/>
            <a:ext cx="1088694" cy="612390"/>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2" descr="data:image/jpeg;base64,/9j/4AAQSkZJRgABAQAAAQABAAD/2wCEAAkGBhASEBUUEhQWFRQVFhUWFRYVFhcXFRQUFBQVFRcYFRYXGygeGRojGRUVHy8gJCctLCwuGR4xNTAqNicrLCkBCQoKDQwMGQ0PDSkgHhwpKSkpKSkpKSkpKSkpKSkpKSkpKSkpKSkpKSkpKSkpKSkpKSkpKSkpKSkpKSkpKSkpKf/AABEIALcBEwMBIgACEQEDEQH/xAAcAAEAAgIDAQAAAAAAAAAAAAAABgcBBQIDBAj/xABNEAABAwIDBAYECwQHBgcAAAABAAIDBBEFEiEGBzFBEyJRYXGBMkKRoRQjM1JicoKSorHRNJOywRUWJENTc8IXVKOz0vAIY2SD0+Hj/8QAFQEBAQAAAAAAAAAAAAAAAAAAAAH/xAAVEQEBAAAAAAAAAAAAAAAAAAAAAf/aAAwDAQACEQMRAD8AvFERAREQERR7anaQ0pY0Bt3hxzOOgy93bqgkN0UY2U2ldUPexzg4gZwWgWAvYg271JroMosArKAiIgIiICIiAiIgIiICIiAiIgIiICIiAiIgIiICIiAiIg1VZtLTRSmJ0nxgaHFgBJDTzK0VZvXw2Jxa978w5dG5VNimMznGal8Y+MMsrGg6ghhLACO4MutXthRVIlaZI7PLQSADo0gEX77ILoG+DDPnSfuzp7CtvBt5hr2vcKqK0YBdc2IB4WBFzx5XXzWKfS+V/wCH9V6KaFxcBldZ0crTcdjXOHDTkPYkKtnHN/NMy7aaJ0xFwHvORl+4auPuVb7Tby66us2QsawHMGsYBlPD0jd3DvUTN9b9uvcuLQToASSeABJPYAAg2MGKzMJyzSNvxLXubcd9jqpFsXt1U0lXE6SeR0DnBsrXPc9pY7Qus46EcfIrhgGExvdBCYbuliMpe5rXukDvRbE12jWtsbka8eC0uM0DYpQGHqSNLmgEnKQ98ZsTra7LjnY2KD6whla5oc0hzSAQQbgg6gg8wua+YdmN41fRgMilJYP7uQB8flfVvkQrBwjfwDYVNMe90Lr/AIHfqgt1FE8L3oYXPa04jJ9WUFh9p096k9PVMkbmY5r2ngWkOB8xog7V4cUxqCmZnnkbG24F3G1yeQ7SvddUTvnwuqjqmTSvMsD7iPSwhINzHYaAluodz17EFv4XtbRVLskFRFI8C+Vrhmt4cVtgvnrYnFY4qumjkfG2HphLHO5nxzbhw6IyDg1zrA5uHvX0KCgyiIgIiICIiAiIgIiICIiAiIgIiICIiAiIgoWDCpYsfnc1tzHJPMc2jcjw4g3P+YPYvHt1tfM6qeG5LFgYbagdRrXZT4hyvWv2epZnZpImucRlLtWuLewuaQSO4rUS7ssKccxpmk9ueQfk9B8+DGB/hRfu2fovXTYy5rrgNaBE95AaBq4FjLAduZvDtV7jdjhX+7/8Wa3s6Sy7q7AMMpYJpHU0DY8pMvxbesBwHDXW1kiV81SPec7S27nODzYag/8AZK6sjoX9UjNo+N7dQT2X7Dwt2hSyLBfhUsnwCFweLvDWFzmNZb0SXE2NuBvxWjr6aMAh4LHtJzNcCHB3MFp5oroqOklAyue6OPMGB9s0ecmRzb8D1nE3HbyvZdFZZoYDcvbYZhcMyWuGgG2oJNzbjfiuygxJ0bS0cCSTfXsGvboAt5gOwFfXMdNDGXNHoveQ0SOvwZmOoHagjVJhssh6jfMkNGniVs49lasAODQbi+jtde5bWt3b4sz0qJzu+PK/+FxK8D4cSg9JlTHb50b8vtIsg801LVM9OJ3sv+qxSYvJC67HSRO7WOcw+79F6otralp1e09zm/ovUNry75SGN/h/9oNph29rE4rWnbKBymYHX+02zlx2x3lz4jBHTyRMiAkDnua8lrraNNnC7bXJ4nkta/E6F/p0xHe0hdUkGHO9B8kZ7wSEEkxLBKQ0jWwPa5nrAOzODje0luRB0ItqCPFSvdNtu539gqj8bGPiXE+mwC+QnmQBcHmPBVZFhOvxNRGTyucpXZJR1rZGyWJezVj43DMLcCCNbhB9Q3WV8+UW9rFYNJHZwOU0Y/ibY+0qf7Hb1zWNfngs5hbfo33uHA2Ia7wPNBYiLQUe3FDJKYemayUEAxy9R1yARa+h0I4Fb4FBlERAREQEREBERAREQEREBERAREQEREBVVvUxeWpqYsMpjdz3NMluBc7VjXW9VrbyHuAVm11W2KJ8j/RYxz3eDWlx9wVZ7o6B1RUVOIzC73vcxl+RdZ8hHgOjZ9koJ3srsxDQU7YYhw1e8+lI/m538hyFgo9vRwfPAHx0MdU+5DiWF0jG5TYtDCHO18QOxTpYIQUvum3dOMslRWU46O2WJkzNS/MCX5HDgALC41uexXOxgAAAAAFgALADsAWbLKAiIg8tXhUEvykUb/rsa7+ILTVe7vC5PSo4fstyfwWUjRBBqrc1hL+Eckf1JXj3EkLUVW4alPydTO36wjeP4WlWgiCl6vcHP/d1Ubv8yJzf4XFaubczi0fyZid9SZzD7HNCvxEHztVbDY5HxglcO50co9gdf3LfbFw/BI5PhlMM8rmm0sckWVrBZtnZMtyS4nXsV1lYsg+WtqZumrJpI43NjL+o3U2a0Bo1PHhderA9tcTo7CKV+Qeo8Z4/ANde3lZfTdlwMDfmj2BBVOBb8wSG1kOXtkiJt5xvNx5OKm1FvDw2S1qhrb/4gdGPa4BvvW8fQRHjGw+LW/ovBU7JUMnpU0JPaGNB9rQCg99JiMMovHIx4+g5rvyK9F1D6zdbQPN2CSI9rH3/AOYHLznYnEIf2bEH6cGyguHhqXAeTUE4S6gza/HoSBJBDUNvbMxwBt2nVp/AsnejDE8tqqeeAgkZiwlhsbXBIa78KCcItThe1dFU6Qzsc75t8r/uOs73La3QZREQEREBERAREQEREEN3tYl0WFyjh0pZH9knM/8AA1w81sN32GdBhtMwjrGMSO+vL8Y73u9yim/Z/wDZadvJ0xv9wt/1FWRTRZWNaPVaB7AAg7UREBERARLrR7RbYUdELzygOPoxt60jvBo/M2Heg3ZWHPA1PDtVUzbzcRrXFmHUxDeGfL0rx4k2iYfEu8Flu7XE6s5q2psD6r3uncPBjcsTfIEIJviW32GwEiSqiDh6rXdI77sdyo3W78cOZ6DZpPBgaPa8j8l34fuboGD4wyy9oLujZ92EN/Nb6j2DwyP0aSHxcwPP3n3KCByf+IGK/UpHHxlaD7mlcRv+/wDRO/e//mrTiwuBvoxRt+qxo/ILu+DM+a32BBVTN/8AF69G8eErf9QC2lFvvon8Yahvg1sg/A5T6Sgid6UbD4taf5LXVex+HyenSU7u8xMv7bXQa2j3nYZJYGfoyeUzHxe9wy+9SOlro5W5o3te082ODh7RootVbrcOd6DZIT2xSyAfccXM9y0FVujmidnpKkB302mF/wC9p7e9hQWcCsqpn7U43hv7VC6aIcXOAeAO0TxC4+2zxKk+zm9TD6shmfoZTwZLYZj9B98rvaD3IJkiwFlBgtXGSJrhZwBB5EXHsK5ogi+LbtsNnGsAjd86H4sg9tm9X3LTf1Oxak/Ya7pGD+5qhmFuwO192VWClkEEbvKfTP6PEqWSn1s2Zo6SBwvobi5bpyuVMMOxSGdgfDI2Rh9ZjgR524HuXfNA17S1zQ5p0LXAEEd4OhUJxTdm1rzPhsrqKfjZnyLz2OZwA8iO5BOkUCwzb+end0WLRfB3Ata2ob8hIXXt4cNbXA55VOo5A4Aggg6gg3BHaDzQc0REBERAREQVrv0h/scMnJk4v5tP6KxaWYOY1w9ZrT7QCo7vHwU1WG1EYF3Nb0jB2uj61h3kBw8107r8fFVhsJvd8Q6F/iwDKfNhafaglqIiAuuaZrWlziGtAuSTYADiSToAuTngAk6DmewKpMZxWfHKv4LSuLaOMgyP1s8AkZ3drSR1GetbMbAINhjG8OprJTTYQwuPrVBHVaOZZm0A+m7jyBXr2e3RQMd01a81U7jd2cksv336z/PTuUvwDZ6CkhEULbAcSdXPd857uZ/Llbgtmg6qembG0NY0NaNA1oAAHcBoF2oiAiIgIiICIiAiIgwQoVtVunoawFzGiCb58YAaT9OMWDvEWPepsiClKPaHFMDlbDWNM9KdGOBLrAc4nnXQeo7ytxVu4PjENVC2aB4exw0I94I5EcwueJ4XDUROimYHxuGrXfmOYI5EahVPFHLs9Xi7nPoKh1iT6lvWP02A6/Obc8tAuO6LjG8EXBuDqCOBB7FyQEREBERB48UwmGoiMU0bZGHiHD3g8Qe8aqvZaSswJ2eIvqcNv14zrLTA82H5o9nbY6mzlxfGDcHUEWIPAg8boPJhOLw1MLJYXh7Hi4I94I5EHQjkvaq3xClOCVHwiFrjQTPAqIxwp3HQSRt7Ln2adisSCdr2hzSC1wDmkaggi4IPYQg7EREBERBgtuqhwqo/oXGZKd+lJVkOjPJuZ3UP2Xl0Z7i08lb6iu8HY0YhS5RYTR3dC49tuswn5rhp3Gx5IJSCsqA7sNsjMw0lTdtVAMtn6Okazqm/026B3keanwKCv97mPvjp2UsVzLVHJlHEsuG5R3vc5rPDMpFsZswyhpWxCxkPWmf8+UgXP1RwA5ABQudvwvahrTqyljzebGDL+OYnyCtJAAREQEREBERAREQEREBERAREQFodt8BFXQzRWGbKXxk8pGAub5E6HuJW+XVVyBsb3HgGuJ8ACSgiG6PGjUYZGHEl0JMVzxLWgOZfvyOaPEFTRVnuIjPwKZ/qvm6vkxv/AFD2KzEBERAREQEREHRW0Ucsb45GhzHtLXNPAgixUM2DnfSTzYZK7N0PxtM48X07ze3i0nh3nkFOlCN4pNM6mr2NF4JWslNruMEps4A8rH+IoJsi4Agog7EREBERBAd4GwskrhWURLKuKzurYGXLwtyzgaa6OHVPK3r2E3iR1o6KUCKqZo+M9UPy6F0YOvHiw6t96mRCg+3e7WOsPTwHoaptiHDQSEcMxGocOTxryNwg1Gx8g/rJiAPEscB5PjP5K0F894FitVQ4wyWuDmyE5JnPAuWOGXPcaOFsrrjjlK+gIZg4BzSCCLggggjtBHFB2IiICIiAiIgIiICIiAiIgIiICg29raPoKEwx3M9V8TG0elldYPIHgco73Bb7ana2noITJMdTfo4x6cjhyaOztcdAoZsJgNRXVX9KVwt/usRvZreTwDrlAPVvqSS7mEEy2LwAUVDDBpma27yOcjjmf7zYdwC3iIgIiICIiAiIgLRbc0PTYbVM7YXkfWYM497Qt6umsZeN47WuHtaUGp2Kremw6mkPOFn4Rl/ki0W7B5/oml+o73SPRBOUREBERAREQRTeNsma6jLWAdNEekhPa4DVl+xwuPGx5KpdhsSxWLpDQnpBGQZaR9y4g3Bc2M2Nw4ZTlN78tQvoVVlt7slPT1AxPDx8Yw5p4gL5xaznBo9IEaObztmGo1D2YBvho5T0dU11LKNHCS5jv9ewLftAeKnkFQx7Q5jmuaeDmkEHwI0UIwyXCsdp80kTTM0We29pojbi17SCWdh4Hn2LUv3U1lI4vwysc0cejkcW/iaC132mILRusqsG7bYxSaVlJ0jR64aW/wDEhzx+0NW4w3e1Qyem2WI8zk6Vo+1CXaeICCbotPRbY0EvydTCT2dI0O+64graxzNcLtII7Qbj3IOaIsXQZRYuvLV4tBF8rLGz672t/MoPWl1E6/ejhkQNpTKRyhaXj7+jB5uUbm3pVlSS3D6MvvoHuvJbxyWjb5vKCzJpmtaXOIa0akkgADvJ4Kvdot7cYd0GHsNVO7qhzQTGD9EDWQ+GnevBHu2xKvcH4pVkM4iGMg28gBG3yDvFT3ANk6SiZlp4gwn0ncXv+s86nw4dyCF7O7tJp5vheLPMshsRCTdrbG4EltLDlG3qjnmVlNbZckQEuuLngceXHuVZ4/vkjjNTHEy72Ne2GQEPaZGki7hwy6X0J4d6CzbrKofCN5tfWTCOWo6FgbcmJrGFxFvSc4G3HlZTnCt5UbWOZNmfIHENcMrWvZoWkuJAvrbvQT+6xdQ5u01dP8hCWg8CWO1+3Nkb5tDly/qxWTftE9geWZz/AMLcjB5hyDfV20VLEbPlbmHqtOZ/3W3K5YTjUVS1zo8wyuykOaWuBsDwOtiCtbSbDUrBZwdJ3OOVn7uMNZ7QVu6WhjibliY1jexjQ0ewIO9ePGKgMp5Xng2ORx8GsJ/kvYo1vHqyzDKi3pSNELe0umcI7Dvs4oOvdrRhuE0gP+ED94l380W9wui6GCKIf3cbGafRaG/yWEHtREQEREBERAWCFlEFcbXbtZBN8Mwt/QVIJcWAhrJCeOXk0nmD1T3cVnZjew0v+DYiw0tS2zSXAtjce+/oE9/VPIqxlpNpNkaSuZlqIg4j0XjqyM+q8ajw1CDcRvBAIIIIuCNQR2g81r8R2Yo59ZqeJ5+c5jc48HgZh5FQKPYvFcM1w+Yzwg36F9s3hkcQw+LHMPivbQ72WscI66nkgk5lrXEfu3ASDyDh3oNlXbqsOk4CVncJXOH3ZcwWkl3IwA3iqpo/ss/0ZVOcL2mo6j5GeN5+aHAPHiw9YexbJBWH+yWub8nis4HIfGj8plj/AGYYsdDi81vrTf8AyK0Uugq47nKh/wAtic7x2Wef45T+S9FHuLoGm8ks8h73NYPwtv71ZKII5h27zDIbFtMxxHB0t5T4jpCbeSkLGACwFgOQ4Lktfi2P0tM3NUTRxD6bgCfBvE+SDYWXF8gAuTYDjfSyqzaPfhGOpQxmVx06SQFrAfos9J3nlVcY5thiNWMtTU9RxF4wQxlr3GZsY4DvugvTGN5OGU1w+oY5w9WL4x3h1dB5lQfF9/g1FLTX7HzO0+43/qVUGKBvGQu/y2ZR95/6L3YZhU9QQKWjfL9Ihzx4kmzAg2OL7x8Tq7sdK4NdcGOIZWkHkcmpHiVH5aKQDr2ZYcHODSbcg291P6Dc/jEwHSyR07fm5rkD6kQy+1ylOFbhKJms8ssx7G2jafG13e9BUezWJw01XG97M7Q4Zr2OhBGjefEexW5s1DFPiD3xB8EcsYLQ3q52Rhrbt06rbt46HS2huudbuPpH1Ye0mOm6OzomE5ukbYAte6/VI1N9bjTipzguzlNSMDIIw23rHrPNySbvdqbnVB6KPCoY9WN6x4uJLnnxe65PtXrssogIiICh+07unxGhpRq1jnVkvZlhGWIHxkdf7IUwKiOxxFRVVlbxD5BTwn/yabQkdzpC4+QQSyyLkiAiIgIiICIiAiIgIiIMFeetw6KZpZNGyRp4te0OHsIXpRBCcU3RYfL6PSQnlkdmaPBsgcB5WWpdu6xen/Y8Tdl5MlzWHdqXt9gCsxEFZtq9qoeMVNUDtBaCfY5iy3brHmfKYSXfUc7/AE51ZVksgrU7ysW4f0NPf/3bf8lYO3OPP+Twot/zC634ixWXZLIKmrWbVVGhaIGnlG+KO3i/M53sK1LNzOJSOL5ZIA88XSPklee3UtN1d9ksgqSDcS86y1vkyHh4Fz/5Lb4duMw2M3kdNMexzwxvsjAJ8yrFRBG8L3dYXTm8dLHe9wXjpCPDPe3kpE1gAsNB2clyRBgLKIgIiICIiAiIg654szHNuRmBFxxFxa4714sAwSOkp44I7lkbcoLrZna3JcQOJJJ81sUQEREBERAREQEREBERAREQEREBERAREQEREBERAREQEREBERAREQEREBERAREQEREH/9k="/>
          <p:cNvSpPr>
            <a:spLocks noChangeAspect="1" noChangeArrowheads="1"/>
          </p:cNvSpPr>
          <p:nvPr/>
        </p:nvSpPr>
        <p:spPr bwMode="auto">
          <a:xfrm>
            <a:off x="207433" y="-108347"/>
            <a:ext cx="4064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5" name="AutoShape 4" descr="data:image/jpeg;base64,/9j/4AAQSkZJRgABAQAAAQABAAD/2wCEAAkGBhASEBUUEhQWFRQVFhUWFRYVFhcXFRQUFBQVFRcYFRYXGygeGRojGRUVHy8gJCctLCwuGR4xNTAqNicrLCkBCQoKDQwMGQ0PDSkgHhwpKSkpKSkpKSkpKSkpKSkpKSkpKSkpKSkpKSkpKSkpKSkpKSkpKSkpKSkpKSkpKSkpKf/AABEIALcBEwMBIgACEQEDEQH/xAAcAAEAAgIDAQAAAAAAAAAAAAAABgcBBQIDBAj/xABNEAABAwIDBAYECwQHBgcAAAABAAIDBBEFEiEGBzFBEyJRYXGBMkKRoRQjM1JicoKSorHRNJOywRUWJENTc8IXVKOz0vAIY2SD0+Hj/8QAFQEBAQAAAAAAAAAAAAAAAAAAAAH/xAAVEQEBAAAAAAAAAAAAAAAAAAAAAf/aAAwDAQACEQMRAD8AvFERAREQERR7anaQ0pY0Bt3hxzOOgy93bqgkN0UY2U2ldUPexzg4gZwWgWAvYg271JroMosArKAiIgIiICIiAiIgIiICIiAiIgIiICIiAiIgIiICIiAiIg1VZtLTRSmJ0nxgaHFgBJDTzK0VZvXw2Jxa978w5dG5VNimMznGal8Y+MMsrGg6ghhLACO4MutXthRVIlaZI7PLQSADo0gEX77ILoG+DDPnSfuzp7CtvBt5hr2vcKqK0YBdc2IB4WBFzx5XXzWKfS+V/wCH9V6KaFxcBldZ0crTcdjXOHDTkPYkKtnHN/NMy7aaJ0xFwHvORl+4auPuVb7Tby66us2QsawHMGsYBlPD0jd3DvUTN9b9uvcuLQToASSeABJPYAAg2MGKzMJyzSNvxLXubcd9jqpFsXt1U0lXE6SeR0DnBsrXPc9pY7Qus46EcfIrhgGExvdBCYbuliMpe5rXukDvRbE12jWtsbka8eC0uM0DYpQGHqSNLmgEnKQ98ZsTra7LjnY2KD6whla5oc0hzSAQQbgg6gg8wua+YdmN41fRgMilJYP7uQB8flfVvkQrBwjfwDYVNMe90Lr/AIHfqgt1FE8L3oYXPa04jJ9WUFh9p096k9PVMkbmY5r2ngWkOB8xog7V4cUxqCmZnnkbG24F3G1yeQ7SvddUTvnwuqjqmTSvMsD7iPSwhINzHYaAluodz17EFv4XtbRVLskFRFI8C+Vrhmt4cVtgvnrYnFY4qumjkfG2HphLHO5nxzbhw6IyDg1zrA5uHvX0KCgyiIgIiICIiAiIgIiICIiAiIgIiICIiAiIgoWDCpYsfnc1tzHJPMc2jcjw4g3P+YPYvHt1tfM6qeG5LFgYbagdRrXZT4hyvWv2epZnZpImucRlLtWuLewuaQSO4rUS7ssKccxpmk9ueQfk9B8+DGB/hRfu2fovXTYy5rrgNaBE95AaBq4FjLAduZvDtV7jdjhX+7/8Wa3s6Sy7q7AMMpYJpHU0DY8pMvxbesBwHDXW1kiV81SPec7S27nODzYag/8AZK6sjoX9UjNo+N7dQT2X7Dwt2hSyLBfhUsnwCFweLvDWFzmNZb0SXE2NuBvxWjr6aMAh4LHtJzNcCHB3MFp5oroqOklAyue6OPMGB9s0ecmRzb8D1nE3HbyvZdFZZoYDcvbYZhcMyWuGgG2oJNzbjfiuygxJ0bS0cCSTfXsGvboAt5gOwFfXMdNDGXNHoveQ0SOvwZmOoHagjVJhssh6jfMkNGniVs49lasAODQbi+jtde5bWt3b4sz0qJzu+PK/+FxK8D4cSg9JlTHb50b8vtIsg801LVM9OJ3sv+qxSYvJC67HSRO7WOcw+79F6otralp1e09zm/ovUNry75SGN/h/9oNph29rE4rWnbKBymYHX+02zlx2x3lz4jBHTyRMiAkDnua8lrraNNnC7bXJ4nkta/E6F/p0xHe0hdUkGHO9B8kZ7wSEEkxLBKQ0jWwPa5nrAOzODje0luRB0ItqCPFSvdNtu539gqj8bGPiXE+mwC+QnmQBcHmPBVZFhOvxNRGTyucpXZJR1rZGyWJezVj43DMLcCCNbhB9Q3WV8+UW9rFYNJHZwOU0Y/ibY+0qf7Hb1zWNfngs5hbfo33uHA2Ia7wPNBYiLQUe3FDJKYemayUEAxy9R1yARa+h0I4Fb4FBlERAREQEREBERAREQEREBERAREQEREBVVvUxeWpqYsMpjdz3NMluBc7VjXW9VrbyHuAVm11W2KJ8j/RYxz3eDWlx9wVZ7o6B1RUVOIzC73vcxl+RdZ8hHgOjZ9koJ3srsxDQU7YYhw1e8+lI/m538hyFgo9vRwfPAHx0MdU+5DiWF0jG5TYtDCHO18QOxTpYIQUvum3dOMslRWU46O2WJkzNS/MCX5HDgALC41uexXOxgAAAAAFgALADsAWbLKAiIg8tXhUEvykUb/rsa7+ILTVe7vC5PSo4fstyfwWUjRBBqrc1hL+Eckf1JXj3EkLUVW4alPydTO36wjeP4WlWgiCl6vcHP/d1Ubv8yJzf4XFaubczi0fyZid9SZzD7HNCvxEHztVbDY5HxglcO50co9gdf3LfbFw/BI5PhlMM8rmm0sckWVrBZtnZMtyS4nXsV1lYsg+WtqZumrJpI43NjL+o3U2a0Bo1PHhderA9tcTo7CKV+Qeo8Z4/ANde3lZfTdlwMDfmj2BBVOBb8wSG1kOXtkiJt5xvNx5OKm1FvDw2S1qhrb/4gdGPa4BvvW8fQRHjGw+LW/ovBU7JUMnpU0JPaGNB9rQCg99JiMMovHIx4+g5rvyK9F1D6zdbQPN2CSI9rH3/AOYHLznYnEIf2bEH6cGyguHhqXAeTUE4S6gza/HoSBJBDUNvbMxwBt2nVp/AsnejDE8tqqeeAgkZiwlhsbXBIa78KCcItThe1dFU6Qzsc75t8r/uOs73La3QZREQEREBERAREQEREEN3tYl0WFyjh0pZH9knM/8AA1w81sN32GdBhtMwjrGMSO+vL8Y73u9yim/Z/wDZadvJ0xv9wt/1FWRTRZWNaPVaB7AAg7UREBERARLrR7RbYUdELzygOPoxt60jvBo/M2Heg3ZWHPA1PDtVUzbzcRrXFmHUxDeGfL0rx4k2iYfEu8Flu7XE6s5q2psD6r3uncPBjcsTfIEIJviW32GwEiSqiDh6rXdI77sdyo3W78cOZ6DZpPBgaPa8j8l34fuboGD4wyy9oLujZ92EN/Nb6j2DwyP0aSHxcwPP3n3KCByf+IGK/UpHHxlaD7mlcRv+/wDRO/e//mrTiwuBvoxRt+qxo/ILu+DM+a32BBVTN/8AF69G8eErf9QC2lFvvon8Yahvg1sg/A5T6Sgid6UbD4taf5LXVex+HyenSU7u8xMv7bXQa2j3nYZJYGfoyeUzHxe9wy+9SOlro5W5o3te082ODh7RootVbrcOd6DZIT2xSyAfccXM9y0FVujmidnpKkB302mF/wC9p7e9hQWcCsqpn7U43hv7VC6aIcXOAeAO0TxC4+2zxKk+zm9TD6shmfoZTwZLYZj9B98rvaD3IJkiwFlBgtXGSJrhZwBB5EXHsK5ogi+LbtsNnGsAjd86H4sg9tm9X3LTf1Oxak/Ya7pGD+5qhmFuwO192VWClkEEbvKfTP6PEqWSn1s2Zo6SBwvobi5bpyuVMMOxSGdgfDI2Rh9ZjgR524HuXfNA17S1zQ5p0LXAEEd4OhUJxTdm1rzPhsrqKfjZnyLz2OZwA8iO5BOkUCwzb+end0WLRfB3Ata2ob8hIXXt4cNbXA55VOo5A4Aggg6gg3BHaDzQc0REBERAREQVrv0h/scMnJk4v5tP6KxaWYOY1w9ZrT7QCo7vHwU1WG1EYF3Nb0jB2uj61h3kBw8107r8fFVhsJvd8Q6F/iwDKfNhafaglqIiAuuaZrWlziGtAuSTYADiSToAuTngAk6DmewKpMZxWfHKv4LSuLaOMgyP1s8AkZ3drSR1GetbMbAINhjG8OprJTTYQwuPrVBHVaOZZm0A+m7jyBXr2e3RQMd01a81U7jd2cksv336z/PTuUvwDZ6CkhEULbAcSdXPd857uZ/Llbgtmg6qembG0NY0NaNA1oAAHcBoF2oiAiIgIiICIiAiIgwQoVtVunoawFzGiCb58YAaT9OMWDvEWPepsiClKPaHFMDlbDWNM9KdGOBLrAc4nnXQeo7ytxVu4PjENVC2aB4exw0I94I5EcwueJ4XDUROimYHxuGrXfmOYI5EahVPFHLs9Xi7nPoKh1iT6lvWP02A6/Obc8tAuO6LjG8EXBuDqCOBB7FyQEREBERB48UwmGoiMU0bZGHiHD3g8Qe8aqvZaSswJ2eIvqcNv14zrLTA82H5o9nbY6mzlxfGDcHUEWIPAg8boPJhOLw1MLJYXh7Hi4I94I5EHQjkvaq3xClOCVHwiFrjQTPAqIxwp3HQSRt7Ln2adisSCdr2hzSC1wDmkaggi4IPYQg7EREBERBgtuqhwqo/oXGZKd+lJVkOjPJuZ3UP2Xl0Z7i08lb6iu8HY0YhS5RYTR3dC49tuswn5rhp3Gx5IJSCsqA7sNsjMw0lTdtVAMtn6Okazqm/026B3keanwKCv97mPvjp2UsVzLVHJlHEsuG5R3vc5rPDMpFsZswyhpWxCxkPWmf8+UgXP1RwA5ABQudvwvahrTqyljzebGDL+OYnyCtJAAREQEREBERAREQEREBERAREQFodt8BFXQzRWGbKXxk8pGAub5E6HuJW+XVVyBsb3HgGuJ8ACSgiG6PGjUYZGHEl0JMVzxLWgOZfvyOaPEFTRVnuIjPwKZ/qvm6vkxv/AFD2KzEBERAREQEREHRW0Ucsb45GhzHtLXNPAgixUM2DnfSTzYZK7N0PxtM48X07ze3i0nh3nkFOlCN4pNM6mr2NF4JWslNruMEps4A8rH+IoJsi4Agog7EREBERBAd4GwskrhWURLKuKzurYGXLwtyzgaa6OHVPK3r2E3iR1o6KUCKqZo+M9UPy6F0YOvHiw6t96mRCg+3e7WOsPTwHoaptiHDQSEcMxGocOTxryNwg1Gx8g/rJiAPEscB5PjP5K0F894FitVQ4wyWuDmyE5JnPAuWOGXPcaOFsrrjjlK+gIZg4BzSCCLggggjtBHFB2IiICIiAiIgIiICIiAiIgIiICg29raPoKEwx3M9V8TG0elldYPIHgco73Bb7ana2noITJMdTfo4x6cjhyaOztcdAoZsJgNRXVX9KVwt/usRvZreTwDrlAPVvqSS7mEEy2LwAUVDDBpma27yOcjjmf7zYdwC3iIgIiICIiAiIgLRbc0PTYbVM7YXkfWYM497Qt6umsZeN47WuHtaUGp2Kremw6mkPOFn4Rl/ki0W7B5/oml+o73SPRBOUREBERAREQRTeNsma6jLWAdNEekhPa4DVl+xwuPGx5KpdhsSxWLpDQnpBGQZaR9y4g3Bc2M2Nw4ZTlN78tQvoVVlt7slPT1AxPDx8Yw5p4gL5xaznBo9IEaObztmGo1D2YBvho5T0dU11LKNHCS5jv9ewLftAeKnkFQx7Q5jmuaeDmkEHwI0UIwyXCsdp80kTTM0We29pojbi17SCWdh4Hn2LUv3U1lI4vwysc0cejkcW/iaC132mILRusqsG7bYxSaVlJ0jR64aW/wDEhzx+0NW4w3e1Qyem2WI8zk6Vo+1CXaeICCbotPRbY0EvydTCT2dI0O+64graxzNcLtII7Qbj3IOaIsXQZRYuvLV4tBF8rLGz672t/MoPWl1E6/ejhkQNpTKRyhaXj7+jB5uUbm3pVlSS3D6MvvoHuvJbxyWjb5vKCzJpmtaXOIa0akkgADvJ4Kvdot7cYd0GHsNVO7qhzQTGD9EDWQ+GnevBHu2xKvcH4pVkM4iGMg28gBG3yDvFT3ANk6SiZlp4gwn0ncXv+s86nw4dyCF7O7tJp5vheLPMshsRCTdrbG4EltLDlG3qjnmVlNbZckQEuuLngceXHuVZ4/vkjjNTHEy72Ne2GQEPaZGki7hwy6X0J4d6CzbrKofCN5tfWTCOWo6FgbcmJrGFxFvSc4G3HlZTnCt5UbWOZNmfIHENcMrWvZoWkuJAvrbvQT+6xdQ5u01dP8hCWg8CWO1+3Nkb5tDly/qxWTftE9geWZz/AMLcjB5hyDfV20VLEbPlbmHqtOZ/3W3K5YTjUVS1zo8wyuykOaWuBsDwOtiCtbSbDUrBZwdJ3OOVn7uMNZ7QVu6WhjibliY1jexjQ0ewIO9ePGKgMp5Xng2ORx8GsJ/kvYo1vHqyzDKi3pSNELe0umcI7Dvs4oOvdrRhuE0gP+ED94l380W9wui6GCKIf3cbGafRaG/yWEHtREQEREBERAWCFlEFcbXbtZBN8Mwt/QVIJcWAhrJCeOXk0nmD1T3cVnZjew0v+DYiw0tS2zSXAtjce+/oE9/VPIqxlpNpNkaSuZlqIg4j0XjqyM+q8ajw1CDcRvBAIIIIuCNQR2g81r8R2Yo59ZqeJ5+c5jc48HgZh5FQKPYvFcM1w+Yzwg36F9s3hkcQw+LHMPivbQ72WscI66nkgk5lrXEfu3ASDyDh3oNlXbqsOk4CVncJXOH3ZcwWkl3IwA3iqpo/ss/0ZVOcL2mo6j5GeN5+aHAPHiw9YexbJBWH+yWub8nis4HIfGj8plj/AGYYsdDi81vrTf8AyK0Uugq47nKh/wAtic7x2Wef45T+S9FHuLoGm8ks8h73NYPwtv71ZKII5h27zDIbFtMxxHB0t5T4jpCbeSkLGACwFgOQ4Lktfi2P0tM3NUTRxD6bgCfBvE+SDYWXF8gAuTYDjfSyqzaPfhGOpQxmVx06SQFrAfos9J3nlVcY5thiNWMtTU9RxF4wQxlr3GZsY4DvugvTGN5OGU1w+oY5w9WL4x3h1dB5lQfF9/g1FLTX7HzO0+43/qVUGKBvGQu/y2ZR95/6L3YZhU9QQKWjfL9Ihzx4kmzAg2OL7x8Tq7sdK4NdcGOIZWkHkcmpHiVH5aKQDr2ZYcHODSbcg291P6Dc/jEwHSyR07fm5rkD6kQy+1ylOFbhKJms8ssx7G2jafG13e9BUezWJw01XG97M7Q4Zr2OhBGjefEexW5s1DFPiD3xB8EcsYLQ3q52Rhrbt06rbt46HS2huudbuPpH1Ye0mOm6OzomE5ukbYAte6/VI1N9bjTipzguzlNSMDIIw23rHrPNySbvdqbnVB6KPCoY9WN6x4uJLnnxe65PtXrssogIiICh+07unxGhpRq1jnVkvZlhGWIHxkdf7IUwKiOxxFRVVlbxD5BTwn/yabQkdzpC4+QQSyyLkiAiIgIiICIiAiIgIiIMFeetw6KZpZNGyRp4te0OHsIXpRBCcU3RYfL6PSQnlkdmaPBsgcB5WWpdu6xen/Y8Tdl5MlzWHdqXt9gCsxEFZtq9qoeMVNUDtBaCfY5iy3brHmfKYSXfUc7/AE51ZVksgrU7ysW4f0NPf/3bf8lYO3OPP+Twot/zC634ixWXZLIKmrWbVVGhaIGnlG+KO3i/M53sK1LNzOJSOL5ZIA88XSPklee3UtN1d9ksgqSDcS86y1vkyHh4Fz/5Lb4duMw2M3kdNMexzwxvsjAJ8yrFRBG8L3dYXTm8dLHe9wXjpCPDPe3kpE1gAsNB2clyRBgLKIgIiICIiAiIg654szHNuRmBFxxFxa4714sAwSOkp44I7lkbcoLrZna3JcQOJJJ81sUQEREBERAREQEREBERAREQEREBERAREQEREBERAREQEREBERAREQEREBERAREQEREH/9k="/>
          <p:cNvSpPr>
            <a:spLocks noChangeAspect="1" noChangeArrowheads="1"/>
          </p:cNvSpPr>
          <p:nvPr/>
        </p:nvSpPr>
        <p:spPr bwMode="auto">
          <a:xfrm>
            <a:off x="410633" y="5953"/>
            <a:ext cx="4064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89" name="Picture 20" descr="https://encrypted-tbn3.gstatic.com/images?q=tbn:ANd9GcQZJyEmJE6cbgRpZP9eN8jbakyPqVtWhra3rY7fnoU-GRZT6BN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9898" y="318628"/>
            <a:ext cx="1818540" cy="788114"/>
          </a:xfrm>
          <a:prstGeom prst="rect">
            <a:avLst/>
          </a:prstGeom>
          <a:noFill/>
          <a:extLst>
            <a:ext uri="{909E8E84-426E-40DD-AFC4-6F175D3DCCD1}">
              <a14:hiddenFill xmlns:a14="http://schemas.microsoft.com/office/drawing/2010/main">
                <a:solidFill>
                  <a:srgbClr val="FFFFFF"/>
                </a:solidFill>
              </a14:hiddenFill>
            </a:ext>
          </a:extLst>
        </p:spPr>
      </p:pic>
      <p:cxnSp>
        <p:nvCxnSpPr>
          <p:cNvPr id="40" name="Соединительная линия уступом 39"/>
          <p:cNvCxnSpPr>
            <a:stCxn id="43" idx="1"/>
            <a:endCxn id="14" idx="0"/>
          </p:cNvCxnSpPr>
          <p:nvPr/>
        </p:nvCxnSpPr>
        <p:spPr>
          <a:xfrm rot="10800000" flipV="1">
            <a:off x="1412385" y="1381774"/>
            <a:ext cx="759435" cy="177820"/>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6" name="Соединительная линия уступом 45"/>
          <p:cNvCxnSpPr>
            <a:stCxn id="43" idx="3"/>
            <a:endCxn id="29" idx="0"/>
          </p:cNvCxnSpPr>
          <p:nvPr/>
        </p:nvCxnSpPr>
        <p:spPr>
          <a:xfrm>
            <a:off x="6818442" y="1381774"/>
            <a:ext cx="644577" cy="177820"/>
          </a:xfrm>
          <a:prstGeom prst="bentConnector2">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7" name="Ромб 66"/>
          <p:cNvSpPr/>
          <p:nvPr/>
        </p:nvSpPr>
        <p:spPr>
          <a:xfrm>
            <a:off x="3036581" y="3272279"/>
            <a:ext cx="2759556" cy="1203409"/>
          </a:xfrm>
          <a:prstGeom prst="diamond">
            <a:avLst/>
          </a:prstGeom>
          <a:gradFill flip="none" rotWithShape="1">
            <a:gsLst>
              <a:gs pos="0">
                <a:schemeClr val="accent2">
                  <a:lumMod val="60000"/>
                  <a:lumOff val="40000"/>
                  <a:tint val="66000"/>
                  <a:satMod val="160000"/>
                </a:schemeClr>
              </a:gs>
              <a:gs pos="50000">
                <a:schemeClr val="accent2">
                  <a:lumMod val="60000"/>
                  <a:lumOff val="40000"/>
                  <a:tint val="44500"/>
                  <a:satMod val="160000"/>
                </a:schemeClr>
              </a:gs>
              <a:gs pos="100000">
                <a:schemeClr val="accent2">
                  <a:lumMod val="60000"/>
                  <a:lumOff val="40000"/>
                  <a:tint val="23500"/>
                  <a:satMod val="160000"/>
                </a:schemeClr>
              </a:gs>
            </a:gsLst>
            <a:lin ang="16200000" scaled="1"/>
            <a:tileRect/>
          </a:gradFill>
        </p:spPr>
        <p:style>
          <a:lnRef idx="2">
            <a:schemeClr val="accent6"/>
          </a:lnRef>
          <a:fillRef idx="1">
            <a:schemeClr val="lt1"/>
          </a:fillRef>
          <a:effectRef idx="0">
            <a:schemeClr val="accent6"/>
          </a:effectRef>
          <a:fontRef idx="minor">
            <a:schemeClr val="dk1"/>
          </a:fontRef>
        </p:style>
        <p:txBody>
          <a:bodyPr rtlCol="0" anchor="ctr"/>
          <a:lstStyle/>
          <a:p>
            <a:pPr algn="ctr"/>
            <a:r>
              <a:rPr lang="uk-UA" sz="1300" dirty="0" smtClean="0"/>
              <a:t>ВМП використовується стерильним?</a:t>
            </a:r>
            <a:endParaRPr lang="uk-UA" sz="1300" dirty="0"/>
          </a:p>
        </p:txBody>
      </p:sp>
      <p:cxnSp>
        <p:nvCxnSpPr>
          <p:cNvPr id="100" name="Соединительная линия уступом 99"/>
          <p:cNvCxnSpPr>
            <a:stCxn id="72" idx="3"/>
            <a:endCxn id="78" idx="3"/>
          </p:cNvCxnSpPr>
          <p:nvPr/>
        </p:nvCxnSpPr>
        <p:spPr>
          <a:xfrm>
            <a:off x="8412426" y="5353977"/>
            <a:ext cx="192022" cy="441334"/>
          </a:xfrm>
          <a:prstGeom prst="bentConnector3">
            <a:avLst>
              <a:gd name="adj1" fmla="val 219049"/>
            </a:avLst>
          </a:prstGeom>
          <a:ln>
            <a:tailEnd type="arrow"/>
          </a:ln>
        </p:spPr>
        <p:style>
          <a:lnRef idx="2">
            <a:schemeClr val="accent3"/>
          </a:lnRef>
          <a:fillRef idx="0">
            <a:schemeClr val="accent3"/>
          </a:fillRef>
          <a:effectRef idx="1">
            <a:schemeClr val="accent3"/>
          </a:effectRef>
          <a:fontRef idx="minor">
            <a:schemeClr val="tx1"/>
          </a:fontRef>
        </p:style>
      </p:cxnSp>
      <p:cxnSp>
        <p:nvCxnSpPr>
          <p:cNvPr id="102" name="Соединительная линия уступом 101"/>
          <p:cNvCxnSpPr>
            <a:stCxn id="78" idx="1"/>
            <a:endCxn id="82" idx="1"/>
          </p:cNvCxnSpPr>
          <p:nvPr/>
        </p:nvCxnSpPr>
        <p:spPr>
          <a:xfrm rot="10800000" flipH="1" flipV="1">
            <a:off x="4967368" y="5795305"/>
            <a:ext cx="1" cy="468581"/>
          </a:xfrm>
          <a:prstGeom prst="bentConnector3">
            <a:avLst>
              <a:gd name="adj1" fmla="val -22860000000"/>
            </a:avLst>
          </a:prstGeom>
          <a:ln>
            <a:tailEnd type="arrow"/>
          </a:ln>
        </p:spPr>
        <p:style>
          <a:lnRef idx="2">
            <a:schemeClr val="accent3"/>
          </a:lnRef>
          <a:fillRef idx="0">
            <a:schemeClr val="accent3"/>
          </a:fillRef>
          <a:effectRef idx="1">
            <a:schemeClr val="accent3"/>
          </a:effectRef>
          <a:fontRef idx="minor">
            <a:schemeClr val="tx1"/>
          </a:fontRef>
        </p:style>
      </p:cxnSp>
      <p:cxnSp>
        <p:nvCxnSpPr>
          <p:cNvPr id="112" name="Соединительная линия уступом 111"/>
          <p:cNvCxnSpPr>
            <a:stCxn id="41" idx="1"/>
            <a:endCxn id="67" idx="3"/>
          </p:cNvCxnSpPr>
          <p:nvPr/>
        </p:nvCxnSpPr>
        <p:spPr>
          <a:xfrm rot="10800000">
            <a:off x="5796138" y="3873984"/>
            <a:ext cx="408045" cy="893876"/>
          </a:xfrm>
          <a:prstGeom prst="bentConnector3">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14" name="Соединительная линия уступом 113"/>
          <p:cNvCxnSpPr>
            <a:stCxn id="26" idx="3"/>
            <a:endCxn id="67" idx="1"/>
          </p:cNvCxnSpPr>
          <p:nvPr/>
        </p:nvCxnSpPr>
        <p:spPr>
          <a:xfrm flipV="1">
            <a:off x="2697829" y="3873984"/>
            <a:ext cx="338752" cy="893876"/>
          </a:xfrm>
          <a:prstGeom prst="bentConnector3">
            <a:avLst/>
          </a:prstGeom>
          <a:ln>
            <a:tailEnd type="arrow"/>
          </a:ln>
        </p:spPr>
        <p:style>
          <a:lnRef idx="2">
            <a:schemeClr val="accent2"/>
          </a:lnRef>
          <a:fillRef idx="0">
            <a:schemeClr val="accent2"/>
          </a:fillRef>
          <a:effectRef idx="1">
            <a:schemeClr val="accent2"/>
          </a:effectRef>
          <a:fontRef idx="minor">
            <a:schemeClr val="tx1"/>
          </a:fontRef>
        </p:style>
      </p:cxnSp>
      <p:sp>
        <p:nvSpPr>
          <p:cNvPr id="5" name="TextBox 4"/>
          <p:cNvSpPr txBox="1"/>
          <p:nvPr/>
        </p:nvSpPr>
        <p:spPr>
          <a:xfrm>
            <a:off x="3137908" y="201641"/>
            <a:ext cx="2748475" cy="307777"/>
          </a:xfrm>
          <a:prstGeom prst="rect">
            <a:avLst/>
          </a:prstGeom>
          <a:noFill/>
        </p:spPr>
        <p:txBody>
          <a:bodyPr wrap="square" rtlCol="0">
            <a:spAutoFit/>
          </a:bodyPr>
          <a:lstStyle/>
          <a:p>
            <a:pPr algn="ctr"/>
            <a:r>
              <a:rPr lang="uk-UA" sz="1400" dirty="0" smtClean="0"/>
              <a:t>Напів-критичний виріб</a:t>
            </a:r>
            <a:endParaRPr lang="uk-UA" sz="1400" dirty="0"/>
          </a:p>
        </p:txBody>
      </p:sp>
      <p:cxnSp>
        <p:nvCxnSpPr>
          <p:cNvPr id="126" name="Соединительная линия уступом 125"/>
          <p:cNvCxnSpPr>
            <a:stCxn id="14" idx="3"/>
          </p:cNvCxnSpPr>
          <p:nvPr/>
        </p:nvCxnSpPr>
        <p:spPr>
          <a:xfrm>
            <a:off x="2335184" y="1998829"/>
            <a:ext cx="220592" cy="610776"/>
          </a:xfrm>
          <a:prstGeom prst="bentConnector2">
            <a:avLst/>
          </a:prstGeom>
          <a:ln>
            <a:tailEnd type="arrow"/>
          </a:ln>
        </p:spPr>
        <p:style>
          <a:lnRef idx="2">
            <a:schemeClr val="accent6"/>
          </a:lnRef>
          <a:fillRef idx="0">
            <a:schemeClr val="accent6"/>
          </a:fillRef>
          <a:effectRef idx="1">
            <a:schemeClr val="accent6"/>
          </a:effectRef>
          <a:fontRef idx="minor">
            <a:schemeClr val="tx1"/>
          </a:fontRef>
        </p:style>
      </p:cxnSp>
      <p:cxnSp>
        <p:nvCxnSpPr>
          <p:cNvPr id="128" name="Соединительная линия уступом 127"/>
          <p:cNvCxnSpPr>
            <a:stCxn id="29" idx="1"/>
          </p:cNvCxnSpPr>
          <p:nvPr/>
        </p:nvCxnSpPr>
        <p:spPr>
          <a:xfrm rot="10800000" flipV="1">
            <a:off x="6300193" y="1998828"/>
            <a:ext cx="213419" cy="610777"/>
          </a:xfrm>
          <a:prstGeom prst="bentConnector2">
            <a:avLst/>
          </a:prstGeom>
          <a:ln>
            <a:tailEnd type="arrow"/>
          </a:ln>
        </p:spPr>
        <p:style>
          <a:lnRef idx="2">
            <a:schemeClr val="accent6"/>
          </a:lnRef>
          <a:fillRef idx="0">
            <a:schemeClr val="accent6"/>
          </a:fillRef>
          <a:effectRef idx="1">
            <a:schemeClr val="accent6"/>
          </a:effectRef>
          <a:fontRef idx="minor">
            <a:schemeClr val="tx1"/>
          </a:fontRef>
        </p:style>
      </p:cxnSp>
      <p:cxnSp>
        <p:nvCxnSpPr>
          <p:cNvPr id="64" name="Прямая со стрелкой 63"/>
          <p:cNvCxnSpPr/>
          <p:nvPr/>
        </p:nvCxnSpPr>
        <p:spPr>
          <a:xfrm>
            <a:off x="7195236" y="6201145"/>
            <a:ext cx="113069" cy="347059"/>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2620495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3000"/>
                                        <p:tgtEl>
                                          <p:spTgt spid="16"/>
                                        </p:tgtEl>
                                      </p:cBhvr>
                                    </p:animEffect>
                                    <p:anim calcmode="lin" valueType="num">
                                      <p:cBhvr>
                                        <p:cTn id="8" dur="3000" fill="hold"/>
                                        <p:tgtEl>
                                          <p:spTgt spid="16"/>
                                        </p:tgtEl>
                                        <p:attrNameLst>
                                          <p:attrName>ppt_x</p:attrName>
                                        </p:attrNameLst>
                                      </p:cBhvr>
                                      <p:tavLst>
                                        <p:tav tm="0">
                                          <p:val>
                                            <p:strVal val="#ppt_x"/>
                                          </p:val>
                                        </p:tav>
                                        <p:tav tm="100000">
                                          <p:val>
                                            <p:strVal val="#ppt_x"/>
                                          </p:val>
                                        </p:tav>
                                      </p:tavLst>
                                    </p:anim>
                                    <p:anim calcmode="lin" valueType="num">
                                      <p:cBhvr>
                                        <p:cTn id="9" dur="3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3000"/>
                                        <p:tgtEl>
                                          <p:spTgt spid="19"/>
                                        </p:tgtEl>
                                      </p:cBhvr>
                                    </p:animEffect>
                                    <p:anim calcmode="lin" valueType="num">
                                      <p:cBhvr>
                                        <p:cTn id="15" dur="3000" fill="hold"/>
                                        <p:tgtEl>
                                          <p:spTgt spid="19"/>
                                        </p:tgtEl>
                                        <p:attrNameLst>
                                          <p:attrName>ppt_x</p:attrName>
                                        </p:attrNameLst>
                                      </p:cBhvr>
                                      <p:tavLst>
                                        <p:tav tm="0">
                                          <p:val>
                                            <p:strVal val="#ppt_x"/>
                                          </p:val>
                                        </p:tav>
                                        <p:tav tm="100000">
                                          <p:val>
                                            <p:strVal val="#ppt_x"/>
                                          </p:val>
                                        </p:tav>
                                      </p:tavLst>
                                    </p:anim>
                                    <p:anim calcmode="lin" valueType="num">
                                      <p:cBhvr>
                                        <p:cTn id="16" dur="3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3000"/>
                                        <p:tgtEl>
                                          <p:spTgt spid="22"/>
                                        </p:tgtEl>
                                      </p:cBhvr>
                                    </p:animEffect>
                                    <p:anim calcmode="lin" valueType="num">
                                      <p:cBhvr>
                                        <p:cTn id="22" dur="3000" fill="hold"/>
                                        <p:tgtEl>
                                          <p:spTgt spid="22"/>
                                        </p:tgtEl>
                                        <p:attrNameLst>
                                          <p:attrName>ppt_x</p:attrName>
                                        </p:attrNameLst>
                                      </p:cBhvr>
                                      <p:tavLst>
                                        <p:tav tm="0">
                                          <p:val>
                                            <p:strVal val="#ppt_x"/>
                                          </p:val>
                                        </p:tav>
                                        <p:tav tm="100000">
                                          <p:val>
                                            <p:strVal val="#ppt_x"/>
                                          </p:val>
                                        </p:tav>
                                      </p:tavLst>
                                    </p:anim>
                                    <p:anim calcmode="lin" valueType="num">
                                      <p:cBhvr>
                                        <p:cTn id="23" dur="3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1000"/>
                                        <p:tgtEl>
                                          <p:spTgt spid="31"/>
                                        </p:tgtEl>
                                      </p:cBhvr>
                                    </p:animEffect>
                                    <p:anim calcmode="lin" valueType="num">
                                      <p:cBhvr>
                                        <p:cTn id="29" dur="1000" fill="hold"/>
                                        <p:tgtEl>
                                          <p:spTgt spid="31"/>
                                        </p:tgtEl>
                                        <p:attrNameLst>
                                          <p:attrName>ppt_x</p:attrName>
                                        </p:attrNameLst>
                                      </p:cBhvr>
                                      <p:tavLst>
                                        <p:tav tm="0">
                                          <p:val>
                                            <p:strVal val="#ppt_x"/>
                                          </p:val>
                                        </p:tav>
                                        <p:tav tm="100000">
                                          <p:val>
                                            <p:strVal val="#ppt_x"/>
                                          </p:val>
                                        </p:tav>
                                      </p:tavLst>
                                    </p:anim>
                                    <p:anim calcmode="lin" valueType="num">
                                      <p:cBhvr>
                                        <p:cTn id="3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1000"/>
                                        <p:tgtEl>
                                          <p:spTgt spid="34"/>
                                        </p:tgtEl>
                                      </p:cBhvr>
                                    </p:animEffect>
                                    <p:anim calcmode="lin" valueType="num">
                                      <p:cBhvr>
                                        <p:cTn id="36" dur="1000" fill="hold"/>
                                        <p:tgtEl>
                                          <p:spTgt spid="34"/>
                                        </p:tgtEl>
                                        <p:attrNameLst>
                                          <p:attrName>ppt_x</p:attrName>
                                        </p:attrNameLst>
                                      </p:cBhvr>
                                      <p:tavLst>
                                        <p:tav tm="0">
                                          <p:val>
                                            <p:strVal val="#ppt_x"/>
                                          </p:val>
                                        </p:tav>
                                        <p:tav tm="100000">
                                          <p:val>
                                            <p:strVal val="#ppt_x"/>
                                          </p:val>
                                        </p:tav>
                                      </p:tavLst>
                                    </p:anim>
                                    <p:anim calcmode="lin" valueType="num">
                                      <p:cBhvr>
                                        <p:cTn id="37"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1000"/>
                                        <p:tgtEl>
                                          <p:spTgt spid="37"/>
                                        </p:tgtEl>
                                      </p:cBhvr>
                                    </p:animEffect>
                                    <p:anim calcmode="lin" valueType="num">
                                      <p:cBhvr>
                                        <p:cTn id="43" dur="1000" fill="hold"/>
                                        <p:tgtEl>
                                          <p:spTgt spid="37"/>
                                        </p:tgtEl>
                                        <p:attrNameLst>
                                          <p:attrName>ppt_x</p:attrName>
                                        </p:attrNameLst>
                                      </p:cBhvr>
                                      <p:tavLst>
                                        <p:tav tm="0">
                                          <p:val>
                                            <p:strVal val="#ppt_x"/>
                                          </p:val>
                                        </p:tav>
                                        <p:tav tm="100000">
                                          <p:val>
                                            <p:strVal val="#ppt_x"/>
                                          </p:val>
                                        </p:tav>
                                      </p:tavLst>
                                    </p:anim>
                                    <p:anim calcmode="lin" valueType="num">
                                      <p:cBhvr>
                                        <p:cTn id="44"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67"/>
                                        </p:tgtEl>
                                        <p:attrNameLst>
                                          <p:attrName>style.visibility</p:attrName>
                                        </p:attrNameLst>
                                      </p:cBhvr>
                                      <p:to>
                                        <p:strVal val="visible"/>
                                      </p:to>
                                    </p:set>
                                    <p:animEffect transition="in" filter="barn(inVertical)">
                                      <p:cBhvr>
                                        <p:cTn id="49" dur="500"/>
                                        <p:tgtEl>
                                          <p:spTgt spid="67"/>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3000"/>
                                  </p:stCondLst>
                                  <p:childTnLst>
                                    <p:set>
                                      <p:cBhvr>
                                        <p:cTn id="53" dur="1" fill="hold">
                                          <p:stCondLst>
                                            <p:cond delay="0"/>
                                          </p:stCondLst>
                                        </p:cTn>
                                        <p:tgtEl>
                                          <p:spTgt spid="74"/>
                                        </p:tgtEl>
                                        <p:attrNameLst>
                                          <p:attrName>style.visibility</p:attrName>
                                        </p:attrNameLst>
                                      </p:cBhvr>
                                      <p:to>
                                        <p:strVal val="visible"/>
                                      </p:to>
                                    </p:set>
                                    <p:animEffect transition="in" filter="fade">
                                      <p:cBhvr>
                                        <p:cTn id="54" dur="1000"/>
                                        <p:tgtEl>
                                          <p:spTgt spid="74"/>
                                        </p:tgtEl>
                                      </p:cBhvr>
                                    </p:animEffect>
                                    <p:anim calcmode="lin" valueType="num">
                                      <p:cBhvr>
                                        <p:cTn id="55" dur="1000" fill="hold"/>
                                        <p:tgtEl>
                                          <p:spTgt spid="74"/>
                                        </p:tgtEl>
                                        <p:attrNameLst>
                                          <p:attrName>ppt_x</p:attrName>
                                        </p:attrNameLst>
                                      </p:cBhvr>
                                      <p:tavLst>
                                        <p:tav tm="0">
                                          <p:val>
                                            <p:strVal val="#ppt_x"/>
                                          </p:val>
                                        </p:tav>
                                        <p:tav tm="100000">
                                          <p:val>
                                            <p:strVal val="#ppt_x"/>
                                          </p:val>
                                        </p:tav>
                                      </p:tavLst>
                                    </p:anim>
                                    <p:anim calcmode="lin" valueType="num">
                                      <p:cBhvr>
                                        <p:cTn id="56"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84"/>
                                        </p:tgtEl>
                                        <p:attrNameLst>
                                          <p:attrName>style.visibility</p:attrName>
                                        </p:attrNameLst>
                                      </p:cBhvr>
                                      <p:to>
                                        <p:strVal val="visible"/>
                                      </p:to>
                                    </p:set>
                                    <p:animEffect transition="in" filter="fade">
                                      <p:cBhvr>
                                        <p:cTn id="61" dur="1000"/>
                                        <p:tgtEl>
                                          <p:spTgt spid="84"/>
                                        </p:tgtEl>
                                      </p:cBhvr>
                                    </p:animEffect>
                                    <p:anim calcmode="lin" valueType="num">
                                      <p:cBhvr>
                                        <p:cTn id="62" dur="1000" fill="hold"/>
                                        <p:tgtEl>
                                          <p:spTgt spid="84"/>
                                        </p:tgtEl>
                                        <p:attrNameLst>
                                          <p:attrName>ppt_x</p:attrName>
                                        </p:attrNameLst>
                                      </p:cBhvr>
                                      <p:tavLst>
                                        <p:tav tm="0">
                                          <p:val>
                                            <p:strVal val="#ppt_x"/>
                                          </p:val>
                                        </p:tav>
                                        <p:tav tm="100000">
                                          <p:val>
                                            <p:strVal val="#ppt_x"/>
                                          </p:val>
                                        </p:tav>
                                      </p:tavLst>
                                    </p:anim>
                                    <p:anim calcmode="lin" valueType="num">
                                      <p:cBhvr>
                                        <p:cTn id="63"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80"/>
                                        </p:tgtEl>
                                        <p:attrNameLst>
                                          <p:attrName>style.visibility</p:attrName>
                                        </p:attrNameLst>
                                      </p:cBhvr>
                                      <p:to>
                                        <p:strVal val="visible"/>
                                      </p:to>
                                    </p:set>
                                    <p:anim calcmode="lin" valueType="num">
                                      <p:cBhvr additive="base">
                                        <p:cTn id="68" dur="500" fill="hold"/>
                                        <p:tgtEl>
                                          <p:spTgt spid="80"/>
                                        </p:tgtEl>
                                        <p:attrNameLst>
                                          <p:attrName>ppt_x</p:attrName>
                                        </p:attrNameLst>
                                      </p:cBhvr>
                                      <p:tavLst>
                                        <p:tav tm="0">
                                          <p:val>
                                            <p:strVal val="#ppt_x"/>
                                          </p:val>
                                        </p:tav>
                                        <p:tav tm="100000">
                                          <p:val>
                                            <p:strVal val="#ppt_x"/>
                                          </p:val>
                                        </p:tav>
                                      </p:tavLst>
                                    </p:anim>
                                    <p:anim calcmode="lin" valueType="num">
                                      <p:cBhvr additive="base">
                                        <p:cTn id="69" dur="500" fill="hold"/>
                                        <p:tgtEl>
                                          <p:spTgt spid="80"/>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93"/>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96"/>
                                        </p:tgtEl>
                                        <p:attrNameLst>
                                          <p:attrName>style.visibility</p:attrName>
                                        </p:attrNameLst>
                                      </p:cBhvr>
                                      <p:to>
                                        <p:strVal val="visible"/>
                                      </p:to>
                                    </p:set>
                                  </p:childTnLst>
                                </p:cTn>
                              </p:par>
                              <p:par>
                                <p:cTn id="78" presetID="42" presetClass="entr" presetSubtype="0" fill="hold" nodeType="withEffect">
                                  <p:stCondLst>
                                    <p:cond delay="2000"/>
                                  </p:stCondLst>
                                  <p:childTnLst>
                                    <p:set>
                                      <p:cBhvr>
                                        <p:cTn id="79" dur="1" fill="hold">
                                          <p:stCondLst>
                                            <p:cond delay="0"/>
                                          </p:stCondLst>
                                        </p:cTn>
                                        <p:tgtEl>
                                          <p:spTgt spid="70"/>
                                        </p:tgtEl>
                                        <p:attrNameLst>
                                          <p:attrName>style.visibility</p:attrName>
                                        </p:attrNameLst>
                                      </p:cBhvr>
                                      <p:to>
                                        <p:strVal val="visible"/>
                                      </p:to>
                                    </p:set>
                                    <p:animEffect transition="in" filter="fade">
                                      <p:cBhvr>
                                        <p:cTn id="80" dur="1000"/>
                                        <p:tgtEl>
                                          <p:spTgt spid="70"/>
                                        </p:tgtEl>
                                      </p:cBhvr>
                                    </p:animEffect>
                                    <p:anim calcmode="lin" valueType="num">
                                      <p:cBhvr>
                                        <p:cTn id="81" dur="1000" fill="hold"/>
                                        <p:tgtEl>
                                          <p:spTgt spid="70"/>
                                        </p:tgtEl>
                                        <p:attrNameLst>
                                          <p:attrName>ppt_x</p:attrName>
                                        </p:attrNameLst>
                                      </p:cBhvr>
                                      <p:tavLst>
                                        <p:tav tm="0">
                                          <p:val>
                                            <p:strVal val="#ppt_x"/>
                                          </p:val>
                                        </p:tav>
                                        <p:tav tm="100000">
                                          <p:val>
                                            <p:strVal val="#ppt_x"/>
                                          </p:val>
                                        </p:tav>
                                      </p:tavLst>
                                    </p:anim>
                                    <p:anim calcmode="lin" valueType="num">
                                      <p:cBhvr>
                                        <p:cTn id="82" dur="1000" fill="hold"/>
                                        <p:tgtEl>
                                          <p:spTgt spid="70"/>
                                        </p:tgtEl>
                                        <p:attrNameLst>
                                          <p:attrName>ppt_y</p:attrName>
                                        </p:attrNameLst>
                                      </p:cBhvr>
                                      <p:tavLst>
                                        <p:tav tm="0">
                                          <p:val>
                                            <p:strVal val="#ppt_y+.1"/>
                                          </p:val>
                                        </p:tav>
                                        <p:tav tm="100000">
                                          <p:val>
                                            <p:strVal val="#ppt_y"/>
                                          </p:val>
                                        </p:tav>
                                      </p:tavLst>
                                    </p:anim>
                                  </p:childTnLst>
                                </p:cTn>
                              </p:par>
                              <p:par>
                                <p:cTn id="83" presetID="42" presetClass="entr" presetSubtype="0" fill="hold" nodeType="withEffect">
                                  <p:stCondLst>
                                    <p:cond delay="2000"/>
                                  </p:stCondLst>
                                  <p:childTnLst>
                                    <p:set>
                                      <p:cBhvr>
                                        <p:cTn id="84" dur="1" fill="hold">
                                          <p:stCondLst>
                                            <p:cond delay="0"/>
                                          </p:stCondLst>
                                        </p:cTn>
                                        <p:tgtEl>
                                          <p:spTgt spid="87"/>
                                        </p:tgtEl>
                                        <p:attrNameLst>
                                          <p:attrName>style.visibility</p:attrName>
                                        </p:attrNameLst>
                                      </p:cBhvr>
                                      <p:to>
                                        <p:strVal val="visible"/>
                                      </p:to>
                                    </p:set>
                                    <p:animEffect transition="in" filter="fade">
                                      <p:cBhvr>
                                        <p:cTn id="85" dur="1000"/>
                                        <p:tgtEl>
                                          <p:spTgt spid="87"/>
                                        </p:tgtEl>
                                      </p:cBhvr>
                                    </p:animEffect>
                                    <p:anim calcmode="lin" valueType="num">
                                      <p:cBhvr>
                                        <p:cTn id="86" dur="1000" fill="hold"/>
                                        <p:tgtEl>
                                          <p:spTgt spid="87"/>
                                        </p:tgtEl>
                                        <p:attrNameLst>
                                          <p:attrName>ppt_x</p:attrName>
                                        </p:attrNameLst>
                                      </p:cBhvr>
                                      <p:tavLst>
                                        <p:tav tm="0">
                                          <p:val>
                                            <p:strVal val="#ppt_x"/>
                                          </p:val>
                                        </p:tav>
                                        <p:tav tm="100000">
                                          <p:val>
                                            <p:strVal val="#ppt_x"/>
                                          </p:val>
                                        </p:tav>
                                      </p:tavLst>
                                    </p:anim>
                                    <p:anim calcmode="lin" valueType="num">
                                      <p:cBhvr>
                                        <p:cTn id="87" dur="1000" fill="hold"/>
                                        <p:tgtEl>
                                          <p:spTgt spid="87"/>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42" presetClass="entr" presetSubtype="0" fill="hold" nodeType="clickEffect">
                                  <p:stCondLst>
                                    <p:cond delay="3000"/>
                                  </p:stCondLst>
                                  <p:childTnLst>
                                    <p:set>
                                      <p:cBhvr>
                                        <p:cTn id="91" dur="1" fill="hold">
                                          <p:stCondLst>
                                            <p:cond delay="0"/>
                                          </p:stCondLst>
                                        </p:cTn>
                                        <p:tgtEl>
                                          <p:spTgt spid="89"/>
                                        </p:tgtEl>
                                        <p:attrNameLst>
                                          <p:attrName>style.visibility</p:attrName>
                                        </p:attrNameLst>
                                      </p:cBhvr>
                                      <p:to>
                                        <p:strVal val="visible"/>
                                      </p:to>
                                    </p:set>
                                    <p:animEffect transition="in" filter="fade">
                                      <p:cBhvr>
                                        <p:cTn id="92" dur="1000"/>
                                        <p:tgtEl>
                                          <p:spTgt spid="89"/>
                                        </p:tgtEl>
                                      </p:cBhvr>
                                    </p:animEffect>
                                    <p:anim calcmode="lin" valueType="num">
                                      <p:cBhvr>
                                        <p:cTn id="93" dur="1000" fill="hold"/>
                                        <p:tgtEl>
                                          <p:spTgt spid="89"/>
                                        </p:tgtEl>
                                        <p:attrNameLst>
                                          <p:attrName>ppt_x</p:attrName>
                                        </p:attrNameLst>
                                      </p:cBhvr>
                                      <p:tavLst>
                                        <p:tav tm="0">
                                          <p:val>
                                            <p:strVal val="#ppt_x"/>
                                          </p:val>
                                        </p:tav>
                                        <p:tav tm="100000">
                                          <p:val>
                                            <p:strVal val="#ppt_x"/>
                                          </p:val>
                                        </p:tav>
                                      </p:tavLst>
                                    </p:anim>
                                    <p:anim calcmode="lin" valueType="num">
                                      <p:cBhvr>
                                        <p:cTn id="94" dur="1000" fill="hold"/>
                                        <p:tgtEl>
                                          <p:spTgt spid="8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6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Ромб 2"/>
          <p:cNvSpPr/>
          <p:nvPr/>
        </p:nvSpPr>
        <p:spPr>
          <a:xfrm>
            <a:off x="633190" y="59763"/>
            <a:ext cx="3276533" cy="590416"/>
          </a:xfrm>
          <a:prstGeom prst="diamond">
            <a:avLst/>
          </a:prstGeom>
          <a:gradFill flip="none" rotWithShape="1">
            <a:gsLst>
              <a:gs pos="0">
                <a:srgbClr val="D78F8D">
                  <a:tint val="66000"/>
                  <a:satMod val="160000"/>
                </a:srgbClr>
              </a:gs>
              <a:gs pos="50000">
                <a:srgbClr val="D78F8D">
                  <a:tint val="44500"/>
                  <a:satMod val="160000"/>
                </a:srgbClr>
              </a:gs>
              <a:gs pos="100000">
                <a:srgbClr val="D78F8D">
                  <a:tint val="23500"/>
                  <a:satMod val="160000"/>
                </a:srgbClr>
              </a:gs>
            </a:gsLst>
            <a:path path="circle">
              <a:fillToRect l="50000" t="50000" r="50000" b="50000"/>
            </a:path>
            <a:tileRect/>
          </a:gra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uk-UA" sz="1400" b="1" dirty="0">
                <a:solidFill>
                  <a:srgbClr val="C00000"/>
                </a:solidFill>
              </a:rPr>
              <a:t>Критичний виріб</a:t>
            </a:r>
          </a:p>
        </p:txBody>
      </p:sp>
      <p:sp>
        <p:nvSpPr>
          <p:cNvPr id="4" name="Скругленный прямоугольник 3"/>
          <p:cNvSpPr/>
          <p:nvPr/>
        </p:nvSpPr>
        <p:spPr>
          <a:xfrm>
            <a:off x="255128" y="757152"/>
            <a:ext cx="4032656" cy="655941"/>
          </a:xfrm>
          <a:prstGeom prst="roundRect">
            <a:avLst/>
          </a:prstGeom>
          <a:gradFill flip="none" rotWithShape="1">
            <a:gsLst>
              <a:gs pos="0">
                <a:srgbClr val="D78F8D">
                  <a:tint val="66000"/>
                  <a:satMod val="160000"/>
                </a:srgbClr>
              </a:gs>
              <a:gs pos="50000">
                <a:srgbClr val="D78F8D">
                  <a:tint val="44500"/>
                  <a:satMod val="160000"/>
                </a:srgbClr>
              </a:gs>
              <a:gs pos="100000">
                <a:srgbClr val="D78F8D">
                  <a:tint val="23500"/>
                  <a:satMod val="160000"/>
                </a:srgbClr>
              </a:gs>
            </a:gsLst>
            <a:path path="circle">
              <a:fillToRect l="50000" t="50000" r="50000" b="50000"/>
            </a:path>
            <a:tileRect/>
          </a:gra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uk-UA" sz="1200" b="1" dirty="0">
                <a:solidFill>
                  <a:srgbClr val="C00000"/>
                </a:solidFill>
              </a:rPr>
              <a:t>Чи є у виробі пустоти, або частини, які важко очищати? Репроцесинг </a:t>
            </a:r>
            <a:r>
              <a:rPr lang="uk-UA" sz="1200" b="1" dirty="0" smtClean="0">
                <a:solidFill>
                  <a:srgbClr val="C00000"/>
                </a:solidFill>
              </a:rPr>
              <a:t>впливає функцію ВМП? </a:t>
            </a:r>
            <a:r>
              <a:rPr lang="uk-UA" sz="1200" b="1" dirty="0">
                <a:solidFill>
                  <a:srgbClr val="C00000"/>
                </a:solidFill>
              </a:rPr>
              <a:t>Кількість циклів репроцесингу обмежена?</a:t>
            </a:r>
          </a:p>
        </p:txBody>
      </p:sp>
      <p:sp>
        <p:nvSpPr>
          <p:cNvPr id="6" name="Прямоугольник 5"/>
          <p:cNvSpPr/>
          <p:nvPr/>
        </p:nvSpPr>
        <p:spPr>
          <a:xfrm>
            <a:off x="219309" y="1578735"/>
            <a:ext cx="1791563" cy="632225"/>
          </a:xfrm>
          <a:prstGeom prst="rect">
            <a:avLst/>
          </a:prstGeom>
          <a:gradFill flip="none" rotWithShape="1">
            <a:gsLst>
              <a:gs pos="0">
                <a:srgbClr val="D78F8D">
                  <a:tint val="66000"/>
                  <a:satMod val="160000"/>
                </a:srgbClr>
              </a:gs>
              <a:gs pos="50000">
                <a:srgbClr val="D78F8D">
                  <a:tint val="44500"/>
                  <a:satMod val="160000"/>
                </a:srgbClr>
              </a:gs>
              <a:gs pos="100000">
                <a:srgbClr val="D78F8D">
                  <a:tint val="23500"/>
                  <a:satMod val="160000"/>
                </a:srgbClr>
              </a:gs>
            </a:gsLst>
            <a:path path="circle">
              <a:fillToRect l="50000" t="50000" r="50000" b="50000"/>
            </a:path>
            <a:tileRect/>
          </a:gradFill>
        </p:spPr>
        <p:style>
          <a:lnRef idx="2">
            <a:schemeClr val="accent2"/>
          </a:lnRef>
          <a:fillRef idx="1">
            <a:schemeClr val="lt1"/>
          </a:fillRef>
          <a:effectRef idx="0">
            <a:schemeClr val="accent2"/>
          </a:effectRef>
          <a:fontRef idx="minor">
            <a:schemeClr val="dk1"/>
          </a:fontRef>
        </p:style>
        <p:txBody>
          <a:bodyPr rtlCol="0" anchor="ctr"/>
          <a:lstStyle/>
          <a:p>
            <a:pPr algn="ctr"/>
            <a:r>
              <a:rPr lang="uk-UA" sz="1100" b="1" u="sng" dirty="0" smtClean="0"/>
              <a:t>Критичний </a:t>
            </a:r>
            <a:r>
              <a:rPr lang="uk-UA" sz="1100" b="1" u="sng" dirty="0" smtClean="0">
                <a:solidFill>
                  <a:schemeClr val="tx1"/>
                </a:solidFill>
              </a:rPr>
              <a:t>виріб типу А</a:t>
            </a:r>
          </a:p>
          <a:p>
            <a:pPr algn="ctr"/>
            <a:r>
              <a:rPr lang="uk-UA" sz="1100" b="1" dirty="0" smtClean="0">
                <a:solidFill>
                  <a:srgbClr val="0070C0"/>
                </a:solidFill>
              </a:rPr>
              <a:t>Не особливі вимоги обробки відсутні</a:t>
            </a:r>
            <a:endParaRPr lang="uk-UA" sz="1100" b="1" dirty="0">
              <a:solidFill>
                <a:srgbClr val="0070C0"/>
              </a:solidFill>
            </a:endParaRPr>
          </a:p>
        </p:txBody>
      </p:sp>
      <p:sp>
        <p:nvSpPr>
          <p:cNvPr id="9" name="Прямоугольник 8"/>
          <p:cNvSpPr/>
          <p:nvPr/>
        </p:nvSpPr>
        <p:spPr>
          <a:xfrm>
            <a:off x="206840" y="2334417"/>
            <a:ext cx="1804032" cy="486054"/>
          </a:xfrm>
          <a:prstGeom prst="rect">
            <a:avLst/>
          </a:prstGeom>
          <a:gradFill flip="none" rotWithShape="1">
            <a:gsLst>
              <a:gs pos="0">
                <a:srgbClr val="D78F8D">
                  <a:tint val="66000"/>
                  <a:satMod val="160000"/>
                </a:srgbClr>
              </a:gs>
              <a:gs pos="50000">
                <a:srgbClr val="D78F8D">
                  <a:tint val="44500"/>
                  <a:satMod val="160000"/>
                </a:srgbClr>
              </a:gs>
              <a:gs pos="100000">
                <a:srgbClr val="D78F8D">
                  <a:tint val="23500"/>
                  <a:satMod val="160000"/>
                </a:srgbClr>
              </a:gs>
            </a:gsLst>
            <a:path path="circle">
              <a:fillToRect l="50000" t="50000" r="50000" b="50000"/>
            </a:path>
            <a:tileRect/>
          </a:gradFill>
        </p:spPr>
        <p:style>
          <a:lnRef idx="2">
            <a:schemeClr val="accent2"/>
          </a:lnRef>
          <a:fillRef idx="1">
            <a:schemeClr val="lt1"/>
          </a:fillRef>
          <a:effectRef idx="0">
            <a:schemeClr val="accent2"/>
          </a:effectRef>
          <a:fontRef idx="minor">
            <a:schemeClr val="dk1"/>
          </a:fontRef>
        </p:style>
        <p:txBody>
          <a:bodyPr rtlCol="0" anchor="ctr"/>
          <a:lstStyle/>
          <a:p>
            <a:pPr algn="ctr"/>
            <a:r>
              <a:rPr lang="uk-UA" sz="1100" dirty="0" smtClean="0"/>
              <a:t>Не фіксуюча перед стерилізаційна обробка за потреби</a:t>
            </a:r>
            <a:endParaRPr lang="uk-UA" sz="1100" dirty="0"/>
          </a:p>
        </p:txBody>
      </p:sp>
      <p:sp>
        <p:nvSpPr>
          <p:cNvPr id="12" name="Прямоугольник 11"/>
          <p:cNvSpPr/>
          <p:nvPr/>
        </p:nvSpPr>
        <p:spPr>
          <a:xfrm>
            <a:off x="204525" y="2914974"/>
            <a:ext cx="1806347" cy="514027"/>
          </a:xfrm>
          <a:prstGeom prst="rect">
            <a:avLst/>
          </a:prstGeom>
          <a:gradFill flip="none" rotWithShape="1">
            <a:gsLst>
              <a:gs pos="0">
                <a:srgbClr val="D78F8D">
                  <a:tint val="66000"/>
                  <a:satMod val="160000"/>
                </a:srgbClr>
              </a:gs>
              <a:gs pos="50000">
                <a:srgbClr val="D78F8D">
                  <a:tint val="44500"/>
                  <a:satMod val="160000"/>
                </a:srgbClr>
              </a:gs>
              <a:gs pos="100000">
                <a:srgbClr val="D78F8D">
                  <a:tint val="23500"/>
                  <a:satMod val="160000"/>
                </a:srgbClr>
              </a:gs>
            </a:gsLst>
            <a:path path="circle">
              <a:fillToRect l="50000" t="50000" r="50000" b="50000"/>
            </a:path>
            <a:tileRect/>
          </a:gradFill>
        </p:spPr>
        <p:style>
          <a:lnRef idx="2">
            <a:schemeClr val="accent2"/>
          </a:lnRef>
          <a:fillRef idx="1">
            <a:schemeClr val="lt1"/>
          </a:fillRef>
          <a:effectRef idx="0">
            <a:schemeClr val="accent2"/>
          </a:effectRef>
          <a:fontRef idx="minor">
            <a:schemeClr val="dk1"/>
          </a:fontRef>
        </p:style>
        <p:txBody>
          <a:bodyPr rtlCol="0" anchor="ctr"/>
          <a:lstStyle/>
          <a:p>
            <a:pPr algn="ctr"/>
            <a:r>
              <a:rPr lang="uk-UA" sz="1100" dirty="0" smtClean="0">
                <a:solidFill>
                  <a:schemeClr val="tx1"/>
                </a:solidFill>
              </a:rPr>
              <a:t>Переважно автоматична мийка у лугах  та термічна дезінфекція</a:t>
            </a:r>
            <a:endParaRPr lang="uk-UA" sz="1100" dirty="0">
              <a:solidFill>
                <a:schemeClr val="tx1"/>
              </a:solidFill>
            </a:endParaRPr>
          </a:p>
        </p:txBody>
      </p:sp>
      <p:sp>
        <p:nvSpPr>
          <p:cNvPr id="15" name="Прямоугольник 14"/>
          <p:cNvSpPr/>
          <p:nvPr/>
        </p:nvSpPr>
        <p:spPr>
          <a:xfrm>
            <a:off x="223957" y="3505267"/>
            <a:ext cx="1795003" cy="401805"/>
          </a:xfrm>
          <a:prstGeom prst="rect">
            <a:avLst/>
          </a:prstGeom>
          <a:gradFill flip="none" rotWithShape="1">
            <a:gsLst>
              <a:gs pos="0">
                <a:srgbClr val="D78F8D">
                  <a:tint val="66000"/>
                  <a:satMod val="160000"/>
                </a:srgbClr>
              </a:gs>
              <a:gs pos="50000">
                <a:srgbClr val="D78F8D">
                  <a:tint val="44500"/>
                  <a:satMod val="160000"/>
                </a:srgbClr>
              </a:gs>
              <a:gs pos="100000">
                <a:srgbClr val="D78F8D">
                  <a:tint val="23500"/>
                  <a:satMod val="160000"/>
                </a:srgbClr>
              </a:gs>
            </a:gsLst>
            <a:path path="circle">
              <a:fillToRect l="50000" t="50000" r="50000" b="50000"/>
            </a:path>
            <a:tileRect/>
          </a:gra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100" dirty="0"/>
          </a:p>
          <a:p>
            <a:pPr algn="ctr"/>
            <a:r>
              <a:rPr lang="uk-UA" sz="1100" dirty="0" smtClean="0"/>
              <a:t>Перевірка </a:t>
            </a:r>
            <a:r>
              <a:rPr lang="uk-UA" sz="1100" dirty="0"/>
              <a:t>чистоти, </a:t>
            </a:r>
            <a:r>
              <a:rPr lang="uk-UA" sz="1100" dirty="0" smtClean="0"/>
              <a:t>цілісності</a:t>
            </a:r>
            <a:r>
              <a:rPr lang="uk-UA" sz="1100" dirty="0"/>
              <a:t>, </a:t>
            </a:r>
            <a:r>
              <a:rPr lang="uk-UA" sz="1100" dirty="0" smtClean="0"/>
              <a:t>ремонт</a:t>
            </a:r>
            <a:endParaRPr lang="uk-UA" sz="1100" dirty="0"/>
          </a:p>
          <a:p>
            <a:pPr algn="ctr"/>
            <a:endParaRPr lang="uk-UA" sz="1100" dirty="0"/>
          </a:p>
        </p:txBody>
      </p:sp>
      <p:sp>
        <p:nvSpPr>
          <p:cNvPr id="18" name="Прямоугольник 17"/>
          <p:cNvSpPr/>
          <p:nvPr/>
        </p:nvSpPr>
        <p:spPr>
          <a:xfrm>
            <a:off x="206840" y="4054431"/>
            <a:ext cx="1791563" cy="291070"/>
          </a:xfrm>
          <a:prstGeom prst="rect">
            <a:avLst/>
          </a:prstGeom>
          <a:gradFill flip="none" rotWithShape="1">
            <a:gsLst>
              <a:gs pos="0">
                <a:srgbClr val="D78F8D">
                  <a:tint val="66000"/>
                  <a:satMod val="160000"/>
                </a:srgbClr>
              </a:gs>
              <a:gs pos="50000">
                <a:srgbClr val="D78F8D">
                  <a:tint val="44500"/>
                  <a:satMod val="160000"/>
                </a:srgbClr>
              </a:gs>
              <a:gs pos="100000">
                <a:srgbClr val="D78F8D">
                  <a:tint val="23500"/>
                  <a:satMod val="160000"/>
                </a:srgbClr>
              </a:gs>
            </a:gsLst>
            <a:path path="circle">
              <a:fillToRect l="50000" t="50000" r="50000" b="50000"/>
            </a:path>
            <a:tileRect/>
          </a:gradFill>
        </p:spPr>
        <p:style>
          <a:lnRef idx="2">
            <a:schemeClr val="accent2"/>
          </a:lnRef>
          <a:fillRef idx="1">
            <a:schemeClr val="lt1"/>
          </a:fillRef>
          <a:effectRef idx="0">
            <a:schemeClr val="accent2"/>
          </a:effectRef>
          <a:fontRef idx="minor">
            <a:schemeClr val="dk1"/>
          </a:fontRef>
        </p:style>
        <p:txBody>
          <a:bodyPr rtlCol="0" anchor="ctr"/>
          <a:lstStyle/>
          <a:p>
            <a:pPr algn="ctr"/>
            <a:r>
              <a:rPr lang="uk-UA" sz="1100" dirty="0" smtClean="0"/>
              <a:t>Функціональна перевірка (тест) </a:t>
            </a:r>
            <a:endParaRPr lang="uk-UA" sz="1100" dirty="0"/>
          </a:p>
        </p:txBody>
      </p:sp>
      <p:sp>
        <p:nvSpPr>
          <p:cNvPr id="24" name="Прямоугольник 23"/>
          <p:cNvSpPr/>
          <p:nvPr/>
        </p:nvSpPr>
        <p:spPr>
          <a:xfrm>
            <a:off x="2478701" y="1578735"/>
            <a:ext cx="1716283" cy="632225"/>
          </a:xfrm>
          <a:prstGeom prst="rect">
            <a:avLst/>
          </a:prstGeom>
          <a:gradFill flip="none" rotWithShape="1">
            <a:gsLst>
              <a:gs pos="0">
                <a:srgbClr val="FF9900">
                  <a:tint val="66000"/>
                  <a:satMod val="160000"/>
                </a:srgbClr>
              </a:gs>
              <a:gs pos="50000">
                <a:srgbClr val="FF9900">
                  <a:tint val="44500"/>
                  <a:satMod val="160000"/>
                </a:srgbClr>
              </a:gs>
              <a:gs pos="100000">
                <a:srgbClr val="FF9900">
                  <a:tint val="23500"/>
                  <a:satMod val="160000"/>
                </a:srgbClr>
              </a:gs>
            </a:gsLst>
            <a:path path="circle">
              <a:fillToRect l="50000" t="50000" r="50000" b="50000"/>
            </a:path>
            <a:tileRect/>
          </a:gradFill>
        </p:spPr>
        <p:style>
          <a:lnRef idx="1">
            <a:schemeClr val="accent2"/>
          </a:lnRef>
          <a:fillRef idx="2">
            <a:schemeClr val="accent2"/>
          </a:fillRef>
          <a:effectRef idx="1">
            <a:schemeClr val="accent2"/>
          </a:effectRef>
          <a:fontRef idx="minor">
            <a:schemeClr val="dk1"/>
          </a:fontRef>
        </p:style>
        <p:txBody>
          <a:bodyPr rtlCol="0" anchor="ctr"/>
          <a:lstStyle/>
          <a:p>
            <a:pPr algn="ctr"/>
            <a:r>
              <a:rPr lang="uk-UA" sz="1200" b="1" u="sng" dirty="0" smtClean="0">
                <a:solidFill>
                  <a:schemeClr val="tx1"/>
                </a:solidFill>
              </a:rPr>
              <a:t>Критичний виріб </a:t>
            </a:r>
            <a:endParaRPr lang="en-US" sz="1200" b="1" u="sng" dirty="0" smtClean="0">
              <a:solidFill>
                <a:schemeClr val="tx1"/>
              </a:solidFill>
            </a:endParaRPr>
          </a:p>
          <a:p>
            <a:pPr algn="ctr"/>
            <a:r>
              <a:rPr lang="uk-UA" sz="1200" b="1" u="sng" dirty="0" smtClean="0">
                <a:solidFill>
                  <a:schemeClr val="tx1"/>
                </a:solidFill>
              </a:rPr>
              <a:t>типу В</a:t>
            </a:r>
            <a:r>
              <a:rPr lang="en-US" sz="1200" b="1" u="sng" dirty="0" smtClean="0">
                <a:solidFill>
                  <a:schemeClr val="tx1"/>
                </a:solidFill>
              </a:rPr>
              <a:t>. </a:t>
            </a:r>
            <a:r>
              <a:rPr lang="uk-UA" sz="1200" b="1" dirty="0" smtClean="0">
                <a:solidFill>
                  <a:srgbClr val="FF0000"/>
                </a:solidFill>
              </a:rPr>
              <a:t>Жорсткі вимоги обробки</a:t>
            </a:r>
            <a:endParaRPr lang="uk-UA" b="1" dirty="0">
              <a:solidFill>
                <a:srgbClr val="FF0000"/>
              </a:solidFill>
            </a:endParaRPr>
          </a:p>
        </p:txBody>
      </p:sp>
      <p:sp>
        <p:nvSpPr>
          <p:cNvPr id="27" name="Прямоугольник 26"/>
          <p:cNvSpPr/>
          <p:nvPr/>
        </p:nvSpPr>
        <p:spPr>
          <a:xfrm>
            <a:off x="2215478" y="2992014"/>
            <a:ext cx="2420758" cy="514027"/>
          </a:xfrm>
          <a:prstGeom prst="rect">
            <a:avLst/>
          </a:prstGeom>
          <a:gradFill flip="none" rotWithShape="1">
            <a:gsLst>
              <a:gs pos="0">
                <a:srgbClr val="FF9900">
                  <a:tint val="66000"/>
                  <a:satMod val="160000"/>
                </a:srgbClr>
              </a:gs>
              <a:gs pos="50000">
                <a:srgbClr val="FF9900">
                  <a:tint val="44500"/>
                  <a:satMod val="160000"/>
                </a:srgbClr>
              </a:gs>
              <a:gs pos="100000">
                <a:srgbClr val="FF9900">
                  <a:tint val="23500"/>
                  <a:satMod val="160000"/>
                </a:srgbClr>
              </a:gs>
            </a:gsLst>
            <a:path path="circle">
              <a:fillToRect l="50000" t="50000" r="50000" b="50000"/>
            </a:path>
            <a:tileRect/>
          </a:gradFill>
        </p:spPr>
        <p:style>
          <a:lnRef idx="1">
            <a:schemeClr val="accent2"/>
          </a:lnRef>
          <a:fillRef idx="2">
            <a:schemeClr val="accent2"/>
          </a:fillRef>
          <a:effectRef idx="1">
            <a:schemeClr val="accent2"/>
          </a:effectRef>
          <a:fontRef idx="minor">
            <a:schemeClr val="dk1"/>
          </a:fontRef>
        </p:style>
        <p:txBody>
          <a:bodyPr rtlCol="0" anchor="ctr"/>
          <a:lstStyle/>
          <a:p>
            <a:pPr algn="ctr"/>
            <a:r>
              <a:rPr lang="uk-UA" sz="1100" dirty="0" smtClean="0"/>
              <a:t>Не фіксуюча перед стерилізаційна очистка, </a:t>
            </a:r>
            <a:r>
              <a:rPr lang="uk-UA" sz="1100" b="1" u="sng" dirty="0" smtClean="0">
                <a:solidFill>
                  <a:srgbClr val="FF0000"/>
                </a:solidFill>
              </a:rPr>
              <a:t>відразу  після використання!!!</a:t>
            </a:r>
            <a:endParaRPr lang="uk-UA" sz="1100" b="1" u="sng" dirty="0">
              <a:solidFill>
                <a:srgbClr val="FF0000"/>
              </a:solidFill>
            </a:endParaRPr>
          </a:p>
        </p:txBody>
      </p:sp>
      <p:sp>
        <p:nvSpPr>
          <p:cNvPr id="30" name="Прямоугольник 29"/>
          <p:cNvSpPr/>
          <p:nvPr/>
        </p:nvSpPr>
        <p:spPr>
          <a:xfrm>
            <a:off x="2215478" y="3591018"/>
            <a:ext cx="2405167" cy="518552"/>
          </a:xfrm>
          <a:prstGeom prst="rect">
            <a:avLst/>
          </a:prstGeom>
          <a:gradFill flip="none" rotWithShape="1">
            <a:gsLst>
              <a:gs pos="0">
                <a:srgbClr val="FF9900">
                  <a:tint val="66000"/>
                  <a:satMod val="160000"/>
                </a:srgbClr>
              </a:gs>
              <a:gs pos="50000">
                <a:srgbClr val="FF9900">
                  <a:tint val="44500"/>
                  <a:satMod val="160000"/>
                </a:srgbClr>
              </a:gs>
              <a:gs pos="100000">
                <a:srgbClr val="FF9900">
                  <a:tint val="23500"/>
                  <a:satMod val="160000"/>
                </a:srgbClr>
              </a:gs>
            </a:gsLst>
            <a:path path="circle">
              <a:fillToRect l="50000" t="50000" r="50000" b="50000"/>
            </a:path>
            <a:tileRect/>
          </a:gradFill>
        </p:spPr>
        <p:style>
          <a:lnRef idx="1">
            <a:schemeClr val="accent2"/>
          </a:lnRef>
          <a:fillRef idx="2">
            <a:schemeClr val="accent2"/>
          </a:fillRef>
          <a:effectRef idx="1">
            <a:schemeClr val="accent2"/>
          </a:effectRef>
          <a:fontRef idx="minor">
            <a:schemeClr val="dk1"/>
          </a:fontRef>
        </p:style>
        <p:txBody>
          <a:bodyPr rtlCol="0" anchor="ctr"/>
          <a:lstStyle/>
          <a:p>
            <a:pPr algn="ctr"/>
            <a:r>
              <a:rPr lang="uk-UA" sz="1100" b="1" dirty="0" smtClean="0"/>
              <a:t>В принципі </a:t>
            </a:r>
            <a:r>
              <a:rPr lang="uk-UA" sz="1100" dirty="0" smtClean="0"/>
              <a:t>автоматична мийка  - переважно у </a:t>
            </a:r>
            <a:r>
              <a:rPr lang="uk-UA" sz="1100" b="1" dirty="0" smtClean="0"/>
              <a:t>лугах</a:t>
            </a:r>
            <a:r>
              <a:rPr lang="uk-UA" sz="1100" dirty="0" smtClean="0"/>
              <a:t> , термічна дезінфекція</a:t>
            </a:r>
            <a:endParaRPr lang="uk-UA" sz="1100" dirty="0"/>
          </a:p>
        </p:txBody>
      </p:sp>
      <p:sp>
        <p:nvSpPr>
          <p:cNvPr id="33" name="Прямоугольник 32"/>
          <p:cNvSpPr/>
          <p:nvPr/>
        </p:nvSpPr>
        <p:spPr>
          <a:xfrm>
            <a:off x="2215478" y="4229874"/>
            <a:ext cx="2405166" cy="333253"/>
          </a:xfrm>
          <a:prstGeom prst="rect">
            <a:avLst/>
          </a:prstGeom>
          <a:gradFill flip="none" rotWithShape="1">
            <a:gsLst>
              <a:gs pos="0">
                <a:srgbClr val="FF9900">
                  <a:tint val="66000"/>
                  <a:satMod val="160000"/>
                </a:srgbClr>
              </a:gs>
              <a:gs pos="50000">
                <a:srgbClr val="FF9900">
                  <a:tint val="44500"/>
                  <a:satMod val="160000"/>
                </a:srgbClr>
              </a:gs>
              <a:gs pos="100000">
                <a:srgbClr val="FF9900">
                  <a:tint val="23500"/>
                  <a:satMod val="160000"/>
                </a:srgbClr>
              </a:gs>
            </a:gsLst>
            <a:path path="circle">
              <a:fillToRect l="50000" t="50000" r="50000" b="50000"/>
            </a:path>
            <a:tileRect/>
          </a:gra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uk-UA" sz="1100" dirty="0" smtClean="0"/>
          </a:p>
          <a:p>
            <a:pPr algn="ctr"/>
            <a:r>
              <a:rPr lang="uk-UA" sz="1100" dirty="0" smtClean="0"/>
              <a:t>Перевірка </a:t>
            </a:r>
            <a:r>
              <a:rPr lang="uk-UA" sz="1100" dirty="0"/>
              <a:t>чистоти, цілісності, поточний ремонт</a:t>
            </a:r>
          </a:p>
          <a:p>
            <a:pPr algn="ctr"/>
            <a:endParaRPr lang="uk-UA" sz="1100" dirty="0"/>
          </a:p>
        </p:txBody>
      </p:sp>
      <p:sp>
        <p:nvSpPr>
          <p:cNvPr id="36" name="Прямоугольник 35"/>
          <p:cNvSpPr/>
          <p:nvPr/>
        </p:nvSpPr>
        <p:spPr>
          <a:xfrm>
            <a:off x="2215477" y="4650333"/>
            <a:ext cx="2405168" cy="192649"/>
          </a:xfrm>
          <a:prstGeom prst="rect">
            <a:avLst/>
          </a:prstGeom>
          <a:gradFill flip="none" rotWithShape="1">
            <a:gsLst>
              <a:gs pos="0">
                <a:srgbClr val="FF9900">
                  <a:tint val="66000"/>
                  <a:satMod val="160000"/>
                </a:srgbClr>
              </a:gs>
              <a:gs pos="50000">
                <a:srgbClr val="FF9900">
                  <a:tint val="44500"/>
                  <a:satMod val="160000"/>
                </a:srgbClr>
              </a:gs>
              <a:gs pos="100000">
                <a:srgbClr val="FF9900">
                  <a:tint val="23500"/>
                  <a:satMod val="160000"/>
                </a:srgbClr>
              </a:gs>
            </a:gsLst>
            <a:path path="circle">
              <a:fillToRect l="50000" t="50000" r="50000" b="50000"/>
            </a:path>
            <a:tileRect/>
          </a:gradFill>
        </p:spPr>
        <p:style>
          <a:lnRef idx="1">
            <a:schemeClr val="accent2"/>
          </a:lnRef>
          <a:fillRef idx="2">
            <a:schemeClr val="accent2"/>
          </a:fillRef>
          <a:effectRef idx="1">
            <a:schemeClr val="accent2"/>
          </a:effectRef>
          <a:fontRef idx="minor">
            <a:schemeClr val="dk1"/>
          </a:fontRef>
        </p:style>
        <p:txBody>
          <a:bodyPr rtlCol="0" anchor="ctr"/>
          <a:lstStyle/>
          <a:p>
            <a:pPr algn="ctr"/>
            <a:r>
              <a:rPr lang="uk-UA" sz="1100" dirty="0"/>
              <a:t>Функціональна перевірка </a:t>
            </a:r>
          </a:p>
        </p:txBody>
      </p:sp>
      <p:sp>
        <p:nvSpPr>
          <p:cNvPr id="43" name="Прямоугольник 42"/>
          <p:cNvSpPr/>
          <p:nvPr/>
        </p:nvSpPr>
        <p:spPr>
          <a:xfrm>
            <a:off x="2215477" y="2334418"/>
            <a:ext cx="2015327" cy="461665"/>
          </a:xfrm>
          <a:prstGeom prst="rect">
            <a:avLst/>
          </a:prstGeom>
          <a:gradFill flip="none" rotWithShape="1">
            <a:gsLst>
              <a:gs pos="0">
                <a:srgbClr val="FF9900">
                  <a:tint val="66000"/>
                  <a:satMod val="160000"/>
                </a:srgbClr>
              </a:gs>
              <a:gs pos="50000">
                <a:srgbClr val="FF9900">
                  <a:tint val="44500"/>
                  <a:satMod val="160000"/>
                </a:srgbClr>
              </a:gs>
              <a:gs pos="100000">
                <a:srgbClr val="FF9900">
                  <a:tint val="23500"/>
                  <a:satMod val="160000"/>
                </a:srgbClr>
              </a:gs>
            </a:gsLst>
            <a:path path="circle">
              <a:fillToRect l="50000" t="50000" r="50000" b="50000"/>
            </a:path>
            <a:tileRect/>
          </a:gradFill>
          <a:ln>
            <a:solidFill>
              <a:srgbClr val="C00000"/>
            </a:solidFill>
          </a:ln>
        </p:spPr>
        <p:txBody>
          <a:bodyPr wrap="square">
            <a:spAutoFit/>
          </a:bodyPr>
          <a:lstStyle/>
          <a:p>
            <a:pPr lvl="0" algn="ctr"/>
            <a:r>
              <a:rPr lang="uk-UA" sz="1200" b="1" dirty="0" smtClean="0">
                <a:solidFill>
                  <a:srgbClr val="C00000"/>
                </a:solidFill>
              </a:rPr>
              <a:t>Стерилізація </a:t>
            </a:r>
            <a:r>
              <a:rPr lang="uk-UA" sz="1200" b="1" dirty="0">
                <a:solidFill>
                  <a:srgbClr val="C00000"/>
                </a:solidFill>
              </a:rPr>
              <a:t>насиченим паром можлива?</a:t>
            </a:r>
          </a:p>
        </p:txBody>
      </p:sp>
      <p:sp>
        <p:nvSpPr>
          <p:cNvPr id="83" name="Скругленный прямоугольник 82"/>
          <p:cNvSpPr/>
          <p:nvPr/>
        </p:nvSpPr>
        <p:spPr>
          <a:xfrm>
            <a:off x="4987482" y="1024656"/>
            <a:ext cx="4027137" cy="402991"/>
          </a:xfrm>
          <a:prstGeom prst="roundRect">
            <a:avLst/>
          </a:prstGeom>
          <a:gradFill flip="none" rotWithShape="1">
            <a:gsLst>
              <a:gs pos="0">
                <a:srgbClr val="EA5604">
                  <a:tint val="66000"/>
                  <a:satMod val="160000"/>
                </a:srgbClr>
              </a:gs>
              <a:gs pos="50000">
                <a:srgbClr val="EA5604">
                  <a:tint val="44500"/>
                  <a:satMod val="160000"/>
                </a:srgbClr>
              </a:gs>
              <a:gs pos="100000">
                <a:srgbClr val="EA5604">
                  <a:tint val="23500"/>
                  <a:satMod val="160000"/>
                </a:srgbClr>
              </a:gs>
            </a:gsLst>
            <a:path path="circle">
              <a:fillToRect l="50000" t="50000" r="50000" b="50000"/>
            </a:path>
            <a:tileRect/>
          </a:gradFill>
        </p:spPr>
        <p:style>
          <a:lnRef idx="1">
            <a:schemeClr val="accent2"/>
          </a:lnRef>
          <a:fillRef idx="2">
            <a:schemeClr val="accent2"/>
          </a:fillRef>
          <a:effectRef idx="1">
            <a:schemeClr val="accent2"/>
          </a:effectRef>
          <a:fontRef idx="minor">
            <a:schemeClr val="dk1"/>
          </a:fontRef>
        </p:style>
        <p:txBody>
          <a:bodyPr rtlCol="0" anchor="ctr"/>
          <a:lstStyle/>
          <a:p>
            <a:pPr algn="ctr"/>
            <a:r>
              <a:rPr lang="uk-UA" sz="1200" dirty="0"/>
              <a:t>Не фіксуюча перед стерилізаційна очистка, </a:t>
            </a:r>
            <a:r>
              <a:rPr lang="uk-UA" sz="1200" b="1" u="sng" dirty="0">
                <a:solidFill>
                  <a:srgbClr val="FF0000"/>
                </a:solidFill>
              </a:rPr>
              <a:t>відразу  після </a:t>
            </a:r>
            <a:r>
              <a:rPr lang="uk-UA" sz="1200" b="1" u="sng" dirty="0" smtClean="0">
                <a:solidFill>
                  <a:srgbClr val="FF0000"/>
                </a:solidFill>
              </a:rPr>
              <a:t>використання!!!</a:t>
            </a:r>
            <a:endParaRPr lang="uk-UA" sz="1200" b="1" u="sng" dirty="0">
              <a:solidFill>
                <a:srgbClr val="FF0000"/>
              </a:solidFill>
            </a:endParaRPr>
          </a:p>
        </p:txBody>
      </p:sp>
      <p:sp>
        <p:nvSpPr>
          <p:cNvPr id="94" name="Ромб 93"/>
          <p:cNvSpPr/>
          <p:nvPr/>
        </p:nvSpPr>
        <p:spPr>
          <a:xfrm>
            <a:off x="5118506" y="1539182"/>
            <a:ext cx="3898281" cy="1452832"/>
          </a:xfrm>
          <a:prstGeom prst="diamond">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path path="circle">
              <a:fillToRect l="50000" t="50000" r="50000" b="50000"/>
            </a:path>
            <a:tileRect/>
          </a:gradFill>
        </p:spPr>
        <p:style>
          <a:lnRef idx="2">
            <a:schemeClr val="accent2"/>
          </a:lnRef>
          <a:fillRef idx="1">
            <a:schemeClr val="lt1"/>
          </a:fillRef>
          <a:effectRef idx="0">
            <a:schemeClr val="accent2"/>
          </a:effectRef>
          <a:fontRef idx="minor">
            <a:schemeClr val="dk1"/>
          </a:fontRef>
        </p:style>
        <p:txBody>
          <a:bodyPr rtlCol="0" anchor="ctr"/>
          <a:lstStyle/>
          <a:p>
            <a:pPr algn="ctr"/>
            <a:r>
              <a:rPr lang="uk-UA" sz="1200" dirty="0" smtClean="0"/>
              <a:t>Чи існує рекомендований виробником </a:t>
            </a:r>
            <a:r>
              <a:rPr lang="uk-UA" sz="1200" b="1" dirty="0" smtClean="0"/>
              <a:t>валідований метод </a:t>
            </a:r>
            <a:r>
              <a:rPr lang="uk-UA" sz="1200" dirty="0" smtClean="0"/>
              <a:t>низькотемпературної стерилізації?</a:t>
            </a:r>
            <a:endParaRPr lang="uk-UA" sz="1200" dirty="0"/>
          </a:p>
        </p:txBody>
      </p:sp>
      <p:grpSp>
        <p:nvGrpSpPr>
          <p:cNvPr id="96" name="Группа 95"/>
          <p:cNvGrpSpPr/>
          <p:nvPr/>
        </p:nvGrpSpPr>
        <p:grpSpPr>
          <a:xfrm>
            <a:off x="5436096" y="2265598"/>
            <a:ext cx="3580691" cy="1487440"/>
            <a:chOff x="4625640" y="1135860"/>
            <a:chExt cx="3714978" cy="1552649"/>
          </a:xfr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path path="circle">
              <a:fillToRect l="50000" t="50000" r="50000" b="50000"/>
            </a:path>
            <a:tileRect/>
          </a:gradFill>
        </p:grpSpPr>
        <p:sp>
          <p:nvSpPr>
            <p:cNvPr id="97" name="Прямоугольник 96"/>
            <p:cNvSpPr/>
            <p:nvPr/>
          </p:nvSpPr>
          <p:spPr>
            <a:xfrm>
              <a:off x="4625640" y="1983432"/>
              <a:ext cx="3451273" cy="705077"/>
            </a:xfrm>
            <a:prstGeom prst="rect">
              <a:avLst/>
            </a:prstGeom>
            <a:grpFill/>
          </p:spPr>
          <p:style>
            <a:lnRef idx="2">
              <a:schemeClr val="accent2"/>
            </a:lnRef>
            <a:fillRef idx="1">
              <a:schemeClr val="lt1"/>
            </a:fillRef>
            <a:effectRef idx="0">
              <a:schemeClr val="accent2"/>
            </a:effectRef>
            <a:fontRef idx="minor">
              <a:schemeClr val="dk1"/>
            </a:fontRef>
          </p:style>
          <p:txBody>
            <a:bodyPr rtlCol="0" anchor="ctr"/>
            <a:lstStyle/>
            <a:p>
              <a:pPr algn="ctr"/>
              <a:r>
                <a:rPr lang="uk-UA" sz="1200" dirty="0" smtClean="0"/>
                <a:t>Репроцесинг у системі із </a:t>
              </a:r>
              <a:r>
                <a:rPr lang="uk-UA" sz="1200" b="1" dirty="0" smtClean="0"/>
                <a:t>зовнішнім</a:t>
              </a:r>
              <a:r>
                <a:rPr lang="uk-UA" sz="1200" dirty="0" smtClean="0"/>
                <a:t> </a:t>
              </a:r>
              <a:r>
                <a:rPr lang="uk-UA" sz="1200" b="1" dirty="0" smtClean="0"/>
                <a:t>контролем</a:t>
              </a:r>
              <a:r>
                <a:rPr lang="uk-UA" sz="1200" dirty="0" smtClean="0"/>
                <a:t> якості, згідно ДСТУ </a:t>
              </a:r>
              <a:r>
                <a:rPr lang="en-US" sz="1200" dirty="0" smtClean="0"/>
                <a:t>EN ISO 13485</a:t>
              </a:r>
              <a:r>
                <a:rPr lang="uk-UA" sz="1200" dirty="0" smtClean="0"/>
                <a:t> та рекомендаціями </a:t>
              </a:r>
              <a:r>
                <a:rPr lang="en-US" sz="1200" dirty="0" smtClean="0"/>
                <a:t>KRINKO/BfArM </a:t>
              </a:r>
              <a:r>
                <a:rPr lang="en-US" sz="1200" b="1" dirty="0" smtClean="0"/>
                <a:t>RKI</a:t>
              </a:r>
              <a:endParaRPr lang="uk-UA" sz="1200" b="1" dirty="0"/>
            </a:p>
          </p:txBody>
        </p:sp>
        <p:cxnSp>
          <p:nvCxnSpPr>
            <p:cNvPr id="98" name="Соединительная линия уступом 97"/>
            <p:cNvCxnSpPr>
              <a:stCxn id="94" idx="3"/>
              <a:endCxn id="97" idx="3"/>
            </p:cNvCxnSpPr>
            <p:nvPr/>
          </p:nvCxnSpPr>
          <p:spPr>
            <a:xfrm flipH="1">
              <a:off x="8076913" y="1135860"/>
              <a:ext cx="263705" cy="1200111"/>
            </a:xfrm>
            <a:prstGeom prst="bentConnector3">
              <a:avLst>
                <a:gd name="adj1" fmla="val -22485"/>
              </a:avLst>
            </a:prstGeom>
            <a:grpFill/>
            <a:ln>
              <a:tailEnd type="arrow"/>
            </a:ln>
          </p:spPr>
          <p:style>
            <a:lnRef idx="2">
              <a:schemeClr val="accent2"/>
            </a:lnRef>
            <a:fillRef idx="0">
              <a:schemeClr val="accent2"/>
            </a:fillRef>
            <a:effectRef idx="1">
              <a:schemeClr val="accent2"/>
            </a:effectRef>
            <a:fontRef idx="minor">
              <a:schemeClr val="tx1"/>
            </a:fontRef>
          </p:style>
        </p:cxnSp>
      </p:grpSp>
      <p:sp>
        <p:nvSpPr>
          <p:cNvPr id="100" name="Прямоугольник 99"/>
          <p:cNvSpPr/>
          <p:nvPr/>
        </p:nvSpPr>
        <p:spPr>
          <a:xfrm>
            <a:off x="4945699" y="3895056"/>
            <a:ext cx="4017099" cy="304909"/>
          </a:xfrm>
          <a:prstGeom prst="rect">
            <a:avLst/>
          </a:prstGeom>
          <a:gradFill flip="none" rotWithShape="1">
            <a:gsLst>
              <a:gs pos="0">
                <a:srgbClr val="EA5604">
                  <a:tint val="66000"/>
                  <a:satMod val="160000"/>
                </a:srgbClr>
              </a:gs>
              <a:gs pos="50000">
                <a:srgbClr val="EA5604">
                  <a:tint val="44500"/>
                  <a:satMod val="160000"/>
                </a:srgbClr>
              </a:gs>
              <a:gs pos="100000">
                <a:srgbClr val="EA5604">
                  <a:tint val="23500"/>
                  <a:satMod val="160000"/>
                </a:srgbClr>
              </a:gs>
            </a:gsLst>
            <a:path path="circle">
              <a:fillToRect l="50000" t="50000" r="50000" b="50000"/>
            </a:path>
            <a:tileRect/>
          </a:gradFill>
          <a:ln>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uk-UA" sz="1100" dirty="0"/>
              <a:t>В принципі </a:t>
            </a:r>
            <a:r>
              <a:rPr lang="uk-UA" sz="1100" b="1" dirty="0" smtClean="0"/>
              <a:t>автоматична </a:t>
            </a:r>
            <a:r>
              <a:rPr lang="uk-UA" sz="1100" b="1" dirty="0"/>
              <a:t>мийка </a:t>
            </a:r>
            <a:r>
              <a:rPr lang="uk-UA" sz="1100" b="1" dirty="0" smtClean="0"/>
              <a:t>переважно </a:t>
            </a:r>
            <a:r>
              <a:rPr lang="uk-UA" sz="1100" dirty="0" smtClean="0"/>
              <a:t>у </a:t>
            </a:r>
            <a:r>
              <a:rPr lang="uk-UA" sz="1100" dirty="0"/>
              <a:t>лугах  та термічна дезінфекція</a:t>
            </a:r>
          </a:p>
        </p:txBody>
      </p:sp>
      <p:sp>
        <p:nvSpPr>
          <p:cNvPr id="103" name="Прямоугольник 102"/>
          <p:cNvSpPr/>
          <p:nvPr/>
        </p:nvSpPr>
        <p:spPr>
          <a:xfrm>
            <a:off x="4891934" y="4345500"/>
            <a:ext cx="4070863" cy="217626"/>
          </a:xfrm>
          <a:prstGeom prst="rect">
            <a:avLst/>
          </a:prstGeom>
          <a:gradFill flip="none" rotWithShape="1">
            <a:gsLst>
              <a:gs pos="0">
                <a:srgbClr val="EA5604">
                  <a:tint val="66000"/>
                  <a:satMod val="160000"/>
                </a:srgbClr>
              </a:gs>
              <a:gs pos="50000">
                <a:srgbClr val="EA5604">
                  <a:tint val="44500"/>
                  <a:satMod val="160000"/>
                </a:srgbClr>
              </a:gs>
              <a:gs pos="100000">
                <a:srgbClr val="EA5604">
                  <a:tint val="23500"/>
                  <a:satMod val="160000"/>
                </a:srgbClr>
              </a:gs>
            </a:gsLst>
            <a:path path="circle">
              <a:fillToRect l="50000" t="50000" r="50000" b="50000"/>
            </a:path>
            <a:tileRect/>
          </a:gradFill>
          <a:ln>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uk-UA" sz="1100" dirty="0"/>
              <a:t>Перевірка чистоти, цілісності, поточний ремонт</a:t>
            </a:r>
          </a:p>
        </p:txBody>
      </p:sp>
      <p:sp>
        <p:nvSpPr>
          <p:cNvPr id="106" name="Прямоугольник 105"/>
          <p:cNvSpPr/>
          <p:nvPr/>
        </p:nvSpPr>
        <p:spPr>
          <a:xfrm>
            <a:off x="4884189" y="4697318"/>
            <a:ext cx="4099344" cy="145664"/>
          </a:xfrm>
          <a:prstGeom prst="rect">
            <a:avLst/>
          </a:prstGeom>
          <a:gradFill flip="none" rotWithShape="1">
            <a:gsLst>
              <a:gs pos="0">
                <a:srgbClr val="EA5604">
                  <a:tint val="66000"/>
                  <a:satMod val="160000"/>
                </a:srgbClr>
              </a:gs>
              <a:gs pos="50000">
                <a:srgbClr val="EA5604">
                  <a:tint val="44500"/>
                  <a:satMod val="160000"/>
                </a:srgbClr>
              </a:gs>
              <a:gs pos="100000">
                <a:srgbClr val="EA5604">
                  <a:tint val="23500"/>
                  <a:satMod val="160000"/>
                </a:srgbClr>
              </a:gs>
            </a:gsLst>
            <a:path path="circle">
              <a:fillToRect l="50000" t="50000" r="50000" b="50000"/>
            </a:path>
            <a:tileRect/>
          </a:gradFill>
          <a:ln>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uk-UA" sz="1100" dirty="0" smtClean="0"/>
              <a:t>Функціональна перевірка (тест)</a:t>
            </a:r>
            <a:endParaRPr lang="uk-UA" sz="1100" dirty="0"/>
          </a:p>
        </p:txBody>
      </p:sp>
      <p:sp>
        <p:nvSpPr>
          <p:cNvPr id="108" name="Прямоугольник 107"/>
          <p:cNvSpPr/>
          <p:nvPr/>
        </p:nvSpPr>
        <p:spPr>
          <a:xfrm>
            <a:off x="255127" y="6448743"/>
            <a:ext cx="8759492" cy="241673"/>
          </a:xfrm>
          <a:prstGeom prst="rect">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path path="circle">
              <a:fillToRect l="50000" t="50000" r="50000" b="50000"/>
            </a:path>
            <a:tileRect/>
          </a:gradFill>
        </p:spPr>
        <p:style>
          <a:lnRef idx="2">
            <a:schemeClr val="accent1"/>
          </a:lnRef>
          <a:fillRef idx="1">
            <a:schemeClr val="lt1"/>
          </a:fillRef>
          <a:effectRef idx="0">
            <a:schemeClr val="accent1"/>
          </a:effectRef>
          <a:fontRef idx="minor">
            <a:schemeClr val="dk1"/>
          </a:fontRef>
        </p:style>
        <p:txBody>
          <a:bodyPr rtlCol="0" anchor="ctr"/>
          <a:lstStyle/>
          <a:p>
            <a:pPr algn="ctr"/>
            <a:r>
              <a:rPr lang="uk-UA" sz="1400" dirty="0" smtClean="0"/>
              <a:t>Документальний реліз</a:t>
            </a:r>
            <a:endParaRPr lang="uk-UA" sz="1400" dirty="0"/>
          </a:p>
        </p:txBody>
      </p:sp>
      <p:sp>
        <p:nvSpPr>
          <p:cNvPr id="113" name="Прямоугольник 112"/>
          <p:cNvSpPr/>
          <p:nvPr/>
        </p:nvSpPr>
        <p:spPr>
          <a:xfrm>
            <a:off x="4839320" y="5014285"/>
            <a:ext cx="4144213" cy="365972"/>
          </a:xfrm>
          <a:prstGeom prst="rect">
            <a:avLst/>
          </a:prstGeom>
          <a:gradFill flip="none" rotWithShape="1">
            <a:gsLst>
              <a:gs pos="0">
                <a:srgbClr val="EA5604">
                  <a:tint val="66000"/>
                  <a:satMod val="160000"/>
                </a:srgbClr>
              </a:gs>
              <a:gs pos="50000">
                <a:srgbClr val="EA5604">
                  <a:tint val="44500"/>
                  <a:satMod val="160000"/>
                </a:srgbClr>
              </a:gs>
              <a:gs pos="100000">
                <a:srgbClr val="EA5604">
                  <a:tint val="23500"/>
                  <a:satMod val="160000"/>
                </a:srgbClr>
              </a:gs>
            </a:gsLst>
            <a:path path="circle">
              <a:fillToRect l="50000" t="50000" r="50000" b="50000"/>
            </a:path>
            <a:tileRect/>
          </a:gradFill>
          <a:ln>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uk-UA" sz="1100" dirty="0" smtClean="0"/>
              <a:t>Пакування у спеціальні захисні матеріали «стерильний бар'єр», які підлягають низькотемпературній стерилізації </a:t>
            </a:r>
            <a:endParaRPr lang="uk-UA" sz="1100" dirty="0"/>
          </a:p>
        </p:txBody>
      </p:sp>
      <p:sp>
        <p:nvSpPr>
          <p:cNvPr id="116" name="Прямоугольник 115"/>
          <p:cNvSpPr/>
          <p:nvPr/>
        </p:nvSpPr>
        <p:spPr>
          <a:xfrm>
            <a:off x="4712554" y="5528473"/>
            <a:ext cx="4270980" cy="465002"/>
          </a:xfrm>
          <a:prstGeom prst="rect">
            <a:avLst/>
          </a:prstGeom>
          <a:gradFill flip="none" rotWithShape="1">
            <a:gsLst>
              <a:gs pos="0">
                <a:srgbClr val="EA5604">
                  <a:tint val="66000"/>
                  <a:satMod val="160000"/>
                </a:srgbClr>
              </a:gs>
              <a:gs pos="50000">
                <a:srgbClr val="EA5604">
                  <a:tint val="44500"/>
                  <a:satMod val="160000"/>
                </a:srgbClr>
              </a:gs>
              <a:gs pos="100000">
                <a:srgbClr val="EA5604">
                  <a:tint val="23500"/>
                  <a:satMod val="160000"/>
                </a:srgbClr>
              </a:gs>
            </a:gsLst>
            <a:path path="circle">
              <a:fillToRect l="50000" t="50000" r="50000" b="50000"/>
            </a:path>
            <a:tileRect/>
          </a:gradFill>
          <a:ln>
            <a:solidFill>
              <a:schemeClr val="accent2">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uk-UA" sz="1200" dirty="0" smtClean="0"/>
              <a:t>Низькотемпературний процес стерилізація </a:t>
            </a:r>
            <a:r>
              <a:rPr lang="en-US" sz="1200" dirty="0" smtClean="0"/>
              <a:t>(LT) </a:t>
            </a:r>
            <a:r>
              <a:rPr lang="uk-UA" sz="1200" dirty="0" smtClean="0"/>
              <a:t>рекомендований виробником ВМП і валідований в обладнанні для репроцесингу.</a:t>
            </a:r>
            <a:endParaRPr lang="uk-UA" sz="1200" dirty="0"/>
          </a:p>
        </p:txBody>
      </p:sp>
      <p:sp>
        <p:nvSpPr>
          <p:cNvPr id="122" name="Прямоугольник 121"/>
          <p:cNvSpPr/>
          <p:nvPr/>
        </p:nvSpPr>
        <p:spPr>
          <a:xfrm>
            <a:off x="5208039" y="217275"/>
            <a:ext cx="3492420" cy="589751"/>
          </a:xfrm>
          <a:prstGeom prst="rect">
            <a:avLst/>
          </a:prstGeom>
          <a:gradFill flip="none" rotWithShape="1">
            <a:gsLst>
              <a:gs pos="25000">
                <a:schemeClr val="bg1"/>
              </a:gs>
              <a:gs pos="0">
                <a:srgbClr val="EA5604">
                  <a:tint val="66000"/>
                  <a:satMod val="160000"/>
                </a:srgbClr>
              </a:gs>
              <a:gs pos="50000">
                <a:srgbClr val="EA5604">
                  <a:tint val="44500"/>
                  <a:satMod val="160000"/>
                </a:srgbClr>
              </a:gs>
              <a:gs pos="100000">
                <a:srgbClr val="EA5604">
                  <a:tint val="23500"/>
                  <a:satMod val="160000"/>
                </a:srgbClr>
              </a:gs>
            </a:gsLst>
            <a:path path="circle">
              <a:fillToRect l="50000" t="50000" r="50000" b="50000"/>
            </a:path>
            <a:tileRect/>
          </a:gradFill>
          <a:ln>
            <a:solidFill>
              <a:schemeClr val="tx2">
                <a:lumMod val="60000"/>
                <a:lumOff val="4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uk-UA" b="1" dirty="0">
              <a:solidFill>
                <a:srgbClr val="FF0000"/>
              </a:solidFill>
            </a:endParaRPr>
          </a:p>
        </p:txBody>
      </p:sp>
      <p:sp>
        <p:nvSpPr>
          <p:cNvPr id="121" name="Прямоугольник 120"/>
          <p:cNvSpPr/>
          <p:nvPr/>
        </p:nvSpPr>
        <p:spPr>
          <a:xfrm>
            <a:off x="5118507" y="217275"/>
            <a:ext cx="3600378" cy="553998"/>
          </a:xfrm>
          <a:prstGeom prst="rect">
            <a:avLst/>
          </a:prstGeom>
        </p:spPr>
        <p:txBody>
          <a:bodyPr wrap="square">
            <a:spAutoFit/>
          </a:bodyPr>
          <a:lstStyle/>
          <a:p>
            <a:pPr lvl="0" algn="ctr"/>
            <a:r>
              <a:rPr lang="uk-UA" sz="1600" dirty="0" smtClean="0">
                <a:solidFill>
                  <a:prstClr val="black"/>
                </a:solidFill>
              </a:rPr>
              <a:t>Наджорсткі вимоги до репроцесингу, </a:t>
            </a:r>
          </a:p>
          <a:p>
            <a:pPr lvl="0" algn="ctr"/>
            <a:r>
              <a:rPr lang="uk-UA" sz="1400" b="1" u="sng" dirty="0" smtClean="0">
                <a:solidFill>
                  <a:prstClr val="black"/>
                </a:solidFill>
              </a:rPr>
              <a:t>Критичний виріб</a:t>
            </a:r>
            <a:r>
              <a:rPr lang="ru-RU" sz="1400" b="1" u="sng" dirty="0" smtClean="0">
                <a:solidFill>
                  <a:prstClr val="black"/>
                </a:solidFill>
              </a:rPr>
              <a:t> </a:t>
            </a:r>
            <a:r>
              <a:rPr lang="uk-UA" sz="1400" b="1" u="sng" dirty="0" smtClean="0">
                <a:solidFill>
                  <a:prstClr val="black"/>
                </a:solidFill>
              </a:rPr>
              <a:t>тип С.</a:t>
            </a:r>
            <a:endParaRPr lang="uk-UA" sz="1400" b="1" u="sng" dirty="0">
              <a:solidFill>
                <a:prstClr val="black"/>
              </a:solidFill>
            </a:endParaRPr>
          </a:p>
        </p:txBody>
      </p:sp>
      <p:cxnSp>
        <p:nvCxnSpPr>
          <p:cNvPr id="124" name="Соединительная линия уступом 123"/>
          <p:cNvCxnSpPr>
            <a:stCxn id="43" idx="3"/>
            <a:endCxn id="122" idx="1"/>
          </p:cNvCxnSpPr>
          <p:nvPr/>
        </p:nvCxnSpPr>
        <p:spPr>
          <a:xfrm flipV="1">
            <a:off x="4230804" y="512151"/>
            <a:ext cx="977235" cy="2053100"/>
          </a:xfrm>
          <a:prstGeom prst="bentConnector3">
            <a:avLst>
              <a:gd name="adj1" fmla="val 50000"/>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28" name="Прямая со стрелкой 127"/>
          <p:cNvCxnSpPr>
            <a:endCxn id="83" idx="0"/>
          </p:cNvCxnSpPr>
          <p:nvPr/>
        </p:nvCxnSpPr>
        <p:spPr>
          <a:xfrm flipH="1">
            <a:off x="7001051" y="807025"/>
            <a:ext cx="19221" cy="217631"/>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69" name="TextBox 168"/>
          <p:cNvSpPr txBox="1"/>
          <p:nvPr/>
        </p:nvSpPr>
        <p:spPr>
          <a:xfrm>
            <a:off x="8640828" y="2423555"/>
            <a:ext cx="495499" cy="307777"/>
          </a:xfrm>
          <a:prstGeom prst="rect">
            <a:avLst/>
          </a:prstGeom>
          <a:noFill/>
        </p:spPr>
        <p:txBody>
          <a:bodyPr wrap="square" rtlCol="0">
            <a:spAutoFit/>
          </a:bodyPr>
          <a:lstStyle/>
          <a:p>
            <a:r>
              <a:rPr lang="uk-UA" sz="1400" dirty="0" smtClean="0">
                <a:solidFill>
                  <a:srgbClr val="C00000"/>
                </a:solidFill>
              </a:rPr>
              <a:t>Ні</a:t>
            </a:r>
            <a:endParaRPr lang="uk-UA" sz="1400" dirty="0">
              <a:solidFill>
                <a:srgbClr val="C00000"/>
              </a:solidFill>
            </a:endParaRPr>
          </a:p>
        </p:txBody>
      </p:sp>
      <p:sp>
        <p:nvSpPr>
          <p:cNvPr id="170" name="TextBox 169"/>
          <p:cNvSpPr txBox="1"/>
          <p:nvPr/>
        </p:nvSpPr>
        <p:spPr>
          <a:xfrm>
            <a:off x="4951644" y="2519363"/>
            <a:ext cx="797909" cy="307777"/>
          </a:xfrm>
          <a:prstGeom prst="rect">
            <a:avLst/>
          </a:prstGeom>
          <a:noFill/>
        </p:spPr>
        <p:txBody>
          <a:bodyPr wrap="square" rtlCol="0">
            <a:spAutoFit/>
          </a:bodyPr>
          <a:lstStyle/>
          <a:p>
            <a:r>
              <a:rPr lang="uk-UA" sz="1400" b="1" dirty="0" smtClean="0">
                <a:solidFill>
                  <a:srgbClr val="00B050"/>
                </a:solidFill>
              </a:rPr>
              <a:t>    Так</a:t>
            </a:r>
            <a:endParaRPr lang="uk-UA" sz="1400" b="1" dirty="0">
              <a:solidFill>
                <a:srgbClr val="00B050"/>
              </a:solidFill>
            </a:endParaRPr>
          </a:p>
        </p:txBody>
      </p:sp>
      <p:sp>
        <p:nvSpPr>
          <p:cNvPr id="176" name="Прямоугольник 175"/>
          <p:cNvSpPr/>
          <p:nvPr/>
        </p:nvSpPr>
        <p:spPr>
          <a:xfrm>
            <a:off x="204525" y="4464331"/>
            <a:ext cx="1775188" cy="617348"/>
          </a:xfrm>
          <a:prstGeom prst="rect">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path path="circle">
              <a:fillToRect l="50000" t="50000" r="50000" b="50000"/>
            </a:path>
            <a:tileRect/>
          </a:gradFill>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uk-UA" sz="1100" dirty="0" smtClean="0"/>
              <a:t>Пакування у спеціальні матеріали, «стерильний бар'єр» для стерилізації</a:t>
            </a:r>
            <a:endParaRPr lang="uk-UA" sz="1100" dirty="0"/>
          </a:p>
        </p:txBody>
      </p:sp>
      <p:cxnSp>
        <p:nvCxnSpPr>
          <p:cNvPr id="178" name="Прямая со стрелкой 177"/>
          <p:cNvCxnSpPr/>
          <p:nvPr/>
        </p:nvCxnSpPr>
        <p:spPr>
          <a:xfrm>
            <a:off x="1107698" y="4345500"/>
            <a:ext cx="0" cy="118831"/>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05" name="Прямоугольник 204"/>
          <p:cNvSpPr/>
          <p:nvPr/>
        </p:nvSpPr>
        <p:spPr>
          <a:xfrm>
            <a:off x="2396813" y="5643247"/>
            <a:ext cx="2123839" cy="371318"/>
          </a:xfrm>
          <a:prstGeom prst="rect">
            <a:avLst/>
          </a:prstGeom>
          <a:gradFill flip="none" rotWithShape="1">
            <a:gsLst>
              <a:gs pos="0">
                <a:srgbClr val="FF9900">
                  <a:tint val="66000"/>
                  <a:satMod val="160000"/>
                </a:srgbClr>
              </a:gs>
              <a:gs pos="50000">
                <a:srgbClr val="FF9900">
                  <a:tint val="44500"/>
                  <a:satMod val="160000"/>
                </a:srgbClr>
              </a:gs>
              <a:gs pos="100000">
                <a:srgbClr val="FF9900">
                  <a:tint val="23500"/>
                  <a:satMod val="160000"/>
                </a:srgbClr>
              </a:gs>
            </a:gsLst>
            <a:path path="circle">
              <a:fillToRect l="50000" t="50000" r="50000" b="50000"/>
            </a:path>
            <a:tileRect/>
          </a:gradFill>
          <a:ln>
            <a:solidFill>
              <a:srgbClr val="FF99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uk-UA" sz="1100" dirty="0"/>
              <a:t>С</a:t>
            </a:r>
            <a:r>
              <a:rPr lang="uk-UA" sz="1100" dirty="0" smtClean="0"/>
              <a:t>терилізація </a:t>
            </a:r>
            <a:r>
              <a:rPr lang="uk-UA" sz="1100" b="1" dirty="0" smtClean="0"/>
              <a:t>парового типу</a:t>
            </a:r>
            <a:endParaRPr lang="uk-UA" sz="1100" b="1" dirty="0"/>
          </a:p>
        </p:txBody>
      </p:sp>
      <p:sp>
        <p:nvSpPr>
          <p:cNvPr id="207" name="Прямоугольник 206"/>
          <p:cNvSpPr/>
          <p:nvPr/>
        </p:nvSpPr>
        <p:spPr>
          <a:xfrm>
            <a:off x="204526" y="5219797"/>
            <a:ext cx="1775188" cy="547936"/>
          </a:xfrm>
          <a:prstGeom prst="rect">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path path="circle">
              <a:fillToRect l="50000" t="50000" r="50000" b="50000"/>
            </a:path>
            <a:tileRect/>
          </a:gradFill>
          <a:ln>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uk-UA" sz="1100" dirty="0" smtClean="0"/>
              <a:t>Валідуєма стерилізація  </a:t>
            </a:r>
          </a:p>
          <a:p>
            <a:pPr algn="ctr"/>
            <a:r>
              <a:rPr lang="uk-UA" sz="1100" b="1" dirty="0" smtClean="0"/>
              <a:t>«в </a:t>
            </a:r>
            <a:r>
              <a:rPr lang="uk-UA" sz="1100" b="1" dirty="0"/>
              <a:t>принципі»</a:t>
            </a:r>
          </a:p>
          <a:p>
            <a:pPr algn="ctr"/>
            <a:r>
              <a:rPr lang="uk-UA" sz="1100" dirty="0" smtClean="0"/>
              <a:t>парового типу</a:t>
            </a:r>
            <a:endParaRPr lang="uk-UA" sz="1100" dirty="0"/>
          </a:p>
        </p:txBody>
      </p:sp>
      <p:sp>
        <p:nvSpPr>
          <p:cNvPr id="219" name="Прямоугольник 218"/>
          <p:cNvSpPr/>
          <p:nvPr/>
        </p:nvSpPr>
        <p:spPr>
          <a:xfrm>
            <a:off x="1469789" y="6132219"/>
            <a:ext cx="2943189" cy="161545"/>
          </a:xfrm>
          <a:prstGeom prst="rect">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path path="circle">
              <a:fillToRect l="50000" t="50000" r="50000" b="50000"/>
            </a:path>
            <a:tileRect/>
          </a:gradFill>
        </p:spPr>
        <p:style>
          <a:lnRef idx="2">
            <a:schemeClr val="accent1"/>
          </a:lnRef>
          <a:fillRef idx="1">
            <a:schemeClr val="lt1"/>
          </a:fillRef>
          <a:effectRef idx="0">
            <a:schemeClr val="accent1"/>
          </a:effectRef>
          <a:fontRef idx="minor">
            <a:schemeClr val="dk1"/>
          </a:fontRef>
        </p:style>
        <p:txBody>
          <a:bodyPr rtlCol="0" anchor="ctr"/>
          <a:lstStyle/>
          <a:p>
            <a:pPr algn="ctr"/>
            <a:r>
              <a:rPr lang="uk-UA" sz="1400" dirty="0"/>
              <a:t>Маркування </a:t>
            </a:r>
            <a:r>
              <a:rPr lang="uk-UA" sz="1400" dirty="0" smtClean="0"/>
              <a:t>«Стерильне»</a:t>
            </a:r>
            <a:endParaRPr lang="uk-UA" sz="1400" dirty="0"/>
          </a:p>
        </p:txBody>
      </p:sp>
      <p:cxnSp>
        <p:nvCxnSpPr>
          <p:cNvPr id="233" name="Прямая со стрелкой 232"/>
          <p:cNvCxnSpPr>
            <a:stCxn id="6" idx="2"/>
            <a:endCxn id="9" idx="0"/>
          </p:cNvCxnSpPr>
          <p:nvPr/>
        </p:nvCxnSpPr>
        <p:spPr>
          <a:xfrm flipH="1">
            <a:off x="1108856" y="2210959"/>
            <a:ext cx="6235" cy="123458"/>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34" name="Прямая со стрелкой 233"/>
          <p:cNvCxnSpPr>
            <a:stCxn id="9" idx="2"/>
            <a:endCxn id="12" idx="0"/>
          </p:cNvCxnSpPr>
          <p:nvPr/>
        </p:nvCxnSpPr>
        <p:spPr>
          <a:xfrm flipH="1">
            <a:off x="1107699" y="2820472"/>
            <a:ext cx="1157" cy="94502"/>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35" name="Прямая со стрелкой 234"/>
          <p:cNvCxnSpPr>
            <a:stCxn id="12" idx="2"/>
            <a:endCxn id="15" idx="0"/>
          </p:cNvCxnSpPr>
          <p:nvPr/>
        </p:nvCxnSpPr>
        <p:spPr>
          <a:xfrm>
            <a:off x="1107699" y="3429000"/>
            <a:ext cx="13760" cy="76268"/>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36" name="Прямая со стрелкой 235"/>
          <p:cNvCxnSpPr>
            <a:endCxn id="18" idx="0"/>
          </p:cNvCxnSpPr>
          <p:nvPr/>
        </p:nvCxnSpPr>
        <p:spPr>
          <a:xfrm>
            <a:off x="1102621" y="3907073"/>
            <a:ext cx="0" cy="147358"/>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37" name="Прямая со стрелкой 236"/>
          <p:cNvCxnSpPr/>
          <p:nvPr/>
        </p:nvCxnSpPr>
        <p:spPr>
          <a:xfrm>
            <a:off x="3131840" y="2210959"/>
            <a:ext cx="0" cy="123458"/>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38" name="Прямая со стрелкой 237"/>
          <p:cNvCxnSpPr>
            <a:stCxn id="43" idx="2"/>
          </p:cNvCxnSpPr>
          <p:nvPr/>
        </p:nvCxnSpPr>
        <p:spPr>
          <a:xfrm>
            <a:off x="3223141" y="2796083"/>
            <a:ext cx="6823" cy="20087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39" name="Прямая со стрелкой 238"/>
          <p:cNvCxnSpPr/>
          <p:nvPr/>
        </p:nvCxnSpPr>
        <p:spPr>
          <a:xfrm>
            <a:off x="3336843" y="3506041"/>
            <a:ext cx="0" cy="84977"/>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40" name="Прямая со стрелкой 239"/>
          <p:cNvCxnSpPr/>
          <p:nvPr/>
        </p:nvCxnSpPr>
        <p:spPr>
          <a:xfrm>
            <a:off x="3336843" y="4109570"/>
            <a:ext cx="0" cy="120304"/>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41" name="Прямая со стрелкой 240"/>
          <p:cNvCxnSpPr/>
          <p:nvPr/>
        </p:nvCxnSpPr>
        <p:spPr>
          <a:xfrm>
            <a:off x="3354752" y="4563127"/>
            <a:ext cx="0" cy="112292"/>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79" name="Прямая со стрелкой 278"/>
          <p:cNvCxnSpPr/>
          <p:nvPr/>
        </p:nvCxnSpPr>
        <p:spPr>
          <a:xfrm>
            <a:off x="6968000" y="5373495"/>
            <a:ext cx="0" cy="15497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80" name="Прямая со стрелкой 279"/>
          <p:cNvCxnSpPr/>
          <p:nvPr/>
        </p:nvCxnSpPr>
        <p:spPr>
          <a:xfrm>
            <a:off x="6976113" y="4842982"/>
            <a:ext cx="0" cy="172103"/>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82" name="Прямая со стрелкой 281"/>
          <p:cNvCxnSpPr/>
          <p:nvPr/>
        </p:nvCxnSpPr>
        <p:spPr>
          <a:xfrm flipH="1">
            <a:off x="7020273" y="3767121"/>
            <a:ext cx="1" cy="135055"/>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23" name="Прямая со стрелкой 322"/>
          <p:cNvCxnSpPr>
            <a:endCxn id="24" idx="0"/>
          </p:cNvCxnSpPr>
          <p:nvPr/>
        </p:nvCxnSpPr>
        <p:spPr>
          <a:xfrm>
            <a:off x="3336843" y="1423413"/>
            <a:ext cx="0" cy="155322"/>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327" name="Прямая со стрелкой 326"/>
          <p:cNvCxnSpPr>
            <a:endCxn id="6" idx="0"/>
          </p:cNvCxnSpPr>
          <p:nvPr/>
        </p:nvCxnSpPr>
        <p:spPr>
          <a:xfrm>
            <a:off x="1114579" y="1416976"/>
            <a:ext cx="512" cy="161759"/>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31" name="TextBox 330"/>
          <p:cNvSpPr txBox="1"/>
          <p:nvPr/>
        </p:nvSpPr>
        <p:spPr>
          <a:xfrm>
            <a:off x="732564" y="1359355"/>
            <a:ext cx="319318" cy="276999"/>
          </a:xfrm>
          <a:prstGeom prst="rect">
            <a:avLst/>
          </a:prstGeom>
          <a:noFill/>
        </p:spPr>
        <p:txBody>
          <a:bodyPr wrap="none" rtlCol="0">
            <a:spAutoFit/>
          </a:bodyPr>
          <a:lstStyle/>
          <a:p>
            <a:r>
              <a:rPr lang="uk-UA" sz="1200" dirty="0" smtClean="0">
                <a:solidFill>
                  <a:srgbClr val="C00000"/>
                </a:solidFill>
              </a:rPr>
              <a:t>НІ</a:t>
            </a:r>
            <a:endParaRPr lang="uk-UA" sz="1200" dirty="0">
              <a:solidFill>
                <a:srgbClr val="C00000"/>
              </a:solidFill>
            </a:endParaRPr>
          </a:p>
        </p:txBody>
      </p:sp>
      <p:sp>
        <p:nvSpPr>
          <p:cNvPr id="332" name="TextBox 331"/>
          <p:cNvSpPr txBox="1"/>
          <p:nvPr/>
        </p:nvSpPr>
        <p:spPr>
          <a:xfrm>
            <a:off x="3437932" y="1362574"/>
            <a:ext cx="423577" cy="276999"/>
          </a:xfrm>
          <a:prstGeom prst="rect">
            <a:avLst/>
          </a:prstGeom>
          <a:noFill/>
        </p:spPr>
        <p:txBody>
          <a:bodyPr wrap="none" rtlCol="0">
            <a:spAutoFit/>
          </a:bodyPr>
          <a:lstStyle/>
          <a:p>
            <a:r>
              <a:rPr lang="uk-UA" sz="1200" dirty="0" smtClean="0">
                <a:solidFill>
                  <a:srgbClr val="00B050"/>
                </a:solidFill>
              </a:rPr>
              <a:t>ТАК</a:t>
            </a:r>
            <a:endParaRPr lang="uk-UA" sz="1200" dirty="0">
              <a:solidFill>
                <a:srgbClr val="00B050"/>
              </a:solidFill>
            </a:endParaRPr>
          </a:p>
        </p:txBody>
      </p:sp>
      <p:cxnSp>
        <p:nvCxnSpPr>
          <p:cNvPr id="73" name="Прямая со стрелкой 72"/>
          <p:cNvCxnSpPr>
            <a:stCxn id="3" idx="2"/>
            <a:endCxn id="4" idx="0"/>
          </p:cNvCxnSpPr>
          <p:nvPr/>
        </p:nvCxnSpPr>
        <p:spPr>
          <a:xfrm flipH="1">
            <a:off x="2271456" y="650179"/>
            <a:ext cx="1" cy="106973"/>
          </a:xfrm>
          <a:prstGeom prst="straightConnector1">
            <a:avLst/>
          </a:prstGeom>
          <a:solidFill>
            <a:schemeClr val="accent1">
              <a:lumMod val="40000"/>
              <a:lumOff val="60000"/>
            </a:schemeClr>
          </a:solidFill>
          <a:ln>
            <a:tailEnd type="arrow"/>
          </a:ln>
        </p:spPr>
        <p:style>
          <a:lnRef idx="2">
            <a:schemeClr val="accent2"/>
          </a:lnRef>
          <a:fillRef idx="0">
            <a:schemeClr val="accent2"/>
          </a:fillRef>
          <a:effectRef idx="1">
            <a:schemeClr val="accent2"/>
          </a:effectRef>
          <a:fontRef idx="minor">
            <a:schemeClr val="tx1"/>
          </a:fontRef>
        </p:style>
      </p:cxnSp>
      <p:sp>
        <p:nvSpPr>
          <p:cNvPr id="84" name="TextBox 83"/>
          <p:cNvSpPr txBox="1"/>
          <p:nvPr/>
        </p:nvSpPr>
        <p:spPr>
          <a:xfrm>
            <a:off x="3257841" y="2742629"/>
            <a:ext cx="1341227" cy="307777"/>
          </a:xfrm>
          <a:prstGeom prst="rect">
            <a:avLst/>
          </a:prstGeom>
          <a:noFill/>
        </p:spPr>
        <p:txBody>
          <a:bodyPr wrap="square" rtlCol="0">
            <a:spAutoFit/>
          </a:bodyPr>
          <a:lstStyle/>
          <a:p>
            <a:r>
              <a:rPr lang="uk-UA" sz="1400" dirty="0" smtClean="0"/>
              <a:t>Так</a:t>
            </a:r>
            <a:endParaRPr lang="uk-UA" sz="1400" dirty="0"/>
          </a:p>
        </p:txBody>
      </p:sp>
      <p:sp>
        <p:nvSpPr>
          <p:cNvPr id="89" name="TextBox 88"/>
          <p:cNvSpPr txBox="1"/>
          <p:nvPr/>
        </p:nvSpPr>
        <p:spPr>
          <a:xfrm>
            <a:off x="4376625" y="585297"/>
            <a:ext cx="1865724" cy="307777"/>
          </a:xfrm>
          <a:prstGeom prst="rect">
            <a:avLst/>
          </a:prstGeom>
          <a:noFill/>
        </p:spPr>
        <p:txBody>
          <a:bodyPr wrap="square" rtlCol="0">
            <a:spAutoFit/>
          </a:bodyPr>
          <a:lstStyle/>
          <a:p>
            <a:r>
              <a:rPr lang="uk-UA" sz="1400" dirty="0" smtClean="0"/>
              <a:t>      </a:t>
            </a:r>
            <a:r>
              <a:rPr lang="en-US" sz="1400" dirty="0" smtClean="0"/>
              <a:t>  </a:t>
            </a:r>
            <a:r>
              <a:rPr lang="uk-UA" sz="1400" dirty="0" smtClean="0">
                <a:solidFill>
                  <a:srgbClr val="C00000"/>
                </a:solidFill>
              </a:rPr>
              <a:t>Ні</a:t>
            </a:r>
            <a:endParaRPr lang="uk-UA" sz="1400" dirty="0">
              <a:solidFill>
                <a:srgbClr val="C00000"/>
              </a:solidFill>
            </a:endParaRPr>
          </a:p>
        </p:txBody>
      </p:sp>
      <p:cxnSp>
        <p:nvCxnSpPr>
          <p:cNvPr id="93" name="Прямая со стрелкой 92"/>
          <p:cNvCxnSpPr/>
          <p:nvPr/>
        </p:nvCxnSpPr>
        <p:spPr>
          <a:xfrm>
            <a:off x="3548001" y="6020828"/>
            <a:ext cx="3412" cy="132214"/>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99" name="Прямая со стрелкой 98"/>
          <p:cNvCxnSpPr>
            <a:endCxn id="205" idx="0"/>
          </p:cNvCxnSpPr>
          <p:nvPr/>
        </p:nvCxnSpPr>
        <p:spPr>
          <a:xfrm>
            <a:off x="3390570" y="5380257"/>
            <a:ext cx="68163" cy="26299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04" name="Прямоугольник 103"/>
          <p:cNvSpPr/>
          <p:nvPr/>
        </p:nvSpPr>
        <p:spPr>
          <a:xfrm>
            <a:off x="2392724" y="5015084"/>
            <a:ext cx="2227920" cy="513389"/>
          </a:xfrm>
          <a:prstGeom prst="rect">
            <a:avLst/>
          </a:prstGeom>
          <a:gradFill flip="none" rotWithShape="1">
            <a:gsLst>
              <a:gs pos="0">
                <a:srgbClr val="FF9900">
                  <a:tint val="66000"/>
                  <a:satMod val="160000"/>
                </a:srgbClr>
              </a:gs>
              <a:gs pos="50000">
                <a:srgbClr val="FF9900">
                  <a:tint val="44500"/>
                  <a:satMod val="160000"/>
                </a:srgbClr>
              </a:gs>
              <a:gs pos="100000">
                <a:srgbClr val="FF9900">
                  <a:tint val="23500"/>
                  <a:satMod val="160000"/>
                </a:srgbClr>
              </a:gs>
            </a:gsLst>
            <a:path path="circle">
              <a:fillToRect l="50000" t="50000" r="50000" b="50000"/>
            </a:path>
            <a:tileRect/>
          </a:gradFill>
          <a:ln>
            <a:solidFill>
              <a:srgbClr val="FF99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uk-UA" sz="1100" dirty="0" smtClean="0"/>
              <a:t>Пакування у спеціальні матеріали, «стерильний бар'єр» для стерилізації</a:t>
            </a:r>
            <a:endParaRPr lang="uk-UA" sz="1100" dirty="0"/>
          </a:p>
        </p:txBody>
      </p:sp>
      <p:cxnSp>
        <p:nvCxnSpPr>
          <p:cNvPr id="109" name="Прямая со стрелкой 108"/>
          <p:cNvCxnSpPr/>
          <p:nvPr/>
        </p:nvCxnSpPr>
        <p:spPr>
          <a:xfrm>
            <a:off x="3397425" y="4877846"/>
            <a:ext cx="0" cy="147358"/>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41" name="Прямая со стрелкой 140"/>
          <p:cNvCxnSpPr>
            <a:endCxn id="94" idx="0"/>
          </p:cNvCxnSpPr>
          <p:nvPr/>
        </p:nvCxnSpPr>
        <p:spPr>
          <a:xfrm flipH="1">
            <a:off x="7067647" y="1416976"/>
            <a:ext cx="4" cy="122206"/>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71" name="Прямоугольник 170"/>
          <p:cNvSpPr/>
          <p:nvPr/>
        </p:nvSpPr>
        <p:spPr>
          <a:xfrm>
            <a:off x="4712554" y="6004996"/>
            <a:ext cx="4270980" cy="286322"/>
          </a:xfrm>
          <a:prstGeom prst="rect">
            <a:avLst/>
          </a:prstGeom>
          <a:gradFill flip="none" rotWithShape="1">
            <a:gsLst>
              <a:gs pos="0">
                <a:srgbClr val="EA5604">
                  <a:tint val="66000"/>
                  <a:satMod val="160000"/>
                </a:srgbClr>
              </a:gs>
              <a:gs pos="50000">
                <a:srgbClr val="EA5604">
                  <a:tint val="44500"/>
                  <a:satMod val="160000"/>
                </a:srgbClr>
              </a:gs>
              <a:gs pos="100000">
                <a:srgbClr val="EA5604">
                  <a:tint val="23500"/>
                  <a:satMod val="160000"/>
                </a:srgbClr>
              </a:gs>
            </a:gsLst>
            <a:path path="circle">
              <a:fillToRect l="50000" t="50000" r="50000" b="50000"/>
            </a:path>
            <a:tileRect/>
          </a:gradFill>
          <a:ln>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uk-UA" sz="1100" dirty="0" smtClean="0"/>
              <a:t>Відповідний низько температурний (</a:t>
            </a:r>
            <a:r>
              <a:rPr lang="en-US" sz="1100" dirty="0" smtClean="0"/>
              <a:t>LT) </a:t>
            </a:r>
            <a:r>
              <a:rPr lang="uk-UA" sz="1100" dirty="0" smtClean="0"/>
              <a:t>процес стерилізації</a:t>
            </a:r>
            <a:endParaRPr lang="uk-UA" sz="1100" dirty="0"/>
          </a:p>
        </p:txBody>
      </p:sp>
      <p:cxnSp>
        <p:nvCxnSpPr>
          <p:cNvPr id="173" name="Прямая со стрелкой 172"/>
          <p:cNvCxnSpPr>
            <a:stCxn id="100" idx="2"/>
          </p:cNvCxnSpPr>
          <p:nvPr/>
        </p:nvCxnSpPr>
        <p:spPr>
          <a:xfrm flipH="1">
            <a:off x="6945037" y="4199965"/>
            <a:ext cx="9211" cy="160574"/>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77" name="Прямая со стрелкой 176"/>
          <p:cNvCxnSpPr>
            <a:stCxn id="171" idx="1"/>
            <a:endCxn id="219" idx="3"/>
          </p:cNvCxnSpPr>
          <p:nvPr/>
        </p:nvCxnSpPr>
        <p:spPr>
          <a:xfrm flipH="1">
            <a:off x="4412978" y="6148157"/>
            <a:ext cx="299576" cy="64835"/>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80" name="Прямая со стрелкой 179"/>
          <p:cNvCxnSpPr/>
          <p:nvPr/>
        </p:nvCxnSpPr>
        <p:spPr>
          <a:xfrm flipH="1">
            <a:off x="6945038" y="4551744"/>
            <a:ext cx="1" cy="135055"/>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82" name="Прямая со стрелкой 181"/>
          <p:cNvCxnSpPr/>
          <p:nvPr/>
        </p:nvCxnSpPr>
        <p:spPr>
          <a:xfrm>
            <a:off x="2461539" y="6293765"/>
            <a:ext cx="0" cy="15497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2" name="Номер слайда 1"/>
          <p:cNvSpPr>
            <a:spLocks noGrp="1"/>
          </p:cNvSpPr>
          <p:nvPr>
            <p:ph type="sldNum" sz="quarter" idx="12"/>
          </p:nvPr>
        </p:nvSpPr>
        <p:spPr/>
        <p:txBody>
          <a:bodyPr/>
          <a:lstStyle/>
          <a:p>
            <a:fld id="{B19B0651-EE4F-4900-A07F-96A6BFA9D0F0}" type="slidenum">
              <a:rPr lang="ru-RU" smtClean="0"/>
              <a:t>28</a:t>
            </a:fld>
            <a:endParaRPr lang="ru-RU"/>
          </a:p>
        </p:txBody>
      </p:sp>
      <p:cxnSp>
        <p:nvCxnSpPr>
          <p:cNvPr id="22" name="Прямая со стрелкой 21"/>
          <p:cNvCxnSpPr>
            <a:stCxn id="94" idx="1"/>
          </p:cNvCxnSpPr>
          <p:nvPr/>
        </p:nvCxnSpPr>
        <p:spPr>
          <a:xfrm>
            <a:off x="5118506" y="2265598"/>
            <a:ext cx="0" cy="1629458"/>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92" name="Прямая со стрелкой 91"/>
          <p:cNvCxnSpPr/>
          <p:nvPr/>
        </p:nvCxnSpPr>
        <p:spPr>
          <a:xfrm>
            <a:off x="1102621" y="5072436"/>
            <a:ext cx="0" cy="147358"/>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29" name="Соединительная линия уступом 228"/>
          <p:cNvCxnSpPr>
            <a:stCxn id="207" idx="2"/>
            <a:endCxn id="219" idx="1"/>
          </p:cNvCxnSpPr>
          <p:nvPr/>
        </p:nvCxnSpPr>
        <p:spPr>
          <a:xfrm rot="16200000" flipH="1">
            <a:off x="1058325" y="5801527"/>
            <a:ext cx="445259" cy="377669"/>
          </a:xfrm>
          <a:prstGeom prst="bentConnector2">
            <a:avLst/>
          </a:prstGeom>
          <a:ln>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2098536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1017841395"/>
              </p:ext>
            </p:extLst>
          </p:nvPr>
        </p:nvGraphicFramePr>
        <p:xfrm>
          <a:off x="0" y="408788"/>
          <a:ext cx="9144000" cy="6492846"/>
        </p:xfrm>
        <a:graphic>
          <a:graphicData uri="http://schemas.openxmlformats.org/drawingml/2006/table">
            <a:tbl>
              <a:tblPr firstRow="1" firstCol="1" lastRow="1" lastCol="1" bandRow="1" bandCol="1"/>
              <a:tblGrid>
                <a:gridCol w="1785240"/>
                <a:gridCol w="2563217"/>
                <a:gridCol w="2258295"/>
                <a:gridCol w="2501752"/>
                <a:gridCol w="35496"/>
              </a:tblGrid>
              <a:tr h="648814">
                <a:tc>
                  <a:txBody>
                    <a:bodyPr/>
                    <a:lstStyle/>
                    <a:p>
                      <a:pPr marL="53975" marR="18415" indent="0" algn="ctr" defTabSz="914400" rtl="0" eaLnBrk="1" fontAlgn="auto" latinLnBrk="0" hangingPunct="1">
                        <a:lnSpc>
                          <a:spcPts val="1260"/>
                        </a:lnSpc>
                        <a:spcBef>
                          <a:spcPts val="485"/>
                        </a:spcBef>
                        <a:spcAft>
                          <a:spcPts val="0"/>
                        </a:spcAft>
                        <a:buClrTx/>
                        <a:buSzTx/>
                        <a:buFontTx/>
                        <a:buNone/>
                        <a:tabLst/>
                        <a:defRPr/>
                      </a:pPr>
                      <a:r>
                        <a:rPr lang="uk-UA" sz="1200" b="1" spc="-5" dirty="0" smtClean="0">
                          <a:solidFill>
                            <a:srgbClr val="4B32DE"/>
                          </a:solidFill>
                          <a:effectLst/>
                          <a:latin typeface="Arial"/>
                          <a:ea typeface="Arial"/>
                          <a:cs typeface="Times New Roman"/>
                        </a:rPr>
                        <a:t>Категорія  </a:t>
                      </a:r>
                      <a:r>
                        <a:rPr lang="en-US" sz="1200" b="1" spc="-5" dirty="0" smtClean="0">
                          <a:solidFill>
                            <a:srgbClr val="4B32DE"/>
                          </a:solidFill>
                          <a:effectLst/>
                          <a:latin typeface="Arial"/>
                          <a:ea typeface="Arial"/>
                          <a:cs typeface="Times New Roman"/>
                        </a:rPr>
                        <a:t>RUMED</a:t>
                      </a:r>
                      <a:r>
                        <a:rPr lang="uk-UA" sz="1200" b="1" spc="-5" dirty="0" smtClean="0">
                          <a:solidFill>
                            <a:srgbClr val="4B32DE"/>
                          </a:solidFill>
                          <a:effectLst/>
                          <a:latin typeface="Arial"/>
                          <a:ea typeface="Arial"/>
                          <a:cs typeface="Times New Roman"/>
                        </a:rPr>
                        <a:t> /</a:t>
                      </a:r>
                      <a:r>
                        <a:rPr lang="uk-UA" sz="1200" b="1" spc="-5" baseline="0" dirty="0" smtClean="0">
                          <a:solidFill>
                            <a:srgbClr val="4B32DE"/>
                          </a:solidFill>
                          <a:effectLst/>
                          <a:latin typeface="Arial"/>
                          <a:ea typeface="Arial"/>
                          <a:cs typeface="Times New Roman"/>
                        </a:rPr>
                        <a:t> </a:t>
                      </a:r>
                    </a:p>
                    <a:p>
                      <a:pPr marL="53975" marR="18415" indent="0" algn="ctr" defTabSz="914400" rtl="0" eaLnBrk="1" fontAlgn="auto" latinLnBrk="0" hangingPunct="1">
                        <a:lnSpc>
                          <a:spcPts val="1260"/>
                        </a:lnSpc>
                        <a:spcBef>
                          <a:spcPts val="485"/>
                        </a:spcBef>
                        <a:spcAft>
                          <a:spcPts val="0"/>
                        </a:spcAft>
                        <a:buClrTx/>
                        <a:buSzTx/>
                        <a:buFontTx/>
                        <a:buNone/>
                        <a:tabLst/>
                        <a:defRPr/>
                      </a:pPr>
                      <a:r>
                        <a:rPr lang="uk-UA" sz="1200" b="1" spc="-5" dirty="0" smtClean="0">
                          <a:effectLst/>
                          <a:latin typeface="Arial"/>
                          <a:ea typeface="Arial"/>
                          <a:cs typeface="Times New Roman"/>
                        </a:rPr>
                        <a:t>Установи охорони здоров’я</a:t>
                      </a:r>
                      <a:endParaRPr lang="ru-RU" sz="1200" dirty="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E5E5"/>
                    </a:solidFill>
                  </a:tcPr>
                </a:tc>
                <a:tc>
                  <a:txBody>
                    <a:bodyPr/>
                    <a:lstStyle/>
                    <a:p>
                      <a:pPr marL="0" marR="31115" indent="65405" algn="ctr" defTabSz="914400" rtl="0" eaLnBrk="1" fontAlgn="auto" latinLnBrk="0" hangingPunct="1">
                        <a:lnSpc>
                          <a:spcPct val="115000"/>
                        </a:lnSpc>
                        <a:spcBef>
                          <a:spcPts val="45"/>
                        </a:spcBef>
                        <a:spcAft>
                          <a:spcPts val="0"/>
                        </a:spcAft>
                        <a:buClrTx/>
                        <a:buSzTx/>
                        <a:buFontTx/>
                        <a:buNone/>
                        <a:tabLst/>
                        <a:defRPr/>
                      </a:pPr>
                      <a:r>
                        <a:rPr lang="uk-UA" sz="1200" b="1" kern="1200" dirty="0" smtClean="0">
                          <a:solidFill>
                            <a:srgbClr val="4B32DE"/>
                          </a:solidFill>
                          <a:effectLst/>
                          <a:latin typeface="Times New Roman"/>
                          <a:ea typeface="Times New Roman"/>
                          <a:cs typeface="Times New Roman"/>
                        </a:rPr>
                        <a:t>І - КАТЕГОРІЯ</a:t>
                      </a:r>
                    </a:p>
                    <a:p>
                      <a:pPr marL="0" marR="31115" indent="65405" algn="ctr" defTabSz="914400" rtl="0" eaLnBrk="1" fontAlgn="auto" latinLnBrk="0" hangingPunct="1">
                        <a:lnSpc>
                          <a:spcPct val="115000"/>
                        </a:lnSpc>
                        <a:spcBef>
                          <a:spcPts val="45"/>
                        </a:spcBef>
                        <a:spcAft>
                          <a:spcPts val="0"/>
                        </a:spcAft>
                        <a:buClrTx/>
                        <a:buSzTx/>
                        <a:buFontTx/>
                        <a:buNone/>
                        <a:tabLst/>
                        <a:defRPr/>
                      </a:pPr>
                      <a:r>
                        <a:rPr lang="uk-UA" sz="1200" kern="1200" dirty="0" smtClean="0">
                          <a:solidFill>
                            <a:schemeClr val="tx1"/>
                          </a:solidFill>
                          <a:effectLst/>
                          <a:latin typeface="Times New Roman"/>
                          <a:ea typeface="Times New Roman"/>
                          <a:cs typeface="Times New Roman"/>
                        </a:rPr>
                        <a:t>Наприклад будинки для престарілих, амбулаторні відділення, поліклінічні відділення, </a:t>
                      </a:r>
                      <a:r>
                        <a:rPr lang="uk-UA" sz="1200" i="1" kern="1200" dirty="0" smtClean="0">
                          <a:solidFill>
                            <a:schemeClr val="tx1"/>
                          </a:solidFill>
                          <a:effectLst/>
                          <a:latin typeface="Times New Roman"/>
                          <a:ea typeface="Times New Roman"/>
                          <a:cs typeface="Times New Roman"/>
                        </a:rPr>
                        <a:t>салони</a:t>
                      </a:r>
                      <a:r>
                        <a:rPr lang="uk-UA" sz="1200" i="1" kern="1200" baseline="0" dirty="0" smtClean="0">
                          <a:solidFill>
                            <a:schemeClr val="tx1"/>
                          </a:solidFill>
                          <a:effectLst/>
                          <a:latin typeface="Times New Roman"/>
                          <a:ea typeface="Times New Roman"/>
                          <a:cs typeface="Times New Roman"/>
                        </a:rPr>
                        <a:t> краси</a:t>
                      </a:r>
                      <a:r>
                        <a:rPr lang="uk-UA" sz="1200" kern="1200" baseline="0" dirty="0" smtClean="0">
                          <a:solidFill>
                            <a:schemeClr val="tx1"/>
                          </a:solidFill>
                          <a:effectLst/>
                          <a:latin typeface="Times New Roman"/>
                          <a:ea typeface="Times New Roman"/>
                          <a:cs typeface="Times New Roman"/>
                        </a:rPr>
                        <a:t>, </a:t>
                      </a:r>
                      <a:r>
                        <a:rPr lang="uk-UA" sz="1200" kern="1200" dirty="0" smtClean="0">
                          <a:solidFill>
                            <a:schemeClr val="tx1"/>
                          </a:solidFill>
                          <a:effectLst/>
                          <a:latin typeface="Times New Roman"/>
                          <a:ea typeface="Times New Roman"/>
                          <a:cs typeface="Times New Roman"/>
                        </a:rPr>
                        <a:t>ФАП </a:t>
                      </a:r>
                      <a:r>
                        <a:rPr lang="uk-UA" sz="1200" spc="5" baseline="30000" dirty="0" smtClean="0">
                          <a:effectLst/>
                          <a:latin typeface="Times New Roman"/>
                          <a:ea typeface="Times New Roman"/>
                          <a:cs typeface="Times New Roman"/>
                        </a:rPr>
                        <a:t>(</a:t>
                      </a:r>
                      <a:r>
                        <a:rPr lang="uk-UA" sz="1200" baseline="30000" dirty="0" smtClean="0">
                          <a:effectLst/>
                          <a:latin typeface="Times New Roman"/>
                          <a:ea typeface="Times New Roman"/>
                          <a:cs typeface="Times New Roman"/>
                        </a:rPr>
                        <a:t>2)</a:t>
                      </a:r>
                      <a:endParaRPr lang="ru-RU" sz="1200" dirty="0" smtClean="0">
                        <a:effectLst/>
                        <a:latin typeface="+mn-lt"/>
                        <a:ea typeface="Calibri"/>
                        <a:cs typeface="Times New Roman"/>
                      </a:endParaRPr>
                    </a:p>
                    <a:p>
                      <a:pPr marL="0" marR="31115" indent="65405" algn="ctr" defTabSz="914400" rtl="0" eaLnBrk="1" latinLnBrk="0" hangingPunct="1">
                        <a:lnSpc>
                          <a:spcPct val="115000"/>
                        </a:lnSpc>
                        <a:spcBef>
                          <a:spcPts val="45"/>
                        </a:spcBef>
                        <a:spcAft>
                          <a:spcPts val="0"/>
                        </a:spcAft>
                      </a:pPr>
                      <a:endParaRPr lang="ru-RU" sz="1100" kern="1200" spc="5" baseline="30000" dirty="0">
                        <a:solidFill>
                          <a:schemeClr val="tx1"/>
                        </a:solidFill>
                        <a:effectLst/>
                        <a:latin typeface="Times New Roman"/>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31115" indent="65405" algn="ctr" defTabSz="914400" rtl="0" eaLnBrk="1" fontAlgn="auto" latinLnBrk="0" hangingPunct="1">
                        <a:lnSpc>
                          <a:spcPct val="115000"/>
                        </a:lnSpc>
                        <a:spcBef>
                          <a:spcPts val="0"/>
                        </a:spcBef>
                        <a:spcAft>
                          <a:spcPts val="0"/>
                        </a:spcAft>
                        <a:buClrTx/>
                        <a:buSzTx/>
                        <a:buFontTx/>
                        <a:buNone/>
                        <a:tabLst/>
                        <a:defRPr/>
                      </a:pPr>
                      <a:r>
                        <a:rPr lang="uk-UA" sz="1100" b="1" kern="1200" dirty="0" smtClean="0">
                          <a:solidFill>
                            <a:srgbClr val="4B32DE"/>
                          </a:solidFill>
                          <a:effectLst/>
                          <a:latin typeface="Times New Roman"/>
                          <a:ea typeface="Times New Roman"/>
                          <a:cs typeface="Times New Roman"/>
                        </a:rPr>
                        <a:t>ІІ - КАТЕГОРІЯ</a:t>
                      </a:r>
                    </a:p>
                    <a:p>
                      <a:pPr marL="0" marR="31115" indent="65405" algn="ctr" defTabSz="914400" rtl="0" eaLnBrk="1" latinLnBrk="0" hangingPunct="1">
                        <a:lnSpc>
                          <a:spcPct val="115000"/>
                        </a:lnSpc>
                        <a:spcAft>
                          <a:spcPts val="0"/>
                        </a:spcAft>
                      </a:pPr>
                      <a:r>
                        <a:rPr lang="uk-UA" sz="1200" dirty="0" smtClean="0">
                          <a:effectLst/>
                          <a:latin typeface="Times New Roman"/>
                          <a:ea typeface="Times New Roman"/>
                          <a:cs typeface="Times New Roman"/>
                        </a:rPr>
                        <a:t>Установи охорони здоров'я  без хірургічних підрозділів</a:t>
                      </a:r>
                      <a:endParaRPr lang="ru-RU" sz="1200" kern="1200" dirty="0">
                        <a:solidFill>
                          <a:schemeClr val="tx1"/>
                        </a:solidFill>
                        <a:effectLst/>
                        <a:latin typeface="Times New Roman"/>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ts val="1300"/>
                        </a:lnSpc>
                        <a:spcBef>
                          <a:spcPts val="30"/>
                        </a:spcBef>
                        <a:spcAft>
                          <a:spcPts val="0"/>
                        </a:spcAft>
                        <a:buClrTx/>
                        <a:buSzTx/>
                        <a:buFontTx/>
                        <a:buNone/>
                        <a:tabLst/>
                        <a:defRPr/>
                      </a:pPr>
                      <a:r>
                        <a:rPr lang="uk-UA" sz="1200" kern="1200" dirty="0" smtClean="0">
                          <a:solidFill>
                            <a:srgbClr val="4B32DE"/>
                          </a:solidFill>
                          <a:effectLst/>
                          <a:latin typeface="Times New Roman"/>
                          <a:ea typeface="Times New Roman"/>
                          <a:cs typeface="Times New Roman"/>
                        </a:rPr>
                        <a:t>                </a:t>
                      </a:r>
                      <a:r>
                        <a:rPr lang="uk-UA" sz="1200" b="1" kern="1200" dirty="0" smtClean="0">
                          <a:solidFill>
                            <a:srgbClr val="4B32DE"/>
                          </a:solidFill>
                          <a:effectLst/>
                          <a:latin typeface="Times New Roman"/>
                          <a:ea typeface="Times New Roman"/>
                          <a:cs typeface="Times New Roman"/>
                        </a:rPr>
                        <a:t>ІІІ - КАТЕГОРІЯ</a:t>
                      </a:r>
                    </a:p>
                    <a:p>
                      <a:pPr>
                        <a:lnSpc>
                          <a:spcPts val="1300"/>
                        </a:lnSpc>
                        <a:spcBef>
                          <a:spcPts val="30"/>
                        </a:spcBef>
                        <a:spcAft>
                          <a:spcPts val="0"/>
                        </a:spcAft>
                      </a:pPr>
                      <a:endParaRPr lang="uk-UA" sz="1100" kern="1200" dirty="0" smtClean="0">
                        <a:solidFill>
                          <a:schemeClr val="tx1"/>
                        </a:solidFill>
                        <a:effectLst/>
                        <a:latin typeface="Times New Roman"/>
                        <a:ea typeface="Times New Roman"/>
                        <a:cs typeface="Times New Roman"/>
                      </a:endParaRPr>
                    </a:p>
                    <a:p>
                      <a:pPr>
                        <a:lnSpc>
                          <a:spcPts val="1300"/>
                        </a:lnSpc>
                        <a:spcBef>
                          <a:spcPts val="30"/>
                        </a:spcBef>
                        <a:spcAft>
                          <a:spcPts val="0"/>
                        </a:spcAft>
                      </a:pPr>
                      <a:r>
                        <a:rPr lang="uk-UA" sz="1100" kern="1200" dirty="0" smtClean="0">
                          <a:solidFill>
                            <a:schemeClr val="tx1"/>
                          </a:solidFill>
                          <a:effectLst/>
                          <a:latin typeface="Times New Roman"/>
                          <a:ea typeface="Times New Roman"/>
                          <a:cs typeface="Times New Roman"/>
                        </a:rPr>
                        <a:t>         </a:t>
                      </a:r>
                      <a:r>
                        <a:rPr lang="uk-UA" sz="1200" kern="1200" dirty="0" smtClean="0">
                          <a:solidFill>
                            <a:schemeClr val="tx1"/>
                          </a:solidFill>
                          <a:effectLst/>
                          <a:latin typeface="Times New Roman"/>
                          <a:ea typeface="Times New Roman"/>
                          <a:cs typeface="Times New Roman"/>
                        </a:rPr>
                        <a:t>Установи охорони здоров'я</a:t>
                      </a:r>
                      <a:endParaRPr lang="ru-RU" sz="1200" kern="1200" dirty="0" smtClean="0">
                        <a:solidFill>
                          <a:schemeClr val="tx1"/>
                        </a:solidFill>
                        <a:effectLst/>
                        <a:latin typeface="Times New Roman"/>
                        <a:ea typeface="Times New Roman"/>
                        <a:cs typeface="Times New Roman"/>
                      </a:endParaRPr>
                    </a:p>
                    <a:p>
                      <a:pPr marL="0" marR="31115" indent="65405" algn="ctr" defTabSz="914400" rtl="0" eaLnBrk="1" latinLnBrk="0" hangingPunct="1">
                        <a:lnSpc>
                          <a:spcPct val="115000"/>
                        </a:lnSpc>
                        <a:spcAft>
                          <a:spcPts val="0"/>
                        </a:spcAft>
                      </a:pPr>
                      <a:r>
                        <a:rPr lang="uk-UA" sz="1200" kern="1200" dirty="0" smtClean="0">
                          <a:solidFill>
                            <a:schemeClr val="tx1"/>
                          </a:solidFill>
                          <a:effectLst/>
                          <a:latin typeface="Times New Roman"/>
                          <a:ea typeface="Times New Roman"/>
                          <a:cs typeface="Times New Roman"/>
                        </a:rPr>
                        <a:t>з хірургічними підрозділами.</a:t>
                      </a:r>
                      <a:endParaRPr lang="ru-RU" sz="1200" kern="1200" dirty="0" smtClean="0">
                        <a:solidFill>
                          <a:schemeClr val="tx1"/>
                        </a:solidFill>
                        <a:effectLst/>
                        <a:latin typeface="Times New Roman"/>
                        <a:ea typeface="Times New Roman"/>
                        <a:cs typeface="Times New Roman"/>
                      </a:endParaRPr>
                    </a:p>
                    <a:p>
                      <a:pPr marL="0" marR="31115" indent="65405" algn="ctr" defTabSz="914400" rtl="0" eaLnBrk="1" latinLnBrk="0" hangingPunct="1">
                        <a:lnSpc>
                          <a:spcPct val="115000"/>
                        </a:lnSpc>
                        <a:spcAft>
                          <a:spcPts val="0"/>
                        </a:spcAft>
                      </a:pPr>
                      <a:r>
                        <a:rPr lang="uk-UA" sz="1100" kern="1200" dirty="0" smtClean="0">
                          <a:solidFill>
                            <a:schemeClr val="tx1"/>
                          </a:solidFill>
                          <a:effectLst/>
                          <a:latin typeface="Times New Roman"/>
                          <a:ea typeface="Times New Roman"/>
                          <a:cs typeface="Times New Roman"/>
                        </a:rPr>
                        <a:t> </a:t>
                      </a:r>
                      <a:endParaRPr lang="ru-RU" sz="1100" kern="1200" dirty="0">
                        <a:solidFill>
                          <a:schemeClr val="tx1"/>
                        </a:solidFill>
                        <a:effectLst/>
                        <a:latin typeface="Times New Roman"/>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endParaRPr lang="ru-RU" sz="900" dirty="0">
                        <a:effectLst/>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r>
              <a:tr h="648814">
                <a:tc>
                  <a:txBody>
                    <a:bodyPr/>
                    <a:lstStyle/>
                    <a:p>
                      <a:pPr marL="53975" marR="18415" algn="ctr">
                        <a:lnSpc>
                          <a:spcPts val="1260"/>
                        </a:lnSpc>
                        <a:spcBef>
                          <a:spcPts val="485"/>
                        </a:spcBef>
                        <a:spcAft>
                          <a:spcPts val="0"/>
                        </a:spcAft>
                      </a:pPr>
                      <a:r>
                        <a:rPr lang="uk-UA" sz="1200" b="1" spc="-5" dirty="0" smtClean="0">
                          <a:effectLst/>
                          <a:latin typeface="Arial"/>
                          <a:ea typeface="Arial"/>
                          <a:cs typeface="Times New Roman"/>
                        </a:rPr>
                        <a:t>Групи МВ, </a:t>
                      </a:r>
                      <a:r>
                        <a:rPr lang="uk-UA" sz="1200" b="1" spc="-5" dirty="0">
                          <a:effectLst/>
                          <a:latin typeface="Arial"/>
                          <a:ea typeface="Arial"/>
                          <a:cs typeface="Times New Roman"/>
                        </a:rPr>
                        <a:t>що підлягають репроцесингу</a:t>
                      </a:r>
                      <a:endParaRPr lang="ru-RU" sz="1200" dirty="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E5E5"/>
                    </a:solidFill>
                  </a:tcPr>
                </a:tc>
                <a:tc>
                  <a:txBody>
                    <a:bodyPr/>
                    <a:lstStyle/>
                    <a:p>
                      <a:pPr marL="0" marR="31115" indent="65405" algn="ctr" defTabSz="914400" rtl="0" eaLnBrk="1" latinLnBrk="0" hangingPunct="1">
                        <a:lnSpc>
                          <a:spcPct val="115000"/>
                        </a:lnSpc>
                        <a:spcBef>
                          <a:spcPts val="45"/>
                        </a:spcBef>
                        <a:spcAft>
                          <a:spcPts val="0"/>
                        </a:spcAft>
                      </a:pPr>
                      <a:r>
                        <a:rPr lang="uk-UA" sz="1300" b="1" kern="1200" dirty="0" smtClean="0">
                          <a:solidFill>
                            <a:schemeClr val="tx1"/>
                          </a:solidFill>
                          <a:effectLst/>
                          <a:latin typeface="Times New Roman"/>
                          <a:ea typeface="Times New Roman"/>
                          <a:cs typeface="Times New Roman"/>
                        </a:rPr>
                        <a:t>Некритичні</a:t>
                      </a:r>
                      <a:r>
                        <a:rPr lang="uk-UA" sz="1300" b="1" kern="1200" dirty="0">
                          <a:solidFill>
                            <a:schemeClr val="tx1"/>
                          </a:solidFill>
                          <a:effectLst/>
                          <a:latin typeface="Times New Roman"/>
                          <a:ea typeface="Times New Roman"/>
                          <a:cs typeface="Times New Roman"/>
                        </a:rPr>
                        <a:t>, </a:t>
                      </a:r>
                      <a:r>
                        <a:rPr lang="uk-UA" sz="1300" b="1" kern="1200" dirty="0" err="1">
                          <a:solidFill>
                            <a:schemeClr val="tx1"/>
                          </a:solidFill>
                          <a:effectLst/>
                          <a:latin typeface="Times New Roman"/>
                          <a:ea typeface="Times New Roman"/>
                          <a:cs typeface="Times New Roman"/>
                        </a:rPr>
                        <a:t>напів-критичні</a:t>
                      </a:r>
                      <a:r>
                        <a:rPr lang="uk-UA" sz="1300" b="1" kern="1200" dirty="0">
                          <a:solidFill>
                            <a:schemeClr val="tx1"/>
                          </a:solidFill>
                          <a:effectLst/>
                          <a:latin typeface="Times New Roman"/>
                          <a:ea typeface="Times New Roman"/>
                          <a:cs typeface="Times New Roman"/>
                        </a:rPr>
                        <a:t> A, </a:t>
                      </a:r>
                      <a:endParaRPr lang="uk-UA" sz="1300" b="1" kern="1200" dirty="0" smtClean="0">
                        <a:solidFill>
                          <a:schemeClr val="tx1"/>
                        </a:solidFill>
                        <a:effectLst/>
                        <a:latin typeface="Times New Roman"/>
                        <a:ea typeface="Times New Roman"/>
                        <a:cs typeface="Times New Roman"/>
                      </a:endParaRPr>
                    </a:p>
                    <a:p>
                      <a:pPr marL="0" marR="31115" indent="65405" algn="ctr" defTabSz="914400" rtl="0" eaLnBrk="1" latinLnBrk="0" hangingPunct="1">
                        <a:lnSpc>
                          <a:spcPct val="115000"/>
                        </a:lnSpc>
                        <a:spcBef>
                          <a:spcPts val="45"/>
                        </a:spcBef>
                        <a:spcAft>
                          <a:spcPts val="0"/>
                        </a:spcAft>
                      </a:pPr>
                      <a:r>
                        <a:rPr lang="uk-UA" sz="1300" b="1" kern="1200" dirty="0" smtClean="0">
                          <a:solidFill>
                            <a:schemeClr val="tx1"/>
                          </a:solidFill>
                          <a:effectLst/>
                          <a:latin typeface="Times New Roman"/>
                          <a:ea typeface="Times New Roman"/>
                          <a:cs typeface="Times New Roman"/>
                        </a:rPr>
                        <a:t>Критичні тип  </a:t>
                      </a:r>
                      <a:r>
                        <a:rPr lang="uk-UA" sz="1300" b="1" kern="1200" dirty="0">
                          <a:solidFill>
                            <a:schemeClr val="tx1"/>
                          </a:solidFill>
                          <a:effectLst/>
                          <a:latin typeface="Times New Roman"/>
                          <a:ea typeface="Times New Roman"/>
                          <a:cs typeface="Times New Roman"/>
                        </a:rPr>
                        <a:t>A </a:t>
                      </a:r>
                      <a:r>
                        <a:rPr lang="uk-UA" sz="1300" b="1" kern="1200" spc="5" baseline="30000" dirty="0">
                          <a:solidFill>
                            <a:schemeClr val="tx1"/>
                          </a:solidFill>
                          <a:effectLst/>
                          <a:latin typeface="Times New Roman"/>
                          <a:ea typeface="Times New Roman"/>
                          <a:cs typeface="Times New Roman"/>
                        </a:rPr>
                        <a:t>(1)</a:t>
                      </a:r>
                      <a:endParaRPr lang="ru-RU" sz="1300" b="1" kern="1200" spc="5" baseline="30000" dirty="0">
                        <a:solidFill>
                          <a:schemeClr val="tx1"/>
                        </a:solidFill>
                        <a:effectLst/>
                        <a:latin typeface="Times New Roman"/>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500"/>
                        </a:lnSpc>
                        <a:spcBef>
                          <a:spcPts val="45"/>
                        </a:spcBef>
                        <a:spcAft>
                          <a:spcPts val="0"/>
                        </a:spcAft>
                      </a:pPr>
                      <a:r>
                        <a:rPr lang="uk-UA" sz="1300" b="1" dirty="0">
                          <a:effectLst/>
                          <a:latin typeface="Calibri"/>
                          <a:ea typeface="Calibri"/>
                          <a:cs typeface="Times New Roman"/>
                        </a:rPr>
                        <a:t> </a:t>
                      </a:r>
                      <a:endParaRPr lang="ru-RU" sz="1300" b="1" dirty="0">
                        <a:effectLst/>
                        <a:latin typeface="Calibri"/>
                        <a:ea typeface="Calibri"/>
                        <a:cs typeface="Times New Roman"/>
                      </a:endParaRPr>
                    </a:p>
                    <a:p>
                      <a:pPr marL="0" marR="31115" indent="65405" algn="ctr" defTabSz="914400" rtl="0" eaLnBrk="1" latinLnBrk="0" hangingPunct="1">
                        <a:lnSpc>
                          <a:spcPct val="115000"/>
                        </a:lnSpc>
                        <a:spcAft>
                          <a:spcPts val="0"/>
                        </a:spcAft>
                      </a:pPr>
                      <a:r>
                        <a:rPr lang="uk-UA" sz="1300" b="1" kern="1200" dirty="0" smtClean="0">
                          <a:solidFill>
                            <a:schemeClr val="tx1"/>
                          </a:solidFill>
                          <a:effectLst/>
                          <a:latin typeface="Times New Roman"/>
                          <a:ea typeface="Times New Roman"/>
                          <a:cs typeface="Times New Roman"/>
                        </a:rPr>
                        <a:t>Некритичні</a:t>
                      </a:r>
                      <a:r>
                        <a:rPr lang="uk-UA" sz="1300" b="1" kern="1200" dirty="0">
                          <a:solidFill>
                            <a:schemeClr val="tx1"/>
                          </a:solidFill>
                          <a:effectLst/>
                          <a:latin typeface="Times New Roman"/>
                          <a:ea typeface="Times New Roman"/>
                          <a:cs typeface="Times New Roman"/>
                        </a:rPr>
                        <a:t>, </a:t>
                      </a:r>
                      <a:r>
                        <a:rPr lang="uk-UA" sz="1300" b="1" kern="1200" dirty="0" err="1">
                          <a:solidFill>
                            <a:schemeClr val="tx1"/>
                          </a:solidFill>
                          <a:effectLst/>
                          <a:latin typeface="Times New Roman"/>
                          <a:ea typeface="Times New Roman"/>
                          <a:cs typeface="Times New Roman"/>
                        </a:rPr>
                        <a:t>напів-критичні</a:t>
                      </a:r>
                      <a:r>
                        <a:rPr lang="uk-UA" sz="1300" b="1" kern="1200" dirty="0">
                          <a:solidFill>
                            <a:schemeClr val="tx1"/>
                          </a:solidFill>
                          <a:effectLst/>
                          <a:latin typeface="Times New Roman"/>
                          <a:ea typeface="Times New Roman"/>
                          <a:cs typeface="Times New Roman"/>
                        </a:rPr>
                        <a:t> </a:t>
                      </a:r>
                      <a:r>
                        <a:rPr lang="uk-UA" sz="1300" b="1" kern="1200" dirty="0" smtClean="0">
                          <a:solidFill>
                            <a:schemeClr val="tx1"/>
                          </a:solidFill>
                          <a:effectLst/>
                          <a:latin typeface="Times New Roman"/>
                          <a:ea typeface="Times New Roman"/>
                          <a:cs typeface="Times New Roman"/>
                        </a:rPr>
                        <a:t>A та </a:t>
                      </a:r>
                      <a:r>
                        <a:rPr lang="uk-UA" sz="1300" b="1" kern="1200" dirty="0">
                          <a:solidFill>
                            <a:schemeClr val="tx1"/>
                          </a:solidFill>
                          <a:effectLst/>
                          <a:latin typeface="Times New Roman"/>
                          <a:ea typeface="Times New Roman"/>
                          <a:cs typeface="Times New Roman"/>
                        </a:rPr>
                        <a:t>В, критичні A </a:t>
                      </a:r>
                      <a:endParaRPr lang="ru-RU" sz="1300" b="1" kern="1200" dirty="0">
                        <a:solidFill>
                          <a:schemeClr val="tx1"/>
                        </a:solidFill>
                        <a:effectLst/>
                        <a:latin typeface="Times New Roman"/>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100"/>
                        </a:lnSpc>
                        <a:spcBef>
                          <a:spcPts val="15"/>
                        </a:spcBef>
                        <a:spcAft>
                          <a:spcPts val="0"/>
                        </a:spcAft>
                      </a:pPr>
                      <a:r>
                        <a:rPr lang="uk-UA" sz="1300" b="1" dirty="0">
                          <a:effectLst/>
                          <a:latin typeface="Calibri"/>
                          <a:ea typeface="Calibri"/>
                          <a:cs typeface="Times New Roman"/>
                        </a:rPr>
                        <a:t> </a:t>
                      </a:r>
                      <a:endParaRPr lang="ru-RU" sz="1300" b="1" dirty="0">
                        <a:effectLst/>
                        <a:latin typeface="Calibri"/>
                        <a:ea typeface="Calibri"/>
                        <a:cs typeface="Times New Roman"/>
                      </a:endParaRPr>
                    </a:p>
                    <a:p>
                      <a:pPr marL="0" marR="31115" indent="65405" algn="ctr" defTabSz="914400" rtl="0" eaLnBrk="1" latinLnBrk="0" hangingPunct="1">
                        <a:lnSpc>
                          <a:spcPct val="115000"/>
                        </a:lnSpc>
                        <a:spcAft>
                          <a:spcPts val="0"/>
                        </a:spcAft>
                      </a:pPr>
                      <a:r>
                        <a:rPr lang="uk-UA" sz="1300" b="1" kern="1200" dirty="0">
                          <a:solidFill>
                            <a:schemeClr val="tx1"/>
                          </a:solidFill>
                          <a:effectLst/>
                          <a:latin typeface="Times New Roman"/>
                          <a:ea typeface="Times New Roman"/>
                          <a:cs typeface="Times New Roman"/>
                        </a:rPr>
                        <a:t>Всі групи</a:t>
                      </a:r>
                      <a:endParaRPr lang="ru-RU" sz="1300" b="1" kern="1200" dirty="0">
                        <a:solidFill>
                          <a:schemeClr val="tx1"/>
                        </a:solidFill>
                        <a:effectLst/>
                        <a:latin typeface="Times New Roman"/>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ru-RU" sz="900">
                          <a:effectLst/>
                          <a:latin typeface="Calibri"/>
                          <a:ea typeface="Calibri"/>
                          <a:cs typeface="Times New Roman"/>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r>
              <a:tr h="593693">
                <a:tc>
                  <a:txBody>
                    <a:bodyPr/>
                    <a:lstStyle/>
                    <a:p>
                      <a:pPr algn="ctr">
                        <a:lnSpc>
                          <a:spcPts val="1100"/>
                        </a:lnSpc>
                        <a:spcBef>
                          <a:spcPts val="70"/>
                        </a:spcBef>
                        <a:spcAft>
                          <a:spcPts val="0"/>
                        </a:spcAft>
                      </a:pPr>
                      <a:r>
                        <a:rPr lang="uk-UA" sz="1200" dirty="0">
                          <a:effectLst/>
                          <a:latin typeface="Calibri"/>
                          <a:ea typeface="Calibri"/>
                          <a:cs typeface="Times New Roman"/>
                        </a:rPr>
                        <a:t> </a:t>
                      </a:r>
                      <a:endParaRPr lang="ru-RU" sz="1200" dirty="0">
                        <a:effectLst/>
                        <a:latin typeface="Calibri"/>
                        <a:ea typeface="Calibri"/>
                        <a:cs typeface="Times New Roman"/>
                      </a:endParaRPr>
                    </a:p>
                    <a:p>
                      <a:pPr algn="ctr">
                        <a:lnSpc>
                          <a:spcPct val="115000"/>
                        </a:lnSpc>
                        <a:spcAft>
                          <a:spcPts val="0"/>
                        </a:spcAft>
                      </a:pPr>
                      <a:r>
                        <a:rPr lang="uk-UA" sz="1200" b="1" spc="5" dirty="0">
                          <a:effectLst/>
                          <a:latin typeface="Arial"/>
                          <a:ea typeface="Arial"/>
                          <a:cs typeface="Times New Roman"/>
                        </a:rPr>
                        <a:t>Забезпечення </a:t>
                      </a:r>
                      <a:r>
                        <a:rPr lang="uk-UA" sz="1200" b="1" spc="5" dirty="0" smtClean="0">
                          <a:effectLst/>
                          <a:latin typeface="Arial"/>
                          <a:ea typeface="Arial"/>
                          <a:cs typeface="Times New Roman"/>
                        </a:rPr>
                        <a:t>якості, </a:t>
                      </a:r>
                    </a:p>
                    <a:p>
                      <a:pPr algn="ctr">
                        <a:lnSpc>
                          <a:spcPct val="115000"/>
                        </a:lnSpc>
                        <a:spcAft>
                          <a:spcPts val="0"/>
                        </a:spcAft>
                      </a:pPr>
                      <a:r>
                        <a:rPr lang="uk-UA" sz="1200" b="1" spc="5" dirty="0" smtClean="0">
                          <a:effectLst/>
                          <a:latin typeface="Arial"/>
                          <a:ea typeface="Calibri"/>
                          <a:cs typeface="Times New Roman"/>
                        </a:rPr>
                        <a:t>репроцесингу</a:t>
                      </a:r>
                      <a:endParaRPr lang="ru-RU" sz="1200" dirty="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E5E5"/>
                    </a:solidFill>
                  </a:tcPr>
                </a:tc>
                <a:tc>
                  <a:txBody>
                    <a:bodyPr/>
                    <a:lstStyle/>
                    <a:p>
                      <a:pPr>
                        <a:lnSpc>
                          <a:spcPts val="1200"/>
                        </a:lnSpc>
                        <a:spcBef>
                          <a:spcPts val="80"/>
                        </a:spcBef>
                        <a:spcAft>
                          <a:spcPts val="0"/>
                        </a:spcAft>
                      </a:pPr>
                      <a:r>
                        <a:rPr lang="uk-UA" sz="1100" dirty="0">
                          <a:effectLst/>
                          <a:latin typeface="Times New Roman"/>
                          <a:ea typeface="Times New Roman"/>
                          <a:cs typeface="Times New Roman"/>
                        </a:rPr>
                        <a:t> </a:t>
                      </a:r>
                      <a:endParaRPr lang="ru-RU" sz="1100" dirty="0">
                        <a:effectLst/>
                        <a:latin typeface="Calibri"/>
                        <a:ea typeface="Calibri"/>
                        <a:cs typeface="Times New Roman"/>
                      </a:endParaRPr>
                    </a:p>
                    <a:p>
                      <a:pPr marL="0" marR="31115" indent="65405" algn="ctr" defTabSz="914400" rtl="0" eaLnBrk="1" latinLnBrk="0" hangingPunct="1">
                        <a:lnSpc>
                          <a:spcPct val="115000"/>
                        </a:lnSpc>
                        <a:spcAft>
                          <a:spcPts val="0"/>
                        </a:spcAft>
                      </a:pPr>
                      <a:r>
                        <a:rPr lang="uk-UA" sz="1100" kern="1200" dirty="0">
                          <a:solidFill>
                            <a:schemeClr val="tx1"/>
                          </a:solidFill>
                          <a:effectLst/>
                          <a:latin typeface="Times New Roman"/>
                          <a:ea typeface="Times New Roman"/>
                          <a:cs typeface="Times New Roman"/>
                        </a:rPr>
                        <a:t>Заходи </a:t>
                      </a:r>
                      <a:r>
                        <a:rPr lang="uk-UA" sz="1100" kern="1200" dirty="0" smtClean="0">
                          <a:solidFill>
                            <a:schemeClr val="tx1"/>
                          </a:solidFill>
                          <a:effectLst/>
                          <a:latin typeface="Times New Roman"/>
                          <a:ea typeface="Times New Roman"/>
                          <a:cs typeface="Times New Roman"/>
                        </a:rPr>
                        <a:t>що </a:t>
                      </a:r>
                      <a:r>
                        <a:rPr lang="uk-UA" sz="1100" kern="1200" dirty="0">
                          <a:solidFill>
                            <a:schemeClr val="tx1"/>
                          </a:solidFill>
                          <a:effectLst/>
                          <a:latin typeface="Times New Roman"/>
                          <a:ea typeface="Times New Roman"/>
                          <a:cs typeface="Times New Roman"/>
                        </a:rPr>
                        <a:t>забезпечують належну якість</a:t>
                      </a:r>
                      <a:endParaRPr lang="ru-RU" sz="1100" kern="1200" dirty="0">
                        <a:solidFill>
                          <a:schemeClr val="tx1"/>
                        </a:solidFill>
                        <a:effectLst/>
                        <a:latin typeface="Times New Roman"/>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1115" indent="65405" algn="ctr">
                        <a:lnSpc>
                          <a:spcPct val="115000"/>
                        </a:lnSpc>
                        <a:spcAft>
                          <a:spcPts val="0"/>
                        </a:spcAft>
                      </a:pPr>
                      <a:r>
                        <a:rPr lang="uk-UA" sz="1100" dirty="0">
                          <a:effectLst/>
                          <a:latin typeface="Times New Roman"/>
                          <a:ea typeface="Times New Roman"/>
                          <a:cs typeface="Times New Roman"/>
                        </a:rPr>
                        <a:t>Відповідні заходи </a:t>
                      </a:r>
                      <a:r>
                        <a:rPr lang="uk-UA" sz="1100" dirty="0" smtClean="0">
                          <a:effectLst/>
                          <a:latin typeface="Times New Roman"/>
                          <a:ea typeface="Times New Roman"/>
                          <a:cs typeface="Times New Roman"/>
                        </a:rPr>
                        <a:t>що забезпечують якість (мінімальні вимоги Інституту Роберта Коха - RKI)</a:t>
                      </a:r>
                      <a:endParaRPr lang="ru-RU" sz="1100" dirty="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700"/>
                        </a:lnSpc>
                        <a:spcBef>
                          <a:spcPts val="10"/>
                        </a:spcBef>
                        <a:spcAft>
                          <a:spcPts val="0"/>
                        </a:spcAft>
                      </a:pPr>
                      <a:r>
                        <a:rPr lang="uk-UA" sz="1100" dirty="0">
                          <a:effectLst/>
                          <a:latin typeface="Calibri"/>
                          <a:ea typeface="Calibri"/>
                          <a:cs typeface="Times New Roman"/>
                        </a:rPr>
                        <a:t> </a:t>
                      </a:r>
                      <a:endParaRPr lang="ru-RU" sz="1100" dirty="0" smtClean="0">
                        <a:effectLst/>
                        <a:latin typeface="Calibri"/>
                        <a:ea typeface="Calibri"/>
                        <a:cs typeface="Times New Roman"/>
                      </a:endParaRPr>
                    </a:p>
                    <a:p>
                      <a:pPr marL="0" marR="31115" indent="65405" algn="ctr" defTabSz="914400" rtl="0" eaLnBrk="1" latinLnBrk="0" hangingPunct="1">
                        <a:lnSpc>
                          <a:spcPct val="115000"/>
                        </a:lnSpc>
                        <a:spcAft>
                          <a:spcPts val="0"/>
                        </a:spcAft>
                      </a:pPr>
                      <a:r>
                        <a:rPr lang="uk-UA" sz="1100" kern="1200" dirty="0" smtClean="0">
                          <a:solidFill>
                            <a:schemeClr val="tx1"/>
                          </a:solidFill>
                          <a:effectLst/>
                          <a:latin typeface="Times New Roman"/>
                          <a:ea typeface="Times New Roman"/>
                          <a:cs typeface="Times New Roman"/>
                        </a:rPr>
                        <a:t>Система менеджменту якості для </a:t>
                      </a:r>
                      <a:r>
                        <a:rPr lang="uk-UA" sz="1100" b="1" kern="1200" dirty="0" smtClean="0">
                          <a:solidFill>
                            <a:schemeClr val="tx1"/>
                          </a:solidFill>
                          <a:effectLst/>
                          <a:latin typeface="Times New Roman"/>
                          <a:ea typeface="Times New Roman"/>
                          <a:cs typeface="Times New Roman"/>
                        </a:rPr>
                        <a:t>критичних виробів C </a:t>
                      </a:r>
                      <a:r>
                        <a:rPr lang="uk-UA" sz="1100" kern="1200" dirty="0" smtClean="0">
                          <a:solidFill>
                            <a:schemeClr val="tx1"/>
                          </a:solidFill>
                          <a:effectLst/>
                          <a:latin typeface="Times New Roman"/>
                          <a:ea typeface="Times New Roman"/>
                          <a:cs typeface="Times New Roman"/>
                        </a:rPr>
                        <a:t>переважно на основі ДСТУ EN ISO 13485</a:t>
                      </a:r>
                      <a:endParaRPr lang="ru-RU" sz="1100" kern="1200" dirty="0">
                        <a:solidFill>
                          <a:schemeClr val="tx1"/>
                        </a:solidFill>
                        <a:effectLst/>
                        <a:latin typeface="Times New Roman"/>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ru-RU" sz="900" dirty="0">
                          <a:effectLst/>
                          <a:latin typeface="Calibri"/>
                          <a:ea typeface="Calibri"/>
                          <a:cs typeface="Times New Roman"/>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r>
              <a:tr h="677585">
                <a:tc>
                  <a:txBody>
                    <a:bodyPr/>
                    <a:lstStyle/>
                    <a:p>
                      <a:pPr algn="ctr">
                        <a:lnSpc>
                          <a:spcPts val="900"/>
                        </a:lnSpc>
                        <a:spcBef>
                          <a:spcPts val="25"/>
                        </a:spcBef>
                        <a:spcAft>
                          <a:spcPts val="0"/>
                        </a:spcAft>
                      </a:pPr>
                      <a:r>
                        <a:rPr lang="uk-UA" sz="1200" dirty="0">
                          <a:effectLst/>
                          <a:latin typeface="Calibri"/>
                          <a:ea typeface="Calibri"/>
                          <a:cs typeface="Times New Roman"/>
                        </a:rPr>
                        <a:t> </a:t>
                      </a:r>
                      <a:endParaRPr lang="ru-RU" sz="1200" dirty="0">
                        <a:effectLst/>
                        <a:latin typeface="Calibri"/>
                        <a:ea typeface="Calibri"/>
                        <a:cs typeface="Times New Roman"/>
                      </a:endParaRPr>
                    </a:p>
                    <a:p>
                      <a:pPr algn="ctr">
                        <a:lnSpc>
                          <a:spcPts val="1000"/>
                        </a:lnSpc>
                        <a:spcAft>
                          <a:spcPts val="0"/>
                        </a:spcAft>
                      </a:pPr>
                      <a:r>
                        <a:rPr lang="uk-UA" sz="1200" dirty="0">
                          <a:effectLst/>
                          <a:latin typeface="Calibri"/>
                          <a:ea typeface="Calibri"/>
                          <a:cs typeface="Times New Roman"/>
                        </a:rPr>
                        <a:t> </a:t>
                      </a:r>
                      <a:endParaRPr lang="ru-RU" sz="1200" dirty="0">
                        <a:effectLst/>
                        <a:latin typeface="Calibri"/>
                        <a:ea typeface="Calibri"/>
                        <a:cs typeface="Times New Roman"/>
                      </a:endParaRPr>
                    </a:p>
                    <a:p>
                      <a:pPr marL="194310" algn="ctr">
                        <a:lnSpc>
                          <a:spcPct val="115000"/>
                        </a:lnSpc>
                        <a:spcAft>
                          <a:spcPts val="0"/>
                        </a:spcAft>
                      </a:pPr>
                      <a:r>
                        <a:rPr lang="uk-UA" sz="1200" b="1" spc="-5" dirty="0">
                          <a:effectLst/>
                          <a:latin typeface="Arial"/>
                          <a:ea typeface="Arial"/>
                          <a:cs typeface="Times New Roman"/>
                        </a:rPr>
                        <a:t>Структурні </a:t>
                      </a:r>
                      <a:r>
                        <a:rPr lang="uk-UA" sz="1200" b="1" spc="-5" dirty="0" smtClean="0">
                          <a:effectLst/>
                          <a:latin typeface="Arial"/>
                          <a:ea typeface="Arial"/>
                          <a:cs typeface="Times New Roman"/>
                        </a:rPr>
                        <a:t>вимоги до підрозділів</a:t>
                      </a:r>
                      <a:endParaRPr lang="ru-RU" sz="1200" dirty="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E5E5"/>
                    </a:solidFill>
                  </a:tcPr>
                </a:tc>
                <a:tc>
                  <a:txBody>
                    <a:bodyPr/>
                    <a:lstStyle/>
                    <a:p>
                      <a:pPr marL="0" marR="31115" indent="65405" algn="ctr" defTabSz="914400" rtl="0" eaLnBrk="1" latinLnBrk="0" hangingPunct="1">
                        <a:lnSpc>
                          <a:spcPct val="115000"/>
                        </a:lnSpc>
                        <a:spcBef>
                          <a:spcPts val="395"/>
                        </a:spcBef>
                        <a:spcAft>
                          <a:spcPts val="0"/>
                        </a:spcAft>
                      </a:pPr>
                      <a:r>
                        <a:rPr lang="uk-UA" sz="1200" kern="1200" dirty="0">
                          <a:solidFill>
                            <a:schemeClr val="tx1"/>
                          </a:solidFill>
                          <a:effectLst/>
                          <a:latin typeface="Times New Roman"/>
                          <a:ea typeface="Times New Roman"/>
                          <a:cs typeface="Times New Roman"/>
                        </a:rPr>
                        <a:t>Розділення </a:t>
                      </a:r>
                      <a:r>
                        <a:rPr lang="uk-UA" sz="1200" kern="1200" dirty="0" smtClean="0">
                          <a:solidFill>
                            <a:schemeClr val="tx1"/>
                          </a:solidFill>
                          <a:effectLst/>
                          <a:latin typeface="Times New Roman"/>
                          <a:ea typeface="Times New Roman"/>
                          <a:cs typeface="Times New Roman"/>
                        </a:rPr>
                        <a:t>зон. </a:t>
                      </a:r>
                      <a:r>
                        <a:rPr lang="uk-UA" sz="1200" b="1" kern="1200" dirty="0" smtClean="0">
                          <a:solidFill>
                            <a:schemeClr val="tx1"/>
                          </a:solidFill>
                          <a:effectLst/>
                          <a:latin typeface="Times New Roman"/>
                          <a:ea typeface="Times New Roman"/>
                          <a:cs typeface="Times New Roman"/>
                        </a:rPr>
                        <a:t>Бажано</a:t>
                      </a:r>
                      <a:r>
                        <a:rPr lang="uk-UA" sz="1200" kern="1200" dirty="0" smtClean="0">
                          <a:solidFill>
                            <a:schemeClr val="tx1"/>
                          </a:solidFill>
                          <a:effectLst/>
                          <a:latin typeface="Times New Roman"/>
                          <a:ea typeface="Times New Roman"/>
                          <a:cs typeface="Times New Roman"/>
                        </a:rPr>
                        <a:t> </a:t>
                      </a:r>
                      <a:r>
                        <a:rPr lang="uk-UA" sz="1200" kern="1200" dirty="0">
                          <a:solidFill>
                            <a:schemeClr val="tx1"/>
                          </a:solidFill>
                          <a:effectLst/>
                          <a:latin typeface="Times New Roman"/>
                          <a:ea typeface="Times New Roman"/>
                          <a:cs typeface="Times New Roman"/>
                        </a:rPr>
                        <a:t>виділені - </a:t>
                      </a:r>
                      <a:r>
                        <a:rPr lang="uk-UA" sz="1200" kern="1200" dirty="0" smtClean="0">
                          <a:solidFill>
                            <a:schemeClr val="tx1"/>
                          </a:solidFill>
                          <a:effectLst/>
                          <a:latin typeface="Times New Roman"/>
                          <a:ea typeface="Times New Roman"/>
                          <a:cs typeface="Times New Roman"/>
                        </a:rPr>
                        <a:t>брудна </a:t>
                      </a:r>
                      <a:r>
                        <a:rPr lang="uk-UA" sz="1200" kern="1200" dirty="0">
                          <a:solidFill>
                            <a:schemeClr val="tx1"/>
                          </a:solidFill>
                          <a:effectLst/>
                          <a:latin typeface="Times New Roman"/>
                          <a:ea typeface="Times New Roman"/>
                          <a:cs typeface="Times New Roman"/>
                        </a:rPr>
                        <a:t>/ чиста / </a:t>
                      </a:r>
                      <a:r>
                        <a:rPr lang="uk-UA" sz="1200" kern="1200" dirty="0" smtClean="0">
                          <a:solidFill>
                            <a:schemeClr val="tx1"/>
                          </a:solidFill>
                          <a:effectLst/>
                          <a:latin typeface="Times New Roman"/>
                          <a:ea typeface="Times New Roman"/>
                          <a:cs typeface="Times New Roman"/>
                        </a:rPr>
                        <a:t>стерильна  зони. Можливий </a:t>
                      </a:r>
                      <a:r>
                        <a:rPr lang="uk-UA" sz="1200" b="1" kern="1200" dirty="0" smtClean="0">
                          <a:solidFill>
                            <a:schemeClr val="tx1"/>
                          </a:solidFill>
                          <a:effectLst/>
                          <a:latin typeface="Times New Roman"/>
                          <a:ea typeface="Times New Roman"/>
                          <a:cs typeface="Times New Roman"/>
                        </a:rPr>
                        <a:t>розділ етапів по часу</a:t>
                      </a:r>
                      <a:endParaRPr lang="ru-RU" sz="1200" b="1" kern="1200" dirty="0">
                        <a:solidFill>
                          <a:schemeClr val="tx1"/>
                        </a:solidFill>
                        <a:effectLst/>
                        <a:latin typeface="Times New Roman"/>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spcBef>
                          <a:spcPts val="90"/>
                        </a:spcBef>
                        <a:spcAft>
                          <a:spcPts val="0"/>
                        </a:spcAft>
                      </a:pPr>
                      <a:r>
                        <a:rPr lang="uk-UA" sz="1200" b="1" dirty="0">
                          <a:effectLst/>
                          <a:latin typeface="Calibri"/>
                          <a:ea typeface="Calibri"/>
                          <a:cs typeface="Times New Roman"/>
                        </a:rPr>
                        <a:t> </a:t>
                      </a:r>
                      <a:r>
                        <a:rPr lang="uk-UA" sz="1200" b="1" kern="1200" dirty="0" smtClean="0">
                          <a:solidFill>
                            <a:schemeClr val="tx1"/>
                          </a:solidFill>
                          <a:effectLst/>
                          <a:latin typeface="Times New Roman"/>
                          <a:ea typeface="Times New Roman"/>
                          <a:cs typeface="Times New Roman"/>
                        </a:rPr>
                        <a:t>Виділене приміщення </a:t>
                      </a:r>
                      <a:r>
                        <a:rPr lang="uk-UA" sz="1200" kern="1200" dirty="0" smtClean="0">
                          <a:solidFill>
                            <a:schemeClr val="tx1"/>
                          </a:solidFill>
                          <a:effectLst/>
                          <a:latin typeface="Times New Roman"/>
                          <a:ea typeface="Times New Roman"/>
                          <a:cs typeface="Times New Roman"/>
                        </a:rPr>
                        <a:t>для </a:t>
                      </a:r>
                      <a:r>
                        <a:rPr lang="uk-UA" sz="1200" kern="1200" dirty="0">
                          <a:solidFill>
                            <a:schemeClr val="tx1"/>
                          </a:solidFill>
                          <a:effectLst/>
                          <a:latin typeface="Times New Roman"/>
                          <a:ea typeface="Times New Roman"/>
                          <a:cs typeface="Times New Roman"/>
                        </a:rPr>
                        <a:t>репроцесингу</a:t>
                      </a:r>
                      <a:endParaRPr lang="ru-RU" sz="1200" kern="1200" dirty="0">
                        <a:solidFill>
                          <a:schemeClr val="tx1"/>
                        </a:solidFill>
                        <a:effectLst/>
                        <a:latin typeface="Times New Roman"/>
                        <a:ea typeface="Times New Roman"/>
                        <a:cs typeface="Times New Roman"/>
                      </a:endParaRPr>
                    </a:p>
                    <a:p>
                      <a:pPr marL="0" marR="31115" indent="65405" algn="ctr" defTabSz="914400" rtl="0" eaLnBrk="1" latinLnBrk="0" hangingPunct="1">
                        <a:lnSpc>
                          <a:spcPct val="115000"/>
                        </a:lnSpc>
                        <a:spcBef>
                          <a:spcPts val="395"/>
                        </a:spcBef>
                        <a:spcAft>
                          <a:spcPts val="0"/>
                        </a:spcAft>
                      </a:pPr>
                      <a:r>
                        <a:rPr lang="uk-UA" sz="1200" kern="1200" dirty="0" smtClean="0">
                          <a:solidFill>
                            <a:schemeClr val="tx1"/>
                          </a:solidFill>
                          <a:effectLst/>
                          <a:latin typeface="Times New Roman"/>
                          <a:ea typeface="Times New Roman"/>
                          <a:cs typeface="Times New Roman"/>
                        </a:rPr>
                        <a:t>Окремо: брудна </a:t>
                      </a:r>
                      <a:r>
                        <a:rPr lang="uk-UA" sz="1200" kern="1200" dirty="0">
                          <a:solidFill>
                            <a:schemeClr val="tx1"/>
                          </a:solidFill>
                          <a:effectLst/>
                          <a:latin typeface="Times New Roman"/>
                          <a:ea typeface="Times New Roman"/>
                          <a:cs typeface="Times New Roman"/>
                        </a:rPr>
                        <a:t>/ чиста / стерильна </a:t>
                      </a:r>
                      <a:r>
                        <a:rPr lang="uk-UA" sz="1200" b="1" kern="1200" dirty="0">
                          <a:solidFill>
                            <a:schemeClr val="tx1"/>
                          </a:solidFill>
                          <a:effectLst/>
                          <a:latin typeface="Times New Roman"/>
                          <a:ea typeface="Times New Roman"/>
                          <a:cs typeface="Times New Roman"/>
                        </a:rPr>
                        <a:t>зони</a:t>
                      </a:r>
                      <a:r>
                        <a:rPr lang="uk-UA" sz="1200" kern="1200" dirty="0">
                          <a:solidFill>
                            <a:schemeClr val="tx1"/>
                          </a:solidFill>
                          <a:effectLst/>
                          <a:latin typeface="Times New Roman"/>
                          <a:ea typeface="Times New Roman"/>
                          <a:cs typeface="Times New Roman"/>
                        </a:rPr>
                        <a:t> </a:t>
                      </a:r>
                      <a:r>
                        <a:rPr lang="uk-UA" sz="1200" spc="5" baseline="30000" dirty="0">
                          <a:effectLst/>
                          <a:latin typeface="Times New Roman"/>
                          <a:ea typeface="Times New Roman"/>
                          <a:cs typeface="Times New Roman"/>
                        </a:rPr>
                        <a:t>(3</a:t>
                      </a:r>
                      <a:r>
                        <a:rPr lang="uk-UA" sz="1200" spc="5" baseline="30000" dirty="0" smtClean="0">
                          <a:effectLst/>
                          <a:latin typeface="Times New Roman"/>
                          <a:ea typeface="Times New Roman"/>
                          <a:cs typeface="Times New Roman"/>
                        </a:rPr>
                        <a:t>) </a:t>
                      </a:r>
                      <a:endParaRPr lang="ru-RU" sz="1200" dirty="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uk-UA" sz="1200" kern="1200" dirty="0">
                          <a:solidFill>
                            <a:schemeClr val="tx1"/>
                          </a:solidFill>
                          <a:effectLst/>
                          <a:latin typeface="Times New Roman"/>
                          <a:ea typeface="Times New Roman"/>
                          <a:cs typeface="Times New Roman"/>
                        </a:rPr>
                        <a:t>  Виділені приміщення для </a:t>
                      </a:r>
                      <a:endParaRPr lang="uk-UA" sz="1200" kern="1200" dirty="0" smtClean="0">
                        <a:solidFill>
                          <a:schemeClr val="tx1"/>
                        </a:solidFill>
                        <a:effectLst/>
                        <a:latin typeface="Times New Roman"/>
                        <a:ea typeface="Times New Roman"/>
                        <a:cs typeface="Times New Roman"/>
                      </a:endParaRPr>
                    </a:p>
                    <a:p>
                      <a:pPr>
                        <a:lnSpc>
                          <a:spcPct val="115000"/>
                        </a:lnSpc>
                        <a:spcAft>
                          <a:spcPts val="0"/>
                        </a:spcAft>
                      </a:pPr>
                      <a:r>
                        <a:rPr lang="uk-UA" sz="1200" kern="1200" dirty="0" smtClean="0">
                          <a:solidFill>
                            <a:schemeClr val="tx1"/>
                          </a:solidFill>
                          <a:effectLst/>
                          <a:latin typeface="Times New Roman"/>
                          <a:ea typeface="Times New Roman"/>
                          <a:cs typeface="Times New Roman"/>
                        </a:rPr>
                        <a:t> репроцесингу. Окремо: брудні </a:t>
                      </a:r>
                      <a:r>
                        <a:rPr lang="uk-UA" sz="1200" kern="1200" dirty="0">
                          <a:solidFill>
                            <a:schemeClr val="tx1"/>
                          </a:solidFill>
                          <a:effectLst/>
                          <a:latin typeface="Times New Roman"/>
                          <a:ea typeface="Times New Roman"/>
                          <a:cs typeface="Times New Roman"/>
                        </a:rPr>
                        <a:t>/ </a:t>
                      </a:r>
                      <a:endParaRPr lang="uk-UA" sz="1200" kern="1200" dirty="0" smtClean="0">
                        <a:solidFill>
                          <a:schemeClr val="tx1"/>
                        </a:solidFill>
                        <a:effectLst/>
                        <a:latin typeface="Times New Roman"/>
                        <a:ea typeface="Times New Roman"/>
                        <a:cs typeface="Times New Roman"/>
                      </a:endParaRPr>
                    </a:p>
                    <a:p>
                      <a:pPr>
                        <a:lnSpc>
                          <a:spcPct val="115000"/>
                        </a:lnSpc>
                        <a:spcAft>
                          <a:spcPts val="0"/>
                        </a:spcAft>
                      </a:pPr>
                      <a:r>
                        <a:rPr lang="uk-UA" sz="1200" kern="1200" dirty="0" smtClean="0">
                          <a:solidFill>
                            <a:schemeClr val="tx1"/>
                          </a:solidFill>
                          <a:effectLst/>
                          <a:latin typeface="Times New Roman"/>
                          <a:ea typeface="Times New Roman"/>
                          <a:cs typeface="Times New Roman"/>
                        </a:rPr>
                        <a:t> чисті / стерильні  </a:t>
                      </a:r>
                      <a:r>
                        <a:rPr lang="uk-UA" sz="1200" b="1" kern="1200" dirty="0" smtClean="0">
                          <a:solidFill>
                            <a:schemeClr val="tx1"/>
                          </a:solidFill>
                          <a:effectLst/>
                          <a:latin typeface="Times New Roman"/>
                          <a:ea typeface="Times New Roman"/>
                          <a:cs typeface="Times New Roman"/>
                        </a:rPr>
                        <a:t>приміщення</a:t>
                      </a:r>
                      <a:r>
                        <a:rPr lang="uk-UA" sz="1200" kern="1200" dirty="0" smtClean="0">
                          <a:solidFill>
                            <a:schemeClr val="tx1"/>
                          </a:solidFill>
                          <a:effectLst/>
                          <a:latin typeface="Times New Roman"/>
                          <a:ea typeface="Times New Roman"/>
                          <a:cs typeface="Times New Roman"/>
                        </a:rPr>
                        <a:t> </a:t>
                      </a:r>
                      <a:r>
                        <a:rPr lang="uk-UA" sz="1200" spc="5" baseline="30000" dirty="0" smtClean="0">
                          <a:effectLst/>
                          <a:latin typeface="Times New Roman"/>
                          <a:ea typeface="Times New Roman"/>
                          <a:cs typeface="Times New Roman"/>
                        </a:rPr>
                        <a:t>(4) </a:t>
                      </a:r>
                      <a:endParaRPr lang="ru-RU" sz="1200" dirty="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ru-RU" sz="900">
                          <a:effectLst/>
                          <a:latin typeface="Calibri"/>
                          <a:ea typeface="Calibri"/>
                          <a:cs typeface="Times New Roman"/>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r>
              <a:tr h="687264">
                <a:tc>
                  <a:txBody>
                    <a:bodyPr/>
                    <a:lstStyle/>
                    <a:p>
                      <a:pPr algn="ctr">
                        <a:lnSpc>
                          <a:spcPts val="1100"/>
                        </a:lnSpc>
                        <a:spcBef>
                          <a:spcPts val="70"/>
                        </a:spcBef>
                        <a:spcAft>
                          <a:spcPts val="0"/>
                        </a:spcAft>
                      </a:pPr>
                      <a:r>
                        <a:rPr lang="uk-UA" sz="1200" dirty="0">
                          <a:effectLst/>
                          <a:latin typeface="Calibri"/>
                          <a:ea typeface="Calibri"/>
                          <a:cs typeface="Times New Roman"/>
                        </a:rPr>
                        <a:t> </a:t>
                      </a:r>
                      <a:endParaRPr lang="ru-RU" sz="1200" dirty="0">
                        <a:effectLst/>
                        <a:latin typeface="Calibri"/>
                        <a:ea typeface="Calibri"/>
                        <a:cs typeface="Times New Roman"/>
                      </a:endParaRPr>
                    </a:p>
                    <a:p>
                      <a:pPr marL="292100" algn="ctr">
                        <a:lnSpc>
                          <a:spcPct val="115000"/>
                        </a:lnSpc>
                        <a:spcAft>
                          <a:spcPts val="0"/>
                        </a:spcAft>
                      </a:pPr>
                      <a:r>
                        <a:rPr lang="uk-UA" sz="1200" b="1" spc="-15" dirty="0">
                          <a:effectLst/>
                          <a:latin typeface="Arial"/>
                          <a:ea typeface="Arial"/>
                          <a:cs typeface="Times New Roman"/>
                        </a:rPr>
                        <a:t>Вимоги до персоналу</a:t>
                      </a:r>
                      <a:endParaRPr lang="ru-RU" sz="1200" dirty="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E5E5"/>
                    </a:solidFill>
                  </a:tcPr>
                </a:tc>
                <a:tc>
                  <a:txBody>
                    <a:bodyPr/>
                    <a:lstStyle/>
                    <a:p>
                      <a:pPr>
                        <a:lnSpc>
                          <a:spcPts val="700"/>
                        </a:lnSpc>
                        <a:spcBef>
                          <a:spcPts val="40"/>
                        </a:spcBef>
                        <a:spcAft>
                          <a:spcPts val="0"/>
                        </a:spcAft>
                      </a:pPr>
                      <a:r>
                        <a:rPr lang="uk-UA" sz="600" dirty="0">
                          <a:effectLst/>
                          <a:latin typeface="Calibri"/>
                          <a:ea typeface="Calibri"/>
                          <a:cs typeface="Times New Roman"/>
                        </a:rPr>
                        <a:t> </a:t>
                      </a:r>
                      <a:endParaRPr lang="ru-RU" sz="900" dirty="0">
                        <a:effectLst/>
                        <a:latin typeface="Calibri"/>
                        <a:ea typeface="Calibri"/>
                        <a:cs typeface="Times New Roman"/>
                      </a:endParaRPr>
                    </a:p>
                    <a:p>
                      <a:pPr marL="130175">
                        <a:lnSpc>
                          <a:spcPct val="115000"/>
                        </a:lnSpc>
                        <a:spcAft>
                          <a:spcPts val="0"/>
                        </a:spcAft>
                      </a:pPr>
                      <a:r>
                        <a:rPr lang="uk-UA" sz="1100" spc="-10" dirty="0">
                          <a:effectLst/>
                          <a:latin typeface="Times New Roman"/>
                          <a:ea typeface="Times New Roman"/>
                          <a:cs typeface="Times New Roman"/>
                        </a:rPr>
                        <a:t>Керівництво та персонал, як мінімум </a:t>
                      </a:r>
                      <a:r>
                        <a:rPr lang="uk-UA" sz="1100" dirty="0">
                          <a:effectLst/>
                          <a:latin typeface="Times New Roman"/>
                          <a:ea typeface="Times New Roman"/>
                          <a:cs typeface="Times New Roman"/>
                        </a:rPr>
                        <a:t>Спеціаліст I рівня</a:t>
                      </a:r>
                      <a:r>
                        <a:rPr lang="uk-UA" sz="1100" spc="65" dirty="0">
                          <a:effectLst/>
                          <a:latin typeface="Times New Roman"/>
                          <a:ea typeface="Times New Roman"/>
                          <a:cs typeface="Times New Roman"/>
                        </a:rPr>
                        <a:t> </a:t>
                      </a:r>
                      <a:r>
                        <a:rPr lang="uk-UA" sz="1100" spc="5" baseline="30000" dirty="0">
                          <a:effectLst/>
                          <a:latin typeface="Times New Roman"/>
                          <a:ea typeface="Times New Roman"/>
                          <a:cs typeface="Times New Roman"/>
                        </a:rPr>
                        <a:t>(5)</a:t>
                      </a:r>
                      <a:r>
                        <a:rPr lang="uk-UA" sz="1100" dirty="0">
                          <a:effectLst/>
                          <a:latin typeface="Times New Roman"/>
                          <a:ea typeface="Times New Roman"/>
                          <a:cs typeface="Times New Roman"/>
                        </a:rPr>
                        <a:t> </a:t>
                      </a:r>
                      <a:endParaRPr lang="ru-RU" sz="1100" dirty="0">
                        <a:effectLst/>
                        <a:latin typeface="Calibri"/>
                        <a:ea typeface="Calibri"/>
                        <a:cs typeface="Times New Roman"/>
                      </a:endParaRPr>
                    </a:p>
                    <a:p>
                      <a:pPr marL="130175">
                        <a:lnSpc>
                          <a:spcPct val="115000"/>
                        </a:lnSpc>
                        <a:spcAft>
                          <a:spcPts val="0"/>
                        </a:spcAft>
                      </a:pPr>
                      <a:r>
                        <a:rPr lang="uk-UA" sz="1100" spc="-10" dirty="0">
                          <a:effectLst/>
                          <a:latin typeface="Times New Roman"/>
                          <a:ea typeface="Times New Roman"/>
                          <a:cs typeface="Times New Roman"/>
                        </a:rPr>
                        <a:t>(80 годин навчання/рівень) </a:t>
                      </a:r>
                      <a:endParaRPr lang="ru-RU" sz="1100" dirty="0">
                        <a:effectLst/>
                        <a:latin typeface="Calibri"/>
                        <a:ea typeface="Calibri"/>
                        <a:cs typeface="Times New Roman"/>
                      </a:endParaRPr>
                    </a:p>
                    <a:p>
                      <a:pPr marL="98425" marR="87630" algn="ctr">
                        <a:lnSpc>
                          <a:spcPts val="1065"/>
                        </a:lnSpc>
                        <a:spcAft>
                          <a:spcPts val="0"/>
                        </a:spcAft>
                      </a:pPr>
                      <a:r>
                        <a:rPr lang="uk-UA" sz="500" dirty="0">
                          <a:effectLst/>
                          <a:latin typeface="Times New Roman"/>
                          <a:ea typeface="Times New Roman"/>
                          <a:cs typeface="Times New Roman"/>
                        </a:rPr>
                        <a:t> </a:t>
                      </a:r>
                      <a:endParaRPr lang="ru-RU" sz="900" dirty="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9535" algn="l" defTabSz="914400" rtl="0" eaLnBrk="1" latinLnBrk="0" hangingPunct="1">
                        <a:lnSpc>
                          <a:spcPct val="115000"/>
                        </a:lnSpc>
                        <a:spcBef>
                          <a:spcPts val="40"/>
                        </a:spcBef>
                        <a:spcAft>
                          <a:spcPts val="0"/>
                        </a:spcAft>
                      </a:pPr>
                      <a:r>
                        <a:rPr lang="uk-UA" sz="1100" kern="1200" spc="5" dirty="0">
                          <a:solidFill>
                            <a:schemeClr val="tx1"/>
                          </a:solidFill>
                          <a:effectLst/>
                          <a:latin typeface="Times New Roman"/>
                          <a:ea typeface="Times New Roman"/>
                          <a:cs typeface="Times New Roman"/>
                        </a:rPr>
                        <a:t> </a:t>
                      </a:r>
                      <a:r>
                        <a:rPr lang="uk-UA" sz="1100" kern="1200" spc="5" dirty="0" smtClean="0">
                          <a:solidFill>
                            <a:schemeClr val="tx1"/>
                          </a:solidFill>
                          <a:effectLst/>
                          <a:latin typeface="Times New Roman"/>
                          <a:ea typeface="Times New Roman"/>
                          <a:cs typeface="Times New Roman"/>
                        </a:rPr>
                        <a:t>Керівник</a:t>
                      </a:r>
                      <a:r>
                        <a:rPr lang="uk-UA" sz="1100" kern="1200" spc="5" dirty="0">
                          <a:solidFill>
                            <a:schemeClr val="tx1"/>
                          </a:solidFill>
                          <a:effectLst/>
                          <a:latin typeface="Times New Roman"/>
                          <a:ea typeface="Times New Roman"/>
                          <a:cs typeface="Times New Roman"/>
                        </a:rPr>
                        <a:t>, як мінімум Спеціаліст IІ рівня, персонал, як мінімум Спеціаліст I рівня  </a:t>
                      </a:r>
                      <a:endParaRPr lang="ru-RU" sz="1100" kern="1200" spc="5" dirty="0">
                        <a:solidFill>
                          <a:schemeClr val="tx1"/>
                        </a:solidFill>
                        <a:effectLst/>
                        <a:latin typeface="Times New Roman"/>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9535" marR="394970" algn="l" defTabSz="914400" rtl="0" eaLnBrk="1" latinLnBrk="0" hangingPunct="1">
                        <a:lnSpc>
                          <a:spcPct val="115000"/>
                        </a:lnSpc>
                        <a:spcAft>
                          <a:spcPts val="0"/>
                        </a:spcAft>
                      </a:pPr>
                      <a:r>
                        <a:rPr lang="uk-UA" sz="1100" kern="1200" spc="5" dirty="0">
                          <a:solidFill>
                            <a:schemeClr val="tx1"/>
                          </a:solidFill>
                          <a:effectLst/>
                          <a:latin typeface="Times New Roman"/>
                          <a:ea typeface="Times New Roman"/>
                          <a:cs typeface="Times New Roman"/>
                        </a:rPr>
                        <a:t> </a:t>
                      </a:r>
                      <a:r>
                        <a:rPr lang="uk-UA" sz="1100" kern="1200" spc="5" dirty="0" smtClean="0">
                          <a:solidFill>
                            <a:schemeClr val="tx1"/>
                          </a:solidFill>
                          <a:effectLst/>
                          <a:latin typeface="Times New Roman"/>
                          <a:ea typeface="Times New Roman"/>
                          <a:cs typeface="Times New Roman"/>
                        </a:rPr>
                        <a:t>Керівник </a:t>
                      </a:r>
                      <a:r>
                        <a:rPr lang="uk-UA" sz="1100" kern="1200" spc="5" dirty="0">
                          <a:solidFill>
                            <a:schemeClr val="tx1"/>
                          </a:solidFill>
                          <a:effectLst/>
                          <a:latin typeface="Times New Roman"/>
                          <a:ea typeface="Times New Roman"/>
                          <a:cs typeface="Times New Roman"/>
                        </a:rPr>
                        <a:t>та заступники,  як </a:t>
                      </a:r>
                      <a:r>
                        <a:rPr lang="uk-UA" sz="1100" kern="1200" spc="5" dirty="0" smtClean="0">
                          <a:solidFill>
                            <a:schemeClr val="tx1"/>
                          </a:solidFill>
                          <a:effectLst/>
                          <a:latin typeface="Times New Roman"/>
                          <a:ea typeface="Times New Roman"/>
                          <a:cs typeface="Times New Roman"/>
                        </a:rPr>
                        <a:t>мінімум Спеціаліст </a:t>
                      </a:r>
                      <a:r>
                        <a:rPr lang="uk-UA" sz="1100" kern="1200" spc="5" dirty="0">
                          <a:solidFill>
                            <a:schemeClr val="tx1"/>
                          </a:solidFill>
                          <a:effectLst/>
                          <a:latin typeface="Times New Roman"/>
                          <a:ea typeface="Times New Roman"/>
                          <a:cs typeface="Times New Roman"/>
                        </a:rPr>
                        <a:t>IІІ рівня. </a:t>
                      </a:r>
                      <a:r>
                        <a:rPr lang="uk-UA" sz="1100" kern="1200" spc="5" dirty="0" smtClean="0">
                          <a:solidFill>
                            <a:schemeClr val="tx1"/>
                          </a:solidFill>
                          <a:effectLst/>
                          <a:latin typeface="Times New Roman"/>
                          <a:ea typeface="Times New Roman"/>
                          <a:cs typeface="Times New Roman"/>
                        </a:rPr>
                        <a:t>  </a:t>
                      </a:r>
                    </a:p>
                    <a:p>
                      <a:pPr marL="89535" marR="394970" algn="l" defTabSz="2419350" rtl="0" eaLnBrk="1" latinLnBrk="0" hangingPunct="1">
                        <a:lnSpc>
                          <a:spcPct val="115000"/>
                        </a:lnSpc>
                        <a:spcAft>
                          <a:spcPts val="0"/>
                        </a:spcAft>
                      </a:pPr>
                      <a:r>
                        <a:rPr lang="uk-UA" sz="1100" kern="1200" spc="5" dirty="0" smtClean="0">
                          <a:solidFill>
                            <a:schemeClr val="tx1"/>
                          </a:solidFill>
                          <a:effectLst/>
                          <a:latin typeface="Times New Roman"/>
                          <a:ea typeface="Times New Roman"/>
                          <a:cs typeface="Times New Roman"/>
                        </a:rPr>
                        <a:t>Персонал</a:t>
                      </a:r>
                      <a:r>
                        <a:rPr lang="uk-UA" sz="1100" kern="1200" spc="5" dirty="0">
                          <a:solidFill>
                            <a:schemeClr val="tx1"/>
                          </a:solidFill>
                          <a:effectLst/>
                          <a:latin typeface="Times New Roman"/>
                          <a:ea typeface="Times New Roman"/>
                          <a:cs typeface="Times New Roman"/>
                        </a:rPr>
                        <a:t>, як </a:t>
                      </a:r>
                      <a:r>
                        <a:rPr lang="uk-UA" sz="1100" kern="1200" spc="5" dirty="0" smtClean="0">
                          <a:solidFill>
                            <a:schemeClr val="tx1"/>
                          </a:solidFill>
                          <a:effectLst/>
                          <a:latin typeface="Times New Roman"/>
                          <a:ea typeface="Times New Roman"/>
                          <a:cs typeface="Times New Roman"/>
                        </a:rPr>
                        <a:t>мінімум Спеціаліст I </a:t>
                      </a:r>
                      <a:r>
                        <a:rPr lang="uk-UA" sz="1100" kern="1200" spc="5" dirty="0">
                          <a:solidFill>
                            <a:schemeClr val="tx1"/>
                          </a:solidFill>
                          <a:effectLst/>
                          <a:latin typeface="Times New Roman"/>
                          <a:ea typeface="Times New Roman"/>
                          <a:cs typeface="Times New Roman"/>
                        </a:rPr>
                        <a:t>рівня  </a:t>
                      </a:r>
                      <a:endParaRPr lang="ru-RU" sz="1100" kern="1200" spc="5" dirty="0">
                        <a:solidFill>
                          <a:schemeClr val="tx1"/>
                        </a:solidFill>
                        <a:effectLst/>
                        <a:latin typeface="Times New Roman"/>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ru-RU" sz="900">
                          <a:effectLst/>
                          <a:latin typeface="Calibri"/>
                          <a:ea typeface="Calibri"/>
                          <a:cs typeface="Times New Roman"/>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r>
              <a:tr h="2128690">
                <a:tc>
                  <a:txBody>
                    <a:bodyPr/>
                    <a:lstStyle/>
                    <a:p>
                      <a:pPr algn="ctr">
                        <a:lnSpc>
                          <a:spcPts val="500"/>
                        </a:lnSpc>
                        <a:spcBef>
                          <a:spcPts val="5"/>
                        </a:spcBef>
                        <a:spcAft>
                          <a:spcPts val="0"/>
                        </a:spcAft>
                      </a:pPr>
                      <a:r>
                        <a:rPr lang="uk-UA" sz="1200" dirty="0">
                          <a:effectLst/>
                          <a:latin typeface="Calibri"/>
                          <a:ea typeface="Calibri"/>
                          <a:cs typeface="Times New Roman"/>
                        </a:rPr>
                        <a:t> </a:t>
                      </a:r>
                      <a:endParaRPr lang="ru-RU" sz="1200" dirty="0">
                        <a:effectLst/>
                        <a:latin typeface="Calibri"/>
                        <a:ea typeface="Calibri"/>
                        <a:cs typeface="Times New Roman"/>
                      </a:endParaRPr>
                    </a:p>
                    <a:p>
                      <a:pPr algn="ctr">
                        <a:lnSpc>
                          <a:spcPts val="1000"/>
                        </a:lnSpc>
                        <a:spcAft>
                          <a:spcPts val="0"/>
                        </a:spcAft>
                      </a:pPr>
                      <a:r>
                        <a:rPr lang="uk-UA" sz="1200" dirty="0">
                          <a:effectLst/>
                          <a:latin typeface="Calibri"/>
                          <a:ea typeface="Calibri"/>
                          <a:cs typeface="Times New Roman"/>
                        </a:rPr>
                        <a:t> </a:t>
                      </a:r>
                      <a:endParaRPr lang="ru-RU" sz="1200" dirty="0">
                        <a:effectLst/>
                        <a:latin typeface="Calibri"/>
                        <a:ea typeface="Calibri"/>
                        <a:cs typeface="Times New Roman"/>
                      </a:endParaRPr>
                    </a:p>
                    <a:p>
                      <a:pPr algn="ctr">
                        <a:lnSpc>
                          <a:spcPts val="1000"/>
                        </a:lnSpc>
                        <a:spcAft>
                          <a:spcPts val="0"/>
                        </a:spcAft>
                      </a:pPr>
                      <a:r>
                        <a:rPr lang="uk-UA" sz="1200" dirty="0">
                          <a:effectLst/>
                          <a:latin typeface="Calibri"/>
                          <a:ea typeface="Calibri"/>
                          <a:cs typeface="Times New Roman"/>
                        </a:rPr>
                        <a:t> </a:t>
                      </a:r>
                      <a:endParaRPr lang="ru-RU" sz="1200" dirty="0">
                        <a:effectLst/>
                        <a:latin typeface="Calibri"/>
                        <a:ea typeface="Calibri"/>
                        <a:cs typeface="Times New Roman"/>
                      </a:endParaRPr>
                    </a:p>
                    <a:p>
                      <a:pPr algn="ctr">
                        <a:lnSpc>
                          <a:spcPts val="1000"/>
                        </a:lnSpc>
                        <a:spcAft>
                          <a:spcPts val="0"/>
                        </a:spcAft>
                      </a:pPr>
                      <a:r>
                        <a:rPr lang="uk-UA" sz="1200" dirty="0">
                          <a:effectLst/>
                          <a:latin typeface="Calibri"/>
                          <a:ea typeface="Calibri"/>
                          <a:cs typeface="Times New Roman"/>
                        </a:rPr>
                        <a:t> </a:t>
                      </a:r>
                      <a:endParaRPr lang="ru-RU" sz="1200" dirty="0">
                        <a:effectLst/>
                        <a:latin typeface="Calibri"/>
                        <a:ea typeface="Calibri"/>
                        <a:cs typeface="Times New Roman"/>
                      </a:endParaRPr>
                    </a:p>
                    <a:p>
                      <a:pPr algn="ctr">
                        <a:lnSpc>
                          <a:spcPts val="1000"/>
                        </a:lnSpc>
                        <a:spcAft>
                          <a:spcPts val="0"/>
                        </a:spcAft>
                      </a:pPr>
                      <a:r>
                        <a:rPr lang="uk-UA" sz="1200" dirty="0">
                          <a:effectLst/>
                          <a:latin typeface="Calibri"/>
                          <a:ea typeface="Calibri"/>
                          <a:cs typeface="Times New Roman"/>
                        </a:rPr>
                        <a:t> </a:t>
                      </a:r>
                      <a:endParaRPr lang="ru-RU" sz="1200" dirty="0">
                        <a:effectLst/>
                        <a:latin typeface="Calibri"/>
                        <a:ea typeface="Calibri"/>
                        <a:cs typeface="Times New Roman"/>
                      </a:endParaRPr>
                    </a:p>
                    <a:p>
                      <a:pPr marL="292100" algn="ctr">
                        <a:lnSpc>
                          <a:spcPct val="115000"/>
                        </a:lnSpc>
                        <a:spcAft>
                          <a:spcPts val="0"/>
                        </a:spcAft>
                      </a:pPr>
                      <a:endParaRPr lang="uk-UA" sz="1200" b="1" spc="-15" dirty="0" smtClean="0">
                        <a:effectLst/>
                        <a:latin typeface="Arial"/>
                        <a:ea typeface="Arial"/>
                        <a:cs typeface="Times New Roman"/>
                      </a:endParaRPr>
                    </a:p>
                    <a:p>
                      <a:pPr marL="292100" algn="ctr">
                        <a:lnSpc>
                          <a:spcPct val="115000"/>
                        </a:lnSpc>
                        <a:spcAft>
                          <a:spcPts val="0"/>
                        </a:spcAft>
                      </a:pPr>
                      <a:endParaRPr lang="uk-UA" sz="1200" b="1" spc="-15" dirty="0" smtClean="0">
                        <a:effectLst/>
                        <a:latin typeface="Arial"/>
                        <a:ea typeface="Arial"/>
                        <a:cs typeface="Times New Roman"/>
                      </a:endParaRPr>
                    </a:p>
                    <a:p>
                      <a:pPr marL="292100" algn="ctr">
                        <a:lnSpc>
                          <a:spcPct val="115000"/>
                        </a:lnSpc>
                        <a:spcAft>
                          <a:spcPts val="0"/>
                        </a:spcAft>
                      </a:pPr>
                      <a:r>
                        <a:rPr lang="uk-UA" sz="1200" b="1" spc="-15" dirty="0" smtClean="0">
                          <a:effectLst/>
                          <a:latin typeface="Arial"/>
                          <a:ea typeface="Arial"/>
                          <a:cs typeface="Times New Roman"/>
                        </a:rPr>
                        <a:t>Технічні вимоги щодо</a:t>
                      </a:r>
                      <a:r>
                        <a:rPr lang="uk-UA" sz="1200" b="1" spc="-15" baseline="0" dirty="0" smtClean="0">
                          <a:effectLst/>
                          <a:latin typeface="Arial"/>
                          <a:ea typeface="Arial"/>
                          <a:cs typeface="Times New Roman"/>
                        </a:rPr>
                        <a:t> оснащення стерилізаційної. </a:t>
                      </a:r>
                      <a:endParaRPr lang="ru-RU" sz="1200" dirty="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E5E5"/>
                    </a:solidFill>
                  </a:tcPr>
                </a:tc>
                <a:tc>
                  <a:txBody>
                    <a:bodyPr/>
                    <a:lstStyle/>
                    <a:p>
                      <a:pPr marL="89535">
                        <a:lnSpc>
                          <a:spcPct val="115000"/>
                        </a:lnSpc>
                        <a:spcAft>
                          <a:spcPts val="0"/>
                        </a:spcAft>
                      </a:pPr>
                      <a:r>
                        <a:rPr lang="uk-UA" sz="1200" spc="5" dirty="0" smtClean="0">
                          <a:effectLst/>
                          <a:latin typeface="Times New Roman"/>
                          <a:ea typeface="Times New Roman"/>
                          <a:cs typeface="Times New Roman"/>
                        </a:rPr>
                        <a:t>Парові стерилізатори (клас </a:t>
                      </a:r>
                      <a:r>
                        <a:rPr lang="uk-UA" sz="1200" spc="5" dirty="0">
                          <a:effectLst/>
                          <a:latin typeface="Times New Roman"/>
                          <a:ea typeface="Times New Roman"/>
                          <a:cs typeface="Times New Roman"/>
                        </a:rPr>
                        <a:t>B </a:t>
                      </a:r>
                      <a:r>
                        <a:rPr lang="uk-UA" sz="1200" b="1" spc="5" dirty="0">
                          <a:effectLst/>
                          <a:latin typeface="Times New Roman"/>
                          <a:ea typeface="Times New Roman"/>
                          <a:cs typeface="Times New Roman"/>
                        </a:rPr>
                        <a:t>рекомендуєтьс</a:t>
                      </a:r>
                      <a:r>
                        <a:rPr lang="uk-UA" sz="1200" spc="5" dirty="0">
                          <a:effectLst/>
                          <a:latin typeface="Times New Roman"/>
                          <a:ea typeface="Times New Roman"/>
                          <a:cs typeface="Times New Roman"/>
                        </a:rPr>
                        <a:t>я</a:t>
                      </a:r>
                      <a:r>
                        <a:rPr lang="uk-UA" sz="1200" spc="5" dirty="0" smtClean="0">
                          <a:effectLst/>
                          <a:latin typeface="Times New Roman"/>
                          <a:ea typeface="Times New Roman"/>
                          <a:cs typeface="Times New Roman"/>
                        </a:rPr>
                        <a:t>), згідно ДСТУ EN 13060, в разі необхідності.</a:t>
                      </a:r>
                      <a:endParaRPr lang="ru-RU" sz="1200" dirty="0">
                        <a:effectLst/>
                        <a:latin typeface="Calibri"/>
                        <a:ea typeface="Calibri"/>
                        <a:cs typeface="Times New Roman"/>
                      </a:endParaRPr>
                    </a:p>
                    <a:p>
                      <a:pPr marL="89535">
                        <a:lnSpc>
                          <a:spcPct val="115000"/>
                        </a:lnSpc>
                        <a:spcAft>
                          <a:spcPts val="0"/>
                        </a:spcAft>
                      </a:pPr>
                      <a:r>
                        <a:rPr lang="uk-UA" sz="1200" spc="5" dirty="0">
                          <a:effectLst/>
                          <a:latin typeface="Times New Roman"/>
                          <a:ea typeface="Times New Roman"/>
                          <a:cs typeface="Times New Roman"/>
                        </a:rPr>
                        <a:t> </a:t>
                      </a:r>
                      <a:endParaRPr lang="ru-RU" sz="1200" dirty="0">
                        <a:effectLst/>
                        <a:latin typeface="Calibri"/>
                        <a:ea typeface="Calibri"/>
                        <a:cs typeface="Times New Roman"/>
                      </a:endParaRPr>
                    </a:p>
                    <a:p>
                      <a:pPr marL="89535">
                        <a:lnSpc>
                          <a:spcPct val="115000"/>
                        </a:lnSpc>
                        <a:spcAft>
                          <a:spcPts val="0"/>
                        </a:spcAft>
                      </a:pPr>
                      <a:r>
                        <a:rPr lang="uk-UA" sz="1200" spc="5" dirty="0" smtClean="0">
                          <a:effectLst/>
                          <a:latin typeface="Times New Roman"/>
                          <a:ea typeface="Times New Roman"/>
                          <a:cs typeface="Times New Roman"/>
                        </a:rPr>
                        <a:t>Ультразвукова мийка в разі необхідності. </a:t>
                      </a:r>
                      <a:endParaRPr lang="ru-RU" sz="1200" dirty="0">
                        <a:effectLst/>
                        <a:latin typeface="Calibri"/>
                        <a:ea typeface="Calibri"/>
                        <a:cs typeface="Times New Roman"/>
                      </a:endParaRPr>
                    </a:p>
                    <a:p>
                      <a:pPr marL="89535">
                        <a:lnSpc>
                          <a:spcPct val="115000"/>
                        </a:lnSpc>
                        <a:spcAft>
                          <a:spcPts val="0"/>
                        </a:spcAft>
                      </a:pPr>
                      <a:r>
                        <a:rPr lang="uk-UA" sz="1200" spc="5" dirty="0" smtClean="0">
                          <a:effectLst/>
                          <a:latin typeface="Times New Roman"/>
                          <a:ea typeface="Times New Roman"/>
                          <a:cs typeface="Times New Roman"/>
                        </a:rPr>
                        <a:t>Мийно-дезінфекційна машина </a:t>
                      </a:r>
                      <a:r>
                        <a:rPr lang="uk-UA" sz="1200" spc="5" dirty="0">
                          <a:effectLst/>
                          <a:latin typeface="Times New Roman"/>
                          <a:ea typeface="Times New Roman"/>
                          <a:cs typeface="Times New Roman"/>
                        </a:rPr>
                        <a:t>(WD), згідно </a:t>
                      </a:r>
                      <a:r>
                        <a:rPr lang="uk-UA" sz="1200" spc="5" dirty="0" smtClean="0">
                          <a:effectLst/>
                          <a:latin typeface="Times New Roman"/>
                          <a:ea typeface="Times New Roman"/>
                          <a:cs typeface="Times New Roman"/>
                        </a:rPr>
                        <a:t>ДСТУ EN </a:t>
                      </a:r>
                      <a:r>
                        <a:rPr lang="uk-UA" sz="1200" spc="5" dirty="0">
                          <a:effectLst/>
                          <a:latin typeface="Times New Roman"/>
                          <a:ea typeface="Times New Roman"/>
                          <a:cs typeface="Times New Roman"/>
                        </a:rPr>
                        <a:t>ISO </a:t>
                      </a:r>
                      <a:r>
                        <a:rPr lang="uk-UA" sz="1200" spc="5" dirty="0" smtClean="0">
                          <a:effectLst/>
                          <a:latin typeface="Times New Roman"/>
                          <a:ea typeface="Times New Roman"/>
                          <a:cs typeface="Times New Roman"/>
                        </a:rPr>
                        <a:t>15883 в разі необхідності. </a:t>
                      </a:r>
                      <a:endParaRPr lang="ru-RU" sz="1200" dirty="0">
                        <a:effectLst/>
                        <a:latin typeface="Calibri"/>
                        <a:ea typeface="Calibri"/>
                        <a:cs typeface="Times New Roman"/>
                      </a:endParaRPr>
                    </a:p>
                    <a:p>
                      <a:pPr marL="89535">
                        <a:lnSpc>
                          <a:spcPct val="115000"/>
                        </a:lnSpc>
                        <a:spcAft>
                          <a:spcPts val="0"/>
                        </a:spcAft>
                      </a:pPr>
                      <a:endParaRPr lang="uk-UA" sz="1200" spc="5" dirty="0" smtClean="0">
                        <a:effectLst/>
                        <a:latin typeface="Times New Roman"/>
                        <a:ea typeface="Times New Roman"/>
                        <a:cs typeface="Times New Roman"/>
                      </a:endParaRPr>
                    </a:p>
                    <a:p>
                      <a:pPr marL="89535">
                        <a:lnSpc>
                          <a:spcPct val="115000"/>
                        </a:lnSpc>
                        <a:spcAft>
                          <a:spcPts val="0"/>
                        </a:spcAft>
                      </a:pPr>
                      <a:r>
                        <a:rPr lang="uk-UA" sz="1200" spc="5" dirty="0" err="1" smtClean="0">
                          <a:effectLst/>
                          <a:latin typeface="Times New Roman"/>
                          <a:ea typeface="Times New Roman"/>
                          <a:cs typeface="Times New Roman"/>
                        </a:rPr>
                        <a:t>Термозапаювальна</a:t>
                      </a:r>
                      <a:r>
                        <a:rPr lang="uk-UA" sz="1200" spc="5" dirty="0" smtClean="0">
                          <a:effectLst/>
                          <a:latin typeface="Times New Roman"/>
                          <a:ea typeface="Times New Roman"/>
                          <a:cs typeface="Times New Roman"/>
                        </a:rPr>
                        <a:t> машина в разі необхідності.</a:t>
                      </a:r>
                      <a:endParaRPr lang="ru-RU" sz="1200" dirty="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uk-UA" sz="1200" spc="5" dirty="0">
                          <a:effectLst/>
                          <a:latin typeface="Times New Roman"/>
                          <a:ea typeface="Times New Roman"/>
                          <a:cs typeface="Times New Roman"/>
                        </a:rPr>
                        <a:t> Парові стерилізатори </a:t>
                      </a:r>
                      <a:r>
                        <a:rPr lang="uk-UA" sz="1200" spc="5" dirty="0" smtClean="0">
                          <a:effectLst/>
                          <a:latin typeface="Times New Roman"/>
                          <a:ea typeface="Times New Roman"/>
                          <a:cs typeface="Times New Roman"/>
                        </a:rPr>
                        <a:t>великі  згідно ДСТУ EN 285, малі згідно ДСТУ</a:t>
                      </a:r>
                      <a:r>
                        <a:rPr lang="uk-UA" sz="1200" spc="5" baseline="0" dirty="0" smtClean="0">
                          <a:effectLst/>
                          <a:latin typeface="Times New Roman"/>
                          <a:ea typeface="Times New Roman"/>
                          <a:cs typeface="Times New Roman"/>
                        </a:rPr>
                        <a:t> </a:t>
                      </a:r>
                      <a:r>
                        <a:rPr lang="uk-UA" sz="1200" spc="5" dirty="0" smtClean="0">
                          <a:effectLst/>
                          <a:latin typeface="Times New Roman"/>
                          <a:ea typeface="Times New Roman"/>
                          <a:cs typeface="Times New Roman"/>
                        </a:rPr>
                        <a:t>EN 13060.</a:t>
                      </a:r>
                      <a:endParaRPr lang="ru-RU" sz="1200" dirty="0">
                        <a:effectLst/>
                        <a:latin typeface="Calibri"/>
                        <a:ea typeface="Calibri"/>
                        <a:cs typeface="Times New Roman"/>
                      </a:endParaRPr>
                    </a:p>
                    <a:p>
                      <a:pPr>
                        <a:lnSpc>
                          <a:spcPct val="100000"/>
                        </a:lnSpc>
                        <a:spcAft>
                          <a:spcPts val="0"/>
                        </a:spcAft>
                      </a:pPr>
                      <a:r>
                        <a:rPr lang="uk-UA" sz="1200" spc="5" dirty="0">
                          <a:effectLst/>
                          <a:latin typeface="Times New Roman"/>
                          <a:ea typeface="Times New Roman"/>
                          <a:cs typeface="Times New Roman"/>
                        </a:rPr>
                        <a:t> </a:t>
                      </a:r>
                      <a:endParaRPr lang="ru-RU" sz="1200" dirty="0">
                        <a:effectLst/>
                        <a:latin typeface="Calibri"/>
                        <a:ea typeface="Calibri"/>
                        <a:cs typeface="Times New Roman"/>
                      </a:endParaRPr>
                    </a:p>
                    <a:p>
                      <a:pPr>
                        <a:lnSpc>
                          <a:spcPct val="100000"/>
                        </a:lnSpc>
                        <a:spcAft>
                          <a:spcPts val="0"/>
                        </a:spcAft>
                      </a:pPr>
                      <a:r>
                        <a:rPr lang="uk-UA" sz="1200" spc="5" dirty="0">
                          <a:effectLst/>
                          <a:latin typeface="Times New Roman"/>
                          <a:ea typeface="Times New Roman"/>
                          <a:cs typeface="Times New Roman"/>
                        </a:rPr>
                        <a:t> Мийно-дезінфекційні машини </a:t>
                      </a:r>
                      <a:r>
                        <a:rPr lang="uk-UA" sz="1200" spc="5" dirty="0" smtClean="0">
                          <a:effectLst/>
                          <a:latin typeface="Times New Roman"/>
                          <a:ea typeface="Times New Roman"/>
                          <a:cs typeface="Times New Roman"/>
                        </a:rPr>
                        <a:t>для ендоскопії </a:t>
                      </a:r>
                      <a:r>
                        <a:rPr lang="uk-UA" sz="1200" spc="5" dirty="0">
                          <a:effectLst/>
                          <a:latin typeface="Times New Roman"/>
                          <a:ea typeface="Times New Roman"/>
                          <a:cs typeface="Times New Roman"/>
                        </a:rPr>
                        <a:t>згідно </a:t>
                      </a:r>
                      <a:r>
                        <a:rPr lang="uk-UA" sz="1200" spc="5" dirty="0" smtClean="0">
                          <a:effectLst/>
                          <a:latin typeface="Times New Roman"/>
                          <a:ea typeface="Times New Roman"/>
                          <a:cs typeface="Times New Roman"/>
                        </a:rPr>
                        <a:t>ДСТУ EN 15883-4</a:t>
                      </a:r>
                      <a:endParaRPr lang="ru-RU" sz="1200" dirty="0">
                        <a:effectLst/>
                        <a:latin typeface="Calibri"/>
                        <a:ea typeface="Calibri"/>
                        <a:cs typeface="Times New Roman"/>
                      </a:endParaRPr>
                    </a:p>
                    <a:p>
                      <a:pPr>
                        <a:lnSpc>
                          <a:spcPct val="100000"/>
                        </a:lnSpc>
                        <a:spcAft>
                          <a:spcPts val="0"/>
                        </a:spcAft>
                      </a:pPr>
                      <a:r>
                        <a:rPr lang="uk-UA" sz="1200" spc="5" dirty="0">
                          <a:effectLst/>
                          <a:latin typeface="Times New Roman"/>
                          <a:ea typeface="Times New Roman"/>
                          <a:cs typeface="Times New Roman"/>
                        </a:rPr>
                        <a:t> </a:t>
                      </a:r>
                      <a:endParaRPr lang="ru-RU" sz="1200" dirty="0">
                        <a:effectLst/>
                        <a:latin typeface="Calibri"/>
                        <a:ea typeface="Calibri"/>
                        <a:cs typeface="Times New Roman"/>
                      </a:endParaRPr>
                    </a:p>
                    <a:p>
                      <a:pPr>
                        <a:lnSpc>
                          <a:spcPct val="100000"/>
                        </a:lnSpc>
                        <a:spcAft>
                          <a:spcPts val="0"/>
                        </a:spcAft>
                      </a:pPr>
                      <a:r>
                        <a:rPr lang="uk-UA" sz="1200" spc="5" dirty="0">
                          <a:effectLst/>
                          <a:latin typeface="Times New Roman"/>
                          <a:ea typeface="Times New Roman"/>
                          <a:cs typeface="Times New Roman"/>
                        </a:rPr>
                        <a:t> </a:t>
                      </a:r>
                      <a:r>
                        <a:rPr lang="uk-UA" sz="1200" b="1" spc="5" dirty="0" smtClean="0">
                          <a:effectLst/>
                          <a:latin typeface="Times New Roman"/>
                          <a:ea typeface="Times New Roman"/>
                          <a:cs typeface="Times New Roman"/>
                        </a:rPr>
                        <a:t>Роторні </a:t>
                      </a:r>
                      <a:r>
                        <a:rPr lang="uk-UA" sz="1200" spc="5" dirty="0" err="1" smtClean="0">
                          <a:effectLst/>
                          <a:latin typeface="Times New Roman"/>
                          <a:ea typeface="Times New Roman"/>
                          <a:cs typeface="Times New Roman"/>
                        </a:rPr>
                        <a:t>термозапаювальні</a:t>
                      </a:r>
                      <a:r>
                        <a:rPr lang="uk-UA" sz="1200" spc="5" dirty="0" smtClean="0">
                          <a:effectLst/>
                          <a:latin typeface="Times New Roman"/>
                          <a:ea typeface="Times New Roman"/>
                          <a:cs typeface="Times New Roman"/>
                        </a:rPr>
                        <a:t> машини в разі необхідності. </a:t>
                      </a:r>
                      <a:endParaRPr lang="ru-RU" sz="1200" dirty="0">
                        <a:effectLst/>
                        <a:latin typeface="Calibri"/>
                        <a:ea typeface="Calibri"/>
                        <a:cs typeface="Times New Roman"/>
                      </a:endParaRPr>
                    </a:p>
                    <a:p>
                      <a:pPr>
                        <a:lnSpc>
                          <a:spcPct val="100000"/>
                        </a:lnSpc>
                        <a:spcAft>
                          <a:spcPts val="0"/>
                        </a:spcAft>
                      </a:pPr>
                      <a:r>
                        <a:rPr lang="uk-UA" sz="1200" spc="5" dirty="0">
                          <a:effectLst/>
                          <a:latin typeface="Times New Roman"/>
                          <a:ea typeface="Times New Roman"/>
                          <a:cs typeface="Times New Roman"/>
                        </a:rPr>
                        <a:t> </a:t>
                      </a:r>
                      <a:endParaRPr lang="uk-UA" sz="1200" spc="5" dirty="0" smtClean="0">
                        <a:effectLst/>
                        <a:latin typeface="Times New Roman"/>
                        <a:ea typeface="Times New Roman"/>
                        <a:cs typeface="Times New Roman"/>
                      </a:endParaRPr>
                    </a:p>
                    <a:p>
                      <a:pPr>
                        <a:lnSpc>
                          <a:spcPct val="100000"/>
                        </a:lnSpc>
                        <a:spcAft>
                          <a:spcPts val="0"/>
                        </a:spcAft>
                      </a:pPr>
                      <a:r>
                        <a:rPr lang="uk-UA" sz="1200" spc="5" dirty="0" smtClean="0">
                          <a:effectLst/>
                          <a:latin typeface="Times New Roman"/>
                          <a:ea typeface="Times New Roman"/>
                          <a:cs typeface="Times New Roman"/>
                        </a:rPr>
                        <a:t>Ультразвукові та мийно-дезінфекційні машини в разі необхідності </a:t>
                      </a:r>
                      <a:endParaRPr lang="ru-RU" sz="1200" dirty="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9535">
                        <a:lnSpc>
                          <a:spcPts val="500"/>
                        </a:lnSpc>
                        <a:spcAft>
                          <a:spcPts val="0"/>
                        </a:spcAft>
                      </a:pPr>
                      <a:r>
                        <a:rPr lang="uk-UA" sz="1200" spc="5" dirty="0">
                          <a:effectLst/>
                          <a:latin typeface="Times New Roman"/>
                          <a:ea typeface="Times New Roman"/>
                          <a:cs typeface="Times New Roman"/>
                        </a:rPr>
                        <a:t> </a:t>
                      </a:r>
                      <a:endParaRPr lang="ru-RU" sz="1200" dirty="0">
                        <a:effectLst/>
                        <a:latin typeface="Calibri"/>
                        <a:ea typeface="Calibri"/>
                        <a:cs typeface="Times New Roman"/>
                      </a:endParaRPr>
                    </a:p>
                    <a:p>
                      <a:pPr>
                        <a:lnSpc>
                          <a:spcPct val="100000"/>
                        </a:lnSpc>
                        <a:spcAft>
                          <a:spcPts val="0"/>
                        </a:spcAft>
                      </a:pPr>
                      <a:r>
                        <a:rPr lang="uk-UA" sz="1200" kern="1200" spc="5" dirty="0" smtClean="0">
                          <a:solidFill>
                            <a:schemeClr val="tx1"/>
                          </a:solidFill>
                          <a:effectLst/>
                          <a:latin typeface="Times New Roman"/>
                          <a:ea typeface="Times New Roman"/>
                          <a:cs typeface="Times New Roman"/>
                        </a:rPr>
                        <a:t>Великі парові стерилізатори згідно ДСТУ EN 285, низькотемпературні стерилізатори, в разі необхідності спеціальних режимів обробки МВ.</a:t>
                      </a:r>
                      <a:endParaRPr lang="ru-RU" sz="1200" kern="1200" spc="5" dirty="0">
                        <a:solidFill>
                          <a:schemeClr val="tx1"/>
                        </a:solidFill>
                        <a:effectLst/>
                        <a:latin typeface="Times New Roman"/>
                        <a:ea typeface="Times New Roman"/>
                        <a:cs typeface="Times New Roman"/>
                      </a:endParaRPr>
                    </a:p>
                    <a:p>
                      <a:pPr>
                        <a:lnSpc>
                          <a:spcPct val="100000"/>
                        </a:lnSpc>
                        <a:spcAft>
                          <a:spcPts val="0"/>
                        </a:spcAft>
                      </a:pPr>
                      <a:r>
                        <a:rPr lang="uk-UA" sz="1200" kern="1200" spc="5" dirty="0">
                          <a:solidFill>
                            <a:schemeClr val="tx1"/>
                          </a:solidFill>
                          <a:effectLst/>
                          <a:latin typeface="Times New Roman"/>
                          <a:ea typeface="Times New Roman"/>
                          <a:cs typeface="Times New Roman"/>
                        </a:rPr>
                        <a:t> </a:t>
                      </a:r>
                      <a:endParaRPr lang="ru-RU" sz="1200" kern="1200" spc="5" dirty="0">
                        <a:solidFill>
                          <a:schemeClr val="tx1"/>
                        </a:solidFill>
                        <a:effectLst/>
                        <a:latin typeface="Times New Roman"/>
                        <a:ea typeface="Times New Roman"/>
                        <a:cs typeface="Times New Roman"/>
                      </a:endParaRPr>
                    </a:p>
                    <a:p>
                      <a:pPr>
                        <a:lnSpc>
                          <a:spcPct val="100000"/>
                        </a:lnSpc>
                        <a:spcAft>
                          <a:spcPts val="0"/>
                        </a:spcAft>
                      </a:pPr>
                      <a:r>
                        <a:rPr lang="uk-UA" sz="1200" kern="1200" spc="5" dirty="0">
                          <a:solidFill>
                            <a:schemeClr val="tx1"/>
                          </a:solidFill>
                          <a:effectLst/>
                          <a:latin typeface="Times New Roman"/>
                          <a:ea typeface="Times New Roman"/>
                          <a:cs typeface="Times New Roman"/>
                        </a:rPr>
                        <a:t> Мийно-дезінфекційні машини для  </a:t>
                      </a:r>
                      <a:endParaRPr lang="ru-RU" sz="1200" kern="1200" spc="5" dirty="0">
                        <a:solidFill>
                          <a:schemeClr val="tx1"/>
                        </a:solidFill>
                        <a:effectLst/>
                        <a:latin typeface="Times New Roman"/>
                        <a:ea typeface="Times New Roman"/>
                        <a:cs typeface="Times New Roman"/>
                      </a:endParaRPr>
                    </a:p>
                    <a:p>
                      <a:pPr>
                        <a:lnSpc>
                          <a:spcPct val="100000"/>
                        </a:lnSpc>
                        <a:spcAft>
                          <a:spcPts val="0"/>
                        </a:spcAft>
                      </a:pPr>
                      <a:r>
                        <a:rPr lang="uk-UA" sz="1200" kern="1200" spc="5" dirty="0">
                          <a:solidFill>
                            <a:schemeClr val="tx1"/>
                          </a:solidFill>
                          <a:effectLst/>
                          <a:latin typeface="Times New Roman"/>
                          <a:ea typeface="Times New Roman"/>
                          <a:cs typeface="Times New Roman"/>
                        </a:rPr>
                        <a:t> ендоскопів, згідно </a:t>
                      </a:r>
                      <a:r>
                        <a:rPr lang="uk-UA" sz="1200" kern="1200" spc="5" dirty="0" smtClean="0">
                          <a:solidFill>
                            <a:schemeClr val="tx1"/>
                          </a:solidFill>
                          <a:effectLst/>
                          <a:latin typeface="Times New Roman"/>
                          <a:ea typeface="Times New Roman"/>
                          <a:cs typeface="Times New Roman"/>
                        </a:rPr>
                        <a:t>ДСТУ ISO </a:t>
                      </a:r>
                      <a:r>
                        <a:rPr lang="uk-UA" sz="1200" kern="1200" spc="5" dirty="0">
                          <a:solidFill>
                            <a:schemeClr val="tx1"/>
                          </a:solidFill>
                          <a:effectLst/>
                          <a:latin typeface="Times New Roman"/>
                          <a:ea typeface="Times New Roman"/>
                          <a:cs typeface="Times New Roman"/>
                        </a:rPr>
                        <a:t>15883</a:t>
                      </a:r>
                      <a:endParaRPr lang="ru-RU" sz="1200" kern="1200" spc="5" dirty="0">
                        <a:solidFill>
                          <a:schemeClr val="tx1"/>
                        </a:solidFill>
                        <a:effectLst/>
                        <a:latin typeface="Times New Roman"/>
                        <a:ea typeface="Times New Roman"/>
                        <a:cs typeface="Times New Roman"/>
                      </a:endParaRPr>
                    </a:p>
                    <a:p>
                      <a:pPr>
                        <a:lnSpc>
                          <a:spcPct val="100000"/>
                        </a:lnSpc>
                        <a:spcAft>
                          <a:spcPts val="0"/>
                        </a:spcAft>
                      </a:pPr>
                      <a:r>
                        <a:rPr lang="uk-UA" sz="1200" kern="1200" spc="5" dirty="0">
                          <a:solidFill>
                            <a:schemeClr val="tx1"/>
                          </a:solidFill>
                          <a:effectLst/>
                          <a:latin typeface="Times New Roman"/>
                          <a:ea typeface="Times New Roman"/>
                          <a:cs typeface="Times New Roman"/>
                        </a:rPr>
                        <a:t> </a:t>
                      </a:r>
                      <a:endParaRPr lang="ru-RU" sz="1200" kern="1200" spc="5" dirty="0">
                        <a:solidFill>
                          <a:schemeClr val="tx1"/>
                        </a:solidFill>
                        <a:effectLst/>
                        <a:latin typeface="Times New Roman"/>
                        <a:ea typeface="Times New Roman"/>
                        <a:cs typeface="Times New Roman"/>
                      </a:endParaRPr>
                    </a:p>
                    <a:p>
                      <a:pPr>
                        <a:lnSpc>
                          <a:spcPct val="100000"/>
                        </a:lnSpc>
                        <a:spcAft>
                          <a:spcPts val="0"/>
                        </a:spcAft>
                      </a:pPr>
                      <a:r>
                        <a:rPr lang="uk-UA" sz="1200" kern="1200" spc="5" dirty="0">
                          <a:solidFill>
                            <a:schemeClr val="tx1"/>
                          </a:solidFill>
                          <a:effectLst/>
                          <a:latin typeface="Times New Roman"/>
                          <a:ea typeface="Times New Roman"/>
                          <a:cs typeface="Times New Roman"/>
                        </a:rPr>
                        <a:t> Роторна </a:t>
                      </a:r>
                      <a:r>
                        <a:rPr lang="uk-UA" sz="1200" kern="1200" spc="5" dirty="0" err="1">
                          <a:solidFill>
                            <a:schemeClr val="tx1"/>
                          </a:solidFill>
                          <a:effectLst/>
                          <a:latin typeface="Times New Roman"/>
                          <a:ea typeface="Times New Roman"/>
                          <a:cs typeface="Times New Roman"/>
                        </a:rPr>
                        <a:t>термозапаювальна</a:t>
                      </a:r>
                      <a:r>
                        <a:rPr lang="uk-UA" sz="1200" kern="1200" spc="5" dirty="0">
                          <a:solidFill>
                            <a:schemeClr val="tx1"/>
                          </a:solidFill>
                          <a:effectLst/>
                          <a:latin typeface="Times New Roman"/>
                          <a:ea typeface="Times New Roman"/>
                          <a:cs typeface="Times New Roman"/>
                        </a:rPr>
                        <a:t> машина </a:t>
                      </a:r>
                      <a:endParaRPr lang="ru-RU" sz="1200" kern="1200" spc="5" dirty="0">
                        <a:solidFill>
                          <a:schemeClr val="tx1"/>
                        </a:solidFill>
                        <a:effectLst/>
                        <a:latin typeface="Times New Roman"/>
                        <a:ea typeface="Times New Roman"/>
                        <a:cs typeface="Times New Roman"/>
                      </a:endParaRPr>
                    </a:p>
                    <a:p>
                      <a:pPr>
                        <a:lnSpc>
                          <a:spcPct val="100000"/>
                        </a:lnSpc>
                        <a:spcAft>
                          <a:spcPts val="0"/>
                        </a:spcAft>
                      </a:pPr>
                      <a:r>
                        <a:rPr lang="uk-UA" sz="1200" kern="1200" spc="5" dirty="0">
                          <a:solidFill>
                            <a:schemeClr val="tx1"/>
                          </a:solidFill>
                          <a:effectLst/>
                          <a:latin typeface="Times New Roman"/>
                          <a:ea typeface="Times New Roman"/>
                          <a:cs typeface="Times New Roman"/>
                        </a:rPr>
                        <a:t> </a:t>
                      </a:r>
                      <a:endParaRPr lang="ru-RU" sz="1200" kern="1200" spc="5" dirty="0">
                        <a:solidFill>
                          <a:schemeClr val="tx1"/>
                        </a:solidFill>
                        <a:effectLst/>
                        <a:latin typeface="Times New Roman"/>
                        <a:ea typeface="Times New Roman"/>
                        <a:cs typeface="Times New Roman"/>
                      </a:endParaRPr>
                    </a:p>
                    <a:p>
                      <a:pPr marL="0" marR="0" indent="0" algn="l" defTabSz="914400" rtl="0" eaLnBrk="1" fontAlgn="auto" latinLnBrk="0" hangingPunct="1">
                        <a:lnSpc>
                          <a:spcPct val="100000"/>
                        </a:lnSpc>
                        <a:spcBef>
                          <a:spcPts val="0"/>
                        </a:spcBef>
                        <a:spcAft>
                          <a:spcPts val="0"/>
                        </a:spcAft>
                        <a:buClrTx/>
                        <a:buSzTx/>
                        <a:buFontTx/>
                        <a:buNone/>
                        <a:tabLst/>
                        <a:defRPr/>
                      </a:pPr>
                      <a:r>
                        <a:rPr lang="uk-UA" sz="1200" spc="5" dirty="0">
                          <a:effectLst/>
                          <a:latin typeface="Times New Roman"/>
                          <a:ea typeface="Times New Roman"/>
                          <a:cs typeface="Times New Roman"/>
                        </a:rPr>
                        <a:t> </a:t>
                      </a:r>
                      <a:r>
                        <a:rPr lang="uk-UA" sz="1200" spc="5" dirty="0" smtClean="0">
                          <a:effectLst/>
                          <a:latin typeface="Times New Roman"/>
                          <a:ea typeface="Times New Roman"/>
                          <a:cs typeface="Times New Roman"/>
                        </a:rPr>
                        <a:t>Ультразвукові машини. </a:t>
                      </a:r>
                      <a:endParaRPr lang="ru-RU" sz="1200" dirty="0" smtClean="0">
                        <a:effectLst/>
                        <a:latin typeface="+mn-lt"/>
                        <a:ea typeface="Calibri"/>
                        <a:cs typeface="Times New Roman"/>
                      </a:endParaRPr>
                    </a:p>
                    <a:p>
                      <a:pPr marL="0" marR="0" indent="0" algn="l" defTabSz="914400" rtl="0" eaLnBrk="1" fontAlgn="auto" latinLnBrk="0" hangingPunct="1">
                        <a:lnSpc>
                          <a:spcPct val="100000"/>
                        </a:lnSpc>
                        <a:spcBef>
                          <a:spcPts val="0"/>
                        </a:spcBef>
                        <a:spcAft>
                          <a:spcPts val="0"/>
                        </a:spcAft>
                        <a:buClrTx/>
                        <a:buSzTx/>
                        <a:buFontTx/>
                        <a:buNone/>
                        <a:tabLst/>
                        <a:defRPr/>
                      </a:pPr>
                      <a:r>
                        <a:rPr lang="uk-UA" sz="1200" spc="5" dirty="0" smtClean="0">
                          <a:effectLst/>
                          <a:latin typeface="Times New Roman"/>
                          <a:ea typeface="Times New Roman"/>
                          <a:cs typeface="Times New Roman"/>
                        </a:rPr>
                        <a:t> </a:t>
                      </a:r>
                      <a:endParaRPr lang="uk-UA" sz="1100" spc="5" dirty="0" smtClean="0">
                        <a:effectLst/>
                        <a:latin typeface="Times New Roman"/>
                        <a:ea typeface="Times New Roman"/>
                        <a:cs typeface="Times New Roman"/>
                      </a:endParaRPr>
                    </a:p>
                    <a:p>
                      <a:pPr marL="0" marR="0" indent="0" algn="l" defTabSz="914400" rtl="0" eaLnBrk="1" fontAlgn="auto" latinLnBrk="0" hangingPunct="1">
                        <a:lnSpc>
                          <a:spcPct val="100000"/>
                        </a:lnSpc>
                        <a:spcBef>
                          <a:spcPts val="0"/>
                        </a:spcBef>
                        <a:spcAft>
                          <a:spcPts val="0"/>
                        </a:spcAft>
                        <a:buClrTx/>
                        <a:buSzTx/>
                        <a:buFontTx/>
                        <a:buNone/>
                        <a:tabLst/>
                        <a:defRPr/>
                      </a:pPr>
                      <a:r>
                        <a:rPr lang="uk-UA" sz="1200" spc="5" dirty="0" smtClean="0">
                          <a:effectLst/>
                          <a:latin typeface="Times New Roman"/>
                          <a:ea typeface="Times New Roman"/>
                          <a:cs typeface="Times New Roman"/>
                        </a:rPr>
                        <a:t>Мийно-дезінфекційні машини в разі необхідності. </a:t>
                      </a:r>
                      <a:endParaRPr lang="ru-RU" sz="1200" dirty="0">
                        <a:effectLst/>
                        <a:latin typeface="+mn-lt"/>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uk-UA" sz="900" dirty="0">
                          <a:effectLst/>
                          <a:latin typeface="Calibri"/>
                          <a:ea typeface="Calibri"/>
                          <a:cs typeface="Times New Roman"/>
                        </a:rPr>
                        <a:t> </a:t>
                      </a:r>
                      <a:endParaRPr lang="ru-RU" sz="900" dirty="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a:noFill/>
                    </a:lnR>
                    <a:lnT>
                      <a:noFill/>
                    </a:lnT>
                    <a:lnB>
                      <a:noFill/>
                    </a:lnB>
                  </a:tcPr>
                </a:tc>
              </a:tr>
            </a:tbl>
          </a:graphicData>
        </a:graphic>
      </p:graphicFrame>
      <p:sp>
        <p:nvSpPr>
          <p:cNvPr id="3" name="Прямоугольник 2"/>
          <p:cNvSpPr/>
          <p:nvPr/>
        </p:nvSpPr>
        <p:spPr>
          <a:xfrm>
            <a:off x="251520" y="11857"/>
            <a:ext cx="8640960" cy="400110"/>
          </a:xfrm>
          <a:prstGeom prst="rect">
            <a:avLst/>
          </a:prstGeom>
        </p:spPr>
        <p:txBody>
          <a:bodyPr wrap="square">
            <a:spAutoFit/>
          </a:bodyPr>
          <a:lstStyle/>
          <a:p>
            <a:pPr lvl="0" algn="ctr" fontAlgn="base">
              <a:spcBef>
                <a:spcPct val="0"/>
              </a:spcBef>
              <a:spcAft>
                <a:spcPct val="0"/>
              </a:spcAft>
              <a:tabLst>
                <a:tab pos="1555750" algn="l"/>
              </a:tabLst>
            </a:pPr>
            <a:r>
              <a:rPr lang="uk-UA" altLang="ru-RU" sz="2000" b="1" dirty="0" smtClean="0">
                <a:solidFill>
                  <a:srgbClr val="0070C0"/>
                </a:solidFill>
              </a:rPr>
              <a:t>Класифікація ЛПУ в Європі в залежності від їх специфікації.</a:t>
            </a:r>
            <a:endParaRPr lang="ru-RU" altLang="ru-RU" sz="2000" b="1" dirty="0">
              <a:solidFill>
                <a:srgbClr val="0070C0"/>
              </a:solidFill>
            </a:endParaRPr>
          </a:p>
        </p:txBody>
      </p:sp>
      <p:sp>
        <p:nvSpPr>
          <p:cNvPr id="4" name="Rectangle 3"/>
          <p:cNvSpPr>
            <a:spLocks noChangeArrowheads="1"/>
          </p:cNvSpPr>
          <p:nvPr/>
        </p:nvSpPr>
        <p:spPr bwMode="auto">
          <a:xfrm>
            <a:off x="187626" y="6957392"/>
            <a:ext cx="8768747"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1555750" algn="l"/>
              </a:tabLst>
              <a:defRPr>
                <a:solidFill>
                  <a:schemeClr val="tx1"/>
                </a:solidFill>
                <a:latin typeface="Arial" pitchFamily="34" charset="0"/>
                <a:cs typeface="Arial" pitchFamily="34" charset="0"/>
              </a:defRPr>
            </a:lvl1pPr>
            <a:lvl2pPr fontAlgn="base">
              <a:spcBef>
                <a:spcPct val="0"/>
              </a:spcBef>
              <a:spcAft>
                <a:spcPct val="0"/>
              </a:spcAft>
              <a:tabLst>
                <a:tab pos="1555750" algn="l"/>
              </a:tabLst>
              <a:defRPr>
                <a:solidFill>
                  <a:schemeClr val="tx1"/>
                </a:solidFill>
                <a:latin typeface="Arial" pitchFamily="34" charset="0"/>
                <a:cs typeface="Arial" pitchFamily="34" charset="0"/>
              </a:defRPr>
            </a:lvl2pPr>
            <a:lvl3pPr fontAlgn="base">
              <a:spcBef>
                <a:spcPct val="0"/>
              </a:spcBef>
              <a:spcAft>
                <a:spcPct val="0"/>
              </a:spcAft>
              <a:tabLst>
                <a:tab pos="1555750" algn="l"/>
              </a:tabLst>
              <a:defRPr>
                <a:solidFill>
                  <a:schemeClr val="tx1"/>
                </a:solidFill>
                <a:latin typeface="Arial" pitchFamily="34" charset="0"/>
                <a:cs typeface="Arial" pitchFamily="34" charset="0"/>
              </a:defRPr>
            </a:lvl3pPr>
            <a:lvl4pPr fontAlgn="base">
              <a:spcBef>
                <a:spcPct val="0"/>
              </a:spcBef>
              <a:spcAft>
                <a:spcPct val="0"/>
              </a:spcAft>
              <a:tabLst>
                <a:tab pos="1555750" algn="l"/>
              </a:tabLst>
              <a:defRPr>
                <a:solidFill>
                  <a:schemeClr val="tx1"/>
                </a:solidFill>
                <a:latin typeface="Arial" pitchFamily="34" charset="0"/>
                <a:cs typeface="Arial" pitchFamily="34" charset="0"/>
              </a:defRPr>
            </a:lvl4pPr>
            <a:lvl5pPr fontAlgn="base">
              <a:spcBef>
                <a:spcPct val="0"/>
              </a:spcBef>
              <a:spcAft>
                <a:spcPct val="0"/>
              </a:spcAft>
              <a:tabLst>
                <a:tab pos="1555750" algn="l"/>
              </a:tabLst>
              <a:defRPr>
                <a:solidFill>
                  <a:schemeClr val="tx1"/>
                </a:solidFill>
                <a:latin typeface="Arial" pitchFamily="34" charset="0"/>
                <a:cs typeface="Arial" pitchFamily="34" charset="0"/>
              </a:defRPr>
            </a:lvl5pPr>
            <a:lvl6pPr fontAlgn="base">
              <a:spcBef>
                <a:spcPct val="0"/>
              </a:spcBef>
              <a:spcAft>
                <a:spcPct val="0"/>
              </a:spcAft>
              <a:tabLst>
                <a:tab pos="1555750" algn="l"/>
              </a:tabLst>
              <a:defRPr>
                <a:solidFill>
                  <a:schemeClr val="tx1"/>
                </a:solidFill>
                <a:latin typeface="Arial" pitchFamily="34" charset="0"/>
                <a:cs typeface="Arial" pitchFamily="34" charset="0"/>
              </a:defRPr>
            </a:lvl6pPr>
            <a:lvl7pPr fontAlgn="base">
              <a:spcBef>
                <a:spcPct val="0"/>
              </a:spcBef>
              <a:spcAft>
                <a:spcPct val="0"/>
              </a:spcAft>
              <a:tabLst>
                <a:tab pos="1555750" algn="l"/>
              </a:tabLst>
              <a:defRPr>
                <a:solidFill>
                  <a:schemeClr val="tx1"/>
                </a:solidFill>
                <a:latin typeface="Arial" pitchFamily="34" charset="0"/>
                <a:cs typeface="Arial" pitchFamily="34" charset="0"/>
              </a:defRPr>
            </a:lvl7pPr>
            <a:lvl8pPr fontAlgn="base">
              <a:spcBef>
                <a:spcPct val="0"/>
              </a:spcBef>
              <a:spcAft>
                <a:spcPct val="0"/>
              </a:spcAft>
              <a:tabLst>
                <a:tab pos="1555750" algn="l"/>
              </a:tabLst>
              <a:defRPr>
                <a:solidFill>
                  <a:schemeClr val="tx1"/>
                </a:solidFill>
                <a:latin typeface="Arial" pitchFamily="34" charset="0"/>
                <a:cs typeface="Arial" pitchFamily="34" charset="0"/>
              </a:defRPr>
            </a:lvl8pPr>
            <a:lvl9pPr fontAlgn="base">
              <a:spcBef>
                <a:spcPct val="0"/>
              </a:spcBef>
              <a:spcAft>
                <a:spcPct val="0"/>
              </a:spcAft>
              <a:tabLst>
                <a:tab pos="1555750" algn="l"/>
              </a:tabLst>
              <a:defRPr>
                <a:solidFill>
                  <a:schemeClr val="tx1"/>
                </a:solidFill>
                <a:latin typeface="Arial" pitchFamily="34" charset="0"/>
                <a:cs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555750" algn="l"/>
              </a:tabLst>
            </a:pPr>
            <a:r>
              <a:rPr kumimoji="0" lang="uk-UA" altLang="ru-RU" sz="9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(1) Потребує додаткової уваги;  </a:t>
            </a:r>
            <a:endParaRPr kumimoji="0" lang="ru-RU" altLang="ru-RU"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555750" algn="l"/>
              </a:tabLst>
            </a:pPr>
            <a:r>
              <a:rPr kumimoji="0" lang="uk-UA" altLang="ru-RU" sz="9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(2) за виключенням ендоскопів з отворами (Категорія ІІ) та хірургічних процедур (Категорія III), крім роботи з невеликими пошкодженнями; </a:t>
            </a:r>
            <a:endParaRPr kumimoji="0" lang="ru-RU" altLang="ru-RU"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555750" algn="l"/>
              </a:tabLst>
            </a:pPr>
            <a:r>
              <a:rPr kumimoji="0" lang="uk-UA" altLang="ru-RU" sz="9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(3) для нових ендоскопічних – централізація та відокремлення нечистих / чистих приміщень рекомендується; </a:t>
            </a:r>
            <a:endParaRPr kumimoji="0" lang="ru-RU" altLang="ru-RU"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555750" algn="l"/>
              </a:tabLst>
            </a:pPr>
            <a:r>
              <a:rPr kumimoji="0" lang="uk-UA" altLang="ru-RU" sz="9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(4) для нових, розширення чи облаштування приміщень, чиста зона, повинна відповідати вимогам ISO класу 8, згідно ISO 14644-1, наскільки це можливо для існуючої будівлі; </a:t>
            </a:r>
            <a:endParaRPr kumimoji="0" lang="ru-RU" altLang="ru-RU"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555750" algn="l"/>
              </a:tabLst>
            </a:pPr>
            <a:r>
              <a:rPr kumimoji="0" lang="uk-UA" altLang="ru-RU" sz="9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(5) як, сестринського так и для медичного персоналу.</a:t>
            </a:r>
            <a:endParaRPr kumimoji="0" lang="uk-UA" altLang="ru-RU"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75096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46856" y="0"/>
            <a:ext cx="8229600" cy="1143000"/>
          </a:xfrm>
        </p:spPr>
        <p:txBody>
          <a:bodyPr>
            <a:normAutofit/>
          </a:bodyPr>
          <a:lstStyle/>
          <a:p>
            <a:r>
              <a:rPr lang="uk-UA" b="1" dirty="0">
                <a:solidFill>
                  <a:schemeClr val="tx2">
                    <a:lumMod val="60000"/>
                    <a:lumOff val="40000"/>
                  </a:schemeClr>
                </a:solidFill>
              </a:rPr>
              <a:t>Література</a:t>
            </a:r>
            <a:endParaRPr lang="ru-RU" b="1" dirty="0">
              <a:solidFill>
                <a:schemeClr val="tx2">
                  <a:lumMod val="60000"/>
                  <a:lumOff val="40000"/>
                </a:schemeClr>
              </a:solidFill>
            </a:endParaRPr>
          </a:p>
        </p:txBody>
      </p:sp>
      <p:pic>
        <p:nvPicPr>
          <p:cNvPr id="7170" name="Picture 2" descr="C:\Users\Genadiy\Desktop\Страницы из LEVEL 1 WFHSS all part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544" y="836712"/>
            <a:ext cx="4124499" cy="5832648"/>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Genadiy\Desktop\Страницы из All Parts 1-10 Level I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966883"/>
            <a:ext cx="4176464" cy="5906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21936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Genadiy\Desktop\ЦСО план идеал\170730_Однокомнатная стерилизация 2004 Mode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17081" y="1141421"/>
            <a:ext cx="6426919" cy="5494522"/>
          </a:xfrm>
          <a:prstGeom prst="rect">
            <a:avLst/>
          </a:prstGeom>
          <a:noFill/>
          <a:extLst>
            <a:ext uri="{909E8E84-426E-40DD-AFC4-6F175D3DCCD1}">
              <a14:hiddenFill xmlns:a14="http://schemas.microsoft.com/office/drawing/2010/main">
                <a:solidFill>
                  <a:srgbClr val="FFFFFF"/>
                </a:solidFill>
              </a14:hiddenFill>
            </a:ext>
          </a:extLst>
        </p:spPr>
      </p:pic>
      <p:sp>
        <p:nvSpPr>
          <p:cNvPr id="3" name="Заголовок 1"/>
          <p:cNvSpPr txBox="1">
            <a:spLocks/>
          </p:cNvSpPr>
          <p:nvPr/>
        </p:nvSpPr>
        <p:spPr>
          <a:xfrm>
            <a:off x="358291" y="116632"/>
            <a:ext cx="8229600" cy="1143000"/>
          </a:xfrm>
          <a:prstGeom prst="rect">
            <a:avLst/>
          </a:prstGeom>
        </p:spPr>
        <p:txBody>
          <a:bodyP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spcBef>
                <a:spcPct val="20000"/>
              </a:spcBef>
            </a:pPr>
            <a:r>
              <a:rPr lang="uk-UA" sz="4800" b="1" dirty="0" smtClean="0">
                <a:solidFill>
                  <a:srgbClr val="0070C0"/>
                </a:solidFill>
                <a:latin typeface="+mn-lt"/>
                <a:ea typeface="+mn-ea"/>
                <a:cs typeface="+mn-cs"/>
              </a:rPr>
              <a:t>Однокімнатна ургентна обробка МВ в стерилізаційній </a:t>
            </a:r>
            <a:r>
              <a:rPr lang="uk-UA" sz="4800" b="1" dirty="0" err="1" smtClean="0">
                <a:solidFill>
                  <a:srgbClr val="0070C0"/>
                </a:solidFill>
                <a:latin typeface="+mn-lt"/>
                <a:ea typeface="+mn-ea"/>
                <a:cs typeface="+mn-cs"/>
              </a:rPr>
              <a:t>оперблоку</a:t>
            </a:r>
            <a:endParaRPr lang="ru-RU" sz="4800" b="1" dirty="0">
              <a:solidFill>
                <a:srgbClr val="0070C0"/>
              </a:solidFill>
              <a:latin typeface="+mn-lt"/>
              <a:ea typeface="+mn-ea"/>
              <a:cs typeface="+mn-cs"/>
            </a:endParaRPr>
          </a:p>
        </p:txBody>
      </p:sp>
      <p:pic>
        <p:nvPicPr>
          <p:cNvPr id="6146" name="Picture 2" descr="C:\Users\Genadiy\Desktop\исви Заблоцкий.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72" y="1628800"/>
            <a:ext cx="3324369" cy="2592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62604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uk-UA" sz="4000" b="1" dirty="0">
                <a:solidFill>
                  <a:srgbClr val="0070C0"/>
                </a:solidFill>
                <a:latin typeface="+mn-lt"/>
                <a:ea typeface="+mn-ea"/>
                <a:cs typeface="+mn-cs"/>
              </a:rPr>
              <a:t>Сучасний приклад приміщень </a:t>
            </a:r>
            <a:r>
              <a:rPr lang="uk-UA" sz="4000" b="1" dirty="0" smtClean="0">
                <a:solidFill>
                  <a:srgbClr val="0070C0"/>
                </a:solidFill>
                <a:latin typeface="+mn-lt"/>
                <a:ea typeface="+mn-ea"/>
                <a:cs typeface="+mn-cs"/>
              </a:rPr>
              <a:t/>
            </a:r>
            <a:br>
              <a:rPr lang="uk-UA" sz="4000" b="1" dirty="0" smtClean="0">
                <a:solidFill>
                  <a:srgbClr val="0070C0"/>
                </a:solidFill>
                <a:latin typeface="+mn-lt"/>
                <a:ea typeface="+mn-ea"/>
                <a:cs typeface="+mn-cs"/>
              </a:rPr>
            </a:br>
            <a:r>
              <a:rPr lang="uk-UA" sz="4000" b="1" dirty="0" smtClean="0">
                <a:solidFill>
                  <a:srgbClr val="0070C0"/>
                </a:solidFill>
                <a:latin typeface="+mn-lt"/>
                <a:ea typeface="+mn-ea"/>
                <a:cs typeface="+mn-cs"/>
              </a:rPr>
              <a:t>для ЛПУ - ІІ </a:t>
            </a:r>
            <a:r>
              <a:rPr lang="uk-UA" sz="4000" b="1" dirty="0">
                <a:solidFill>
                  <a:srgbClr val="0070C0"/>
                </a:solidFill>
                <a:latin typeface="+mn-lt"/>
                <a:ea typeface="+mn-ea"/>
                <a:cs typeface="+mn-cs"/>
              </a:rPr>
              <a:t>категорії</a:t>
            </a:r>
            <a:endParaRPr lang="ru-RU" sz="4000" b="1" dirty="0">
              <a:solidFill>
                <a:srgbClr val="0070C0"/>
              </a:solidFill>
              <a:latin typeface="+mn-lt"/>
              <a:ea typeface="+mn-ea"/>
              <a:cs typeface="+mn-cs"/>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628799"/>
            <a:ext cx="8483352" cy="3449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Заголовок 1"/>
          <p:cNvSpPr txBox="1">
            <a:spLocks/>
          </p:cNvSpPr>
          <p:nvPr/>
        </p:nvSpPr>
        <p:spPr>
          <a:xfrm>
            <a:off x="361256" y="5373216"/>
            <a:ext cx="8229600" cy="1143000"/>
          </a:xfrm>
          <a:prstGeom prst="rect">
            <a:avLst/>
          </a:prstGeom>
        </p:spPr>
        <p:txBody>
          <a:bodyPr vert="horz" lIns="91440" tIns="45720" rIns="91440" bIns="45720" rtlCol="0" anchor="ctr">
            <a:normAutofit fontScale="6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uk-UA" dirty="0" smtClean="0"/>
              <a:t>Етапи репроцесингу проводяться у виділених зонах, і можуть розділяються </a:t>
            </a:r>
            <a:r>
              <a:rPr lang="uk-UA" dirty="0" smtClean="0">
                <a:solidFill>
                  <a:srgbClr val="FF0000"/>
                </a:solidFill>
              </a:rPr>
              <a:t>по часу.</a:t>
            </a:r>
            <a:endParaRPr lang="ru-RU" dirty="0">
              <a:solidFill>
                <a:srgbClr val="FF0000"/>
              </a:solidFill>
            </a:endParaRPr>
          </a:p>
        </p:txBody>
      </p:sp>
      <p:sp>
        <p:nvSpPr>
          <p:cNvPr id="4" name="Овал 3"/>
          <p:cNvSpPr/>
          <p:nvPr/>
        </p:nvSpPr>
        <p:spPr>
          <a:xfrm>
            <a:off x="5004048" y="2132856"/>
            <a:ext cx="3312368" cy="2736304"/>
          </a:xfrm>
          <a:prstGeom prst="ellipse">
            <a:avLst/>
          </a:prstGeom>
          <a:noFill/>
          <a:ln>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Овал 5"/>
          <p:cNvSpPr/>
          <p:nvPr/>
        </p:nvSpPr>
        <p:spPr>
          <a:xfrm rot="3180058">
            <a:off x="1247858" y="2083817"/>
            <a:ext cx="2131886" cy="276497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Овал 6"/>
          <p:cNvSpPr/>
          <p:nvPr/>
        </p:nvSpPr>
        <p:spPr>
          <a:xfrm>
            <a:off x="2771800" y="2132856"/>
            <a:ext cx="2762255" cy="259228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30808502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107504" y="188640"/>
            <a:ext cx="8856984"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uk-UA" sz="4000" b="1" dirty="0">
                <a:solidFill>
                  <a:srgbClr val="0070C0"/>
                </a:solidFill>
                <a:latin typeface="+mn-lt"/>
                <a:ea typeface="+mn-ea"/>
                <a:cs typeface="+mn-cs"/>
              </a:rPr>
              <a:t>Сучасний приклад приміщень </a:t>
            </a:r>
            <a:r>
              <a:rPr lang="uk-UA" sz="4000" b="1" dirty="0" smtClean="0">
                <a:solidFill>
                  <a:srgbClr val="0070C0"/>
                </a:solidFill>
                <a:latin typeface="+mn-lt"/>
                <a:ea typeface="+mn-ea"/>
                <a:cs typeface="+mn-cs"/>
              </a:rPr>
              <a:t>ЛПУ – ІІ+ </a:t>
            </a:r>
            <a:r>
              <a:rPr lang="uk-UA" sz="4000" b="1" dirty="0">
                <a:solidFill>
                  <a:srgbClr val="0070C0"/>
                </a:solidFill>
                <a:latin typeface="+mn-lt"/>
                <a:ea typeface="+mn-ea"/>
                <a:cs typeface="+mn-cs"/>
              </a:rPr>
              <a:t>категорії (ендоскопія</a:t>
            </a:r>
            <a:r>
              <a:rPr lang="uk-UA" sz="4000" b="1" dirty="0" smtClean="0">
                <a:solidFill>
                  <a:srgbClr val="0070C0"/>
                </a:solidFill>
                <a:latin typeface="+mn-lt"/>
                <a:ea typeface="+mn-ea"/>
                <a:cs typeface="+mn-cs"/>
              </a:rPr>
              <a:t>), </a:t>
            </a:r>
            <a:r>
              <a:rPr lang="uk-UA" sz="4000" b="1" u="sng" dirty="0" smtClean="0">
                <a:solidFill>
                  <a:srgbClr val="FF0000"/>
                </a:solidFill>
                <a:latin typeface="+mn-lt"/>
                <a:ea typeface="+mn-ea"/>
                <a:cs typeface="+mn-cs"/>
              </a:rPr>
              <a:t>нових клінік</a:t>
            </a:r>
            <a:endParaRPr lang="ru-RU" sz="4000" b="1" u="sng" dirty="0">
              <a:solidFill>
                <a:srgbClr val="FF0000"/>
              </a:solidFill>
              <a:latin typeface="+mn-lt"/>
              <a:ea typeface="+mn-ea"/>
              <a:cs typeface="+mn-cs"/>
            </a:endParaRPr>
          </a:p>
        </p:txBody>
      </p:sp>
      <p:pic>
        <p:nvPicPr>
          <p:cNvPr id="4" name="Picture 2"/>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1484784"/>
            <a:ext cx="8640960" cy="5287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0" y="5517232"/>
            <a:ext cx="9144000" cy="1143000"/>
          </a:xfrm>
        </p:spPr>
        <p:txBody>
          <a:bodyPr>
            <a:normAutofit fontScale="90000"/>
          </a:bodyPr>
          <a:lstStyle/>
          <a:p>
            <a:r>
              <a:rPr lang="uk-UA" dirty="0" smtClean="0"/>
              <a:t>Кожний з етапів обробки проводиться </a:t>
            </a:r>
            <a:br>
              <a:rPr lang="uk-UA" dirty="0" smtClean="0"/>
            </a:br>
            <a:r>
              <a:rPr lang="uk-UA" dirty="0" smtClean="0"/>
              <a:t>в окремому приміщенні, крім зберігання   </a:t>
            </a:r>
            <a:endParaRPr lang="ru-RU" dirty="0"/>
          </a:p>
        </p:txBody>
      </p:sp>
      <p:sp>
        <p:nvSpPr>
          <p:cNvPr id="3" name="Овал 2"/>
          <p:cNvSpPr/>
          <p:nvPr/>
        </p:nvSpPr>
        <p:spPr>
          <a:xfrm rot="2477848">
            <a:off x="2043242" y="1980936"/>
            <a:ext cx="1693204" cy="227729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Овал 5"/>
          <p:cNvSpPr/>
          <p:nvPr/>
        </p:nvSpPr>
        <p:spPr>
          <a:xfrm rot="1694631">
            <a:off x="4318669" y="2661136"/>
            <a:ext cx="1246476" cy="167756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Овал 6"/>
          <p:cNvSpPr/>
          <p:nvPr/>
        </p:nvSpPr>
        <p:spPr>
          <a:xfrm>
            <a:off x="5940152" y="1988840"/>
            <a:ext cx="1512168" cy="1511080"/>
          </a:xfrm>
          <a:prstGeom prst="ellipse">
            <a:avLst/>
          </a:prstGeom>
          <a:noFill/>
          <a:ln>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729867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Текст 4"/>
          <p:cNvSpPr>
            <a:spLocks noGrp="1"/>
          </p:cNvSpPr>
          <p:nvPr>
            <p:ph type="subTitle" idx="1"/>
          </p:nvPr>
        </p:nvSpPr>
        <p:spPr>
          <a:xfrm>
            <a:off x="107950" y="260350"/>
            <a:ext cx="9036050" cy="936402"/>
          </a:xfrm>
        </p:spPr>
        <p:txBody>
          <a:bodyPr>
            <a:normAutofit fontScale="70000" lnSpcReduction="20000"/>
          </a:bodyPr>
          <a:lstStyle/>
          <a:p>
            <a:pPr marL="0" algn="ctr" eaLnBrk="1" hangingPunct="1">
              <a:buFontTx/>
              <a:buNone/>
            </a:pPr>
            <a:r>
              <a:rPr lang="uk-UA" altLang="ru-RU" sz="4000" b="1" dirty="0" smtClean="0">
                <a:solidFill>
                  <a:srgbClr val="005D9D"/>
                </a:solidFill>
              </a:rPr>
              <a:t>Концепція зонування відділення ЦСВ (ІІІ – рівень ЛПУ) </a:t>
            </a:r>
          </a:p>
          <a:p>
            <a:pPr marL="0" algn="ctr" eaLnBrk="1" hangingPunct="1">
              <a:buFontTx/>
              <a:buNone/>
            </a:pPr>
            <a:r>
              <a:rPr lang="uk-UA" altLang="ru-RU" sz="4000" b="1" dirty="0" smtClean="0">
                <a:solidFill>
                  <a:srgbClr val="005D9D"/>
                </a:solidFill>
              </a:rPr>
              <a:t>з хірургічним відділенням</a:t>
            </a:r>
          </a:p>
        </p:txBody>
      </p:sp>
      <p:pic>
        <p:nvPicPr>
          <p:cNvPr id="7885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075" y="1017588"/>
            <a:ext cx="8402638" cy="2627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Текст 1"/>
          <p:cNvSpPr>
            <a:spLocks noGrp="1"/>
          </p:cNvSpPr>
          <p:nvPr>
            <p:ph type="body" sz="quarter" idx="4294967295"/>
          </p:nvPr>
        </p:nvSpPr>
        <p:spPr>
          <a:xfrm>
            <a:off x="107950" y="3068638"/>
            <a:ext cx="3240088" cy="2952750"/>
          </a:xfrm>
        </p:spPr>
        <p:txBody>
          <a:bodyPr>
            <a:normAutofit/>
          </a:bodyPr>
          <a:lstStyle/>
          <a:p>
            <a:pPr marL="0" indent="0" algn="ctr" eaLnBrk="1" fontAlgn="auto" hangingPunct="1">
              <a:spcAft>
                <a:spcPts val="0"/>
              </a:spcAft>
              <a:buFont typeface="Wingdings 2" pitchFamily="18" charset="2"/>
              <a:buNone/>
              <a:defRPr/>
            </a:pPr>
            <a:r>
              <a:rPr lang="uk-UA" sz="2800" b="1" dirty="0" smtClean="0">
                <a:solidFill>
                  <a:srgbClr val="FF0000"/>
                </a:solidFill>
              </a:rPr>
              <a:t>Брудні приміщення </a:t>
            </a:r>
          </a:p>
          <a:p>
            <a:pPr marL="365760" indent="-283464" eaLnBrk="1" fontAlgn="auto" hangingPunct="1">
              <a:spcAft>
                <a:spcPts val="0"/>
              </a:spcAft>
              <a:buFont typeface="Arial" pitchFamily="34" charset="0"/>
              <a:buChar char="•"/>
              <a:defRPr/>
            </a:pPr>
            <a:r>
              <a:rPr lang="uk-UA" sz="1800" b="1" dirty="0" smtClean="0"/>
              <a:t>Приймання, реєстрація МВ</a:t>
            </a:r>
          </a:p>
          <a:p>
            <a:pPr marL="365760" indent="-283464" eaLnBrk="1" fontAlgn="auto" hangingPunct="1">
              <a:spcAft>
                <a:spcPts val="0"/>
              </a:spcAft>
              <a:buFont typeface="Arial" pitchFamily="34" charset="0"/>
              <a:buChar char="•"/>
              <a:defRPr/>
            </a:pPr>
            <a:r>
              <a:rPr lang="uk-UA" sz="1800" b="1" dirty="0" smtClean="0"/>
              <a:t>Попереднє </a:t>
            </a:r>
            <a:r>
              <a:rPr lang="uk-UA" sz="1800" b="1" dirty="0"/>
              <a:t>сортування </a:t>
            </a:r>
            <a:r>
              <a:rPr lang="uk-UA" sz="1800" b="1" dirty="0" smtClean="0"/>
              <a:t>МВ</a:t>
            </a:r>
          </a:p>
          <a:p>
            <a:pPr marL="365760" indent="-283464" eaLnBrk="1" fontAlgn="auto" hangingPunct="1">
              <a:spcAft>
                <a:spcPts val="0"/>
              </a:spcAft>
              <a:buFont typeface="Arial" pitchFamily="34" charset="0"/>
              <a:buChar char="•"/>
              <a:defRPr/>
            </a:pPr>
            <a:r>
              <a:rPr lang="uk-UA" sz="1800" b="1" dirty="0" smtClean="0"/>
              <a:t>ПСО, формування комплекту мийки,  завантаження у мийки. </a:t>
            </a:r>
          </a:p>
        </p:txBody>
      </p:sp>
      <p:sp>
        <p:nvSpPr>
          <p:cNvPr id="78853" name="Текст 1"/>
          <p:cNvSpPr>
            <a:spLocks noGrp="1"/>
          </p:cNvSpPr>
          <p:nvPr>
            <p:ph type="body" sz="quarter" idx="4294967295"/>
          </p:nvPr>
        </p:nvSpPr>
        <p:spPr>
          <a:xfrm>
            <a:off x="3492500" y="3068638"/>
            <a:ext cx="2649538" cy="3789362"/>
          </a:xfrm>
        </p:spPr>
        <p:txBody>
          <a:bodyPr>
            <a:normAutofit/>
          </a:bodyPr>
          <a:lstStyle/>
          <a:p>
            <a:pPr marL="0" indent="0" algn="ctr" eaLnBrk="1" hangingPunct="1">
              <a:buFont typeface="Wingdings 2" pitchFamily="18" charset="2"/>
              <a:buNone/>
            </a:pPr>
            <a:r>
              <a:rPr lang="uk-UA" altLang="ru-RU" sz="2800" b="1" dirty="0" smtClean="0">
                <a:solidFill>
                  <a:srgbClr val="0070C0"/>
                </a:solidFill>
              </a:rPr>
              <a:t>Чисті приміщення</a:t>
            </a:r>
          </a:p>
          <a:p>
            <a:pPr marL="0" indent="0" eaLnBrk="1" hangingPunct="1"/>
            <a:r>
              <a:rPr lang="uk-UA" altLang="ru-RU" sz="1800" b="1" dirty="0" smtClean="0"/>
              <a:t>Контроль циклу миття / дезінфекції</a:t>
            </a:r>
          </a:p>
          <a:p>
            <a:pPr marL="0" indent="0" eaLnBrk="1" hangingPunct="1"/>
            <a:r>
              <a:rPr lang="uk-UA" altLang="ru-RU" sz="1800" b="1" dirty="0" smtClean="0"/>
              <a:t>Візуальна і функціональна</a:t>
            </a:r>
          </a:p>
          <a:p>
            <a:pPr marL="0" indent="0" eaLnBrk="1" hangingPunct="1">
              <a:buFontTx/>
              <a:buNone/>
            </a:pPr>
            <a:r>
              <a:rPr lang="uk-UA" altLang="ru-RU" sz="1800" b="1" dirty="0" smtClean="0"/>
              <a:t> перевірка, ремонт МВ</a:t>
            </a:r>
          </a:p>
          <a:p>
            <a:pPr marL="0" indent="0" eaLnBrk="1" hangingPunct="1"/>
            <a:r>
              <a:rPr lang="uk-UA" altLang="ru-RU" sz="1800" b="1" dirty="0" smtClean="0"/>
              <a:t>Формування комплектів і упаковка</a:t>
            </a:r>
          </a:p>
          <a:p>
            <a:pPr marL="0" indent="0" eaLnBrk="1" hangingPunct="1"/>
            <a:r>
              <a:rPr lang="uk-UA" altLang="ru-RU" sz="1800" b="1" dirty="0" smtClean="0"/>
              <a:t>Завантаження стерилізаторів</a:t>
            </a:r>
            <a:endParaRPr lang="uk-UA" altLang="ru-RU" sz="1800" dirty="0" smtClean="0"/>
          </a:p>
        </p:txBody>
      </p:sp>
      <p:sp>
        <p:nvSpPr>
          <p:cNvPr id="78854" name="Текст 1"/>
          <p:cNvSpPr>
            <a:spLocks noGrp="1"/>
          </p:cNvSpPr>
          <p:nvPr>
            <p:ph type="body" sz="quarter" idx="4294967295"/>
          </p:nvPr>
        </p:nvSpPr>
        <p:spPr>
          <a:xfrm>
            <a:off x="6113463" y="3500438"/>
            <a:ext cx="3030537" cy="2881312"/>
          </a:xfrm>
        </p:spPr>
        <p:txBody>
          <a:bodyPr>
            <a:normAutofit fontScale="92500" lnSpcReduction="10000"/>
          </a:bodyPr>
          <a:lstStyle/>
          <a:p>
            <a:pPr marL="0" indent="0" algn="ctr" eaLnBrk="1" hangingPunct="1">
              <a:buFont typeface="Wingdings 2" pitchFamily="18" charset="2"/>
              <a:buNone/>
            </a:pPr>
            <a:r>
              <a:rPr lang="uk-UA" altLang="ru-RU" sz="2800" b="1" dirty="0" smtClean="0">
                <a:solidFill>
                  <a:srgbClr val="00B050"/>
                </a:solidFill>
              </a:rPr>
              <a:t>Стерильні приміщення </a:t>
            </a:r>
          </a:p>
          <a:p>
            <a:pPr marL="0" indent="0" eaLnBrk="1" hangingPunct="1"/>
            <a:r>
              <a:rPr lang="uk-UA" altLang="ru-RU" sz="1800" b="1" dirty="0" smtClean="0"/>
              <a:t>розвантаження стерилізаторів</a:t>
            </a:r>
          </a:p>
          <a:p>
            <a:pPr marL="0" indent="0" eaLnBrk="1" hangingPunct="1"/>
            <a:r>
              <a:rPr lang="uk-UA" altLang="ru-RU" sz="1800" b="1" dirty="0" smtClean="0"/>
              <a:t>контроль стерильності</a:t>
            </a:r>
          </a:p>
          <a:p>
            <a:pPr marL="0" indent="0" eaLnBrk="1" hangingPunct="1"/>
            <a:r>
              <a:rPr lang="uk-UA" altLang="ru-RU" sz="1800" b="1" dirty="0" smtClean="0"/>
              <a:t>документальний реліз</a:t>
            </a:r>
          </a:p>
          <a:p>
            <a:pPr marL="0" indent="0" eaLnBrk="1" hangingPunct="1"/>
            <a:r>
              <a:rPr lang="uk-UA" altLang="ru-RU" sz="1800" b="1" dirty="0" smtClean="0"/>
              <a:t>Охолодження / дегазація</a:t>
            </a:r>
          </a:p>
          <a:p>
            <a:pPr marL="0" indent="0" eaLnBrk="1" hangingPunct="1"/>
            <a:r>
              <a:rPr lang="uk-UA" altLang="ru-RU" sz="1800" b="1" dirty="0" smtClean="0"/>
              <a:t>Зберігання</a:t>
            </a:r>
          </a:p>
          <a:p>
            <a:pPr marL="0" indent="0" eaLnBrk="1" hangingPunct="1"/>
            <a:r>
              <a:rPr lang="uk-UA" altLang="ru-RU" sz="1800" b="1" dirty="0" smtClean="0"/>
              <a:t>Логістика</a:t>
            </a:r>
            <a:endParaRPr lang="uk-UA" altLang="ru-RU" sz="1800" dirty="0" smtClean="0"/>
          </a:p>
        </p:txBody>
      </p:sp>
    </p:spTree>
    <p:extLst>
      <p:ext uri="{BB962C8B-B14F-4D97-AF65-F5344CB8AC3E}">
        <p14:creationId xmlns:p14="http://schemas.microsoft.com/office/powerpoint/2010/main" val="2375127888"/>
      </p:ext>
    </p:extLst>
  </p:cSld>
  <p:clrMapOvr>
    <a:masterClrMapping/>
  </p:clrMapOvr>
  <p:transition spd="slow">
    <p:push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874" name="Группа 3"/>
          <p:cNvGrpSpPr>
            <a:grpSpLocks/>
          </p:cNvGrpSpPr>
          <p:nvPr/>
        </p:nvGrpSpPr>
        <p:grpSpPr bwMode="auto">
          <a:xfrm>
            <a:off x="701675" y="1154113"/>
            <a:ext cx="7967663" cy="4905375"/>
            <a:chOff x="463242" y="1264144"/>
            <a:chExt cx="7968804" cy="4906265"/>
          </a:xfrm>
        </p:grpSpPr>
        <p:sp>
          <p:nvSpPr>
            <p:cNvPr id="3" name="Прямоугольник 2"/>
            <p:cNvSpPr/>
            <p:nvPr/>
          </p:nvSpPr>
          <p:spPr>
            <a:xfrm>
              <a:off x="3487816" y="1318077"/>
              <a:ext cx="2016097" cy="600165"/>
            </a:xfrm>
            <a:prstGeom prst="rect">
              <a:avLst/>
            </a:prstGeom>
            <a:solidFill>
              <a:srgbClr val="F7B7B7"/>
            </a:soli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style>
            <a:lnRef idx="1">
              <a:schemeClr val="accent6"/>
            </a:lnRef>
            <a:fillRef idx="2">
              <a:schemeClr val="accent6"/>
            </a:fillRef>
            <a:effectRef idx="1">
              <a:schemeClr val="accent6"/>
            </a:effectRef>
            <a:fontRef idx="minor">
              <a:schemeClr val="dk1"/>
            </a:fontRef>
          </p:style>
          <p:txBody>
            <a:bodyPr anchor="ctr"/>
            <a:lstStyle/>
            <a:p>
              <a:pPr>
                <a:defRPr/>
              </a:pPr>
              <a:r>
                <a:rPr lang="uk-UA" sz="1200" dirty="0"/>
                <a:t>Прання та підготовка текстилю</a:t>
              </a:r>
            </a:p>
          </p:txBody>
        </p:sp>
        <p:sp>
          <p:nvSpPr>
            <p:cNvPr id="4" name="Прямоугольник 3"/>
            <p:cNvSpPr/>
            <p:nvPr/>
          </p:nvSpPr>
          <p:spPr>
            <a:xfrm>
              <a:off x="3487547" y="2169140"/>
              <a:ext cx="2016204" cy="43347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uk-UA" sz="1200" dirty="0"/>
                <a:t>Пакування текстилю</a:t>
              </a:r>
            </a:p>
          </p:txBody>
        </p:sp>
        <p:sp>
          <p:nvSpPr>
            <p:cNvPr id="5" name="Прямоугольник 4"/>
            <p:cNvSpPr/>
            <p:nvPr/>
          </p:nvSpPr>
          <p:spPr>
            <a:xfrm>
              <a:off x="3487547" y="2818552"/>
              <a:ext cx="2016204" cy="1875198"/>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uk-UA" sz="1600" dirty="0"/>
                <a:t>Перевірка, </a:t>
              </a:r>
              <a:r>
                <a:rPr lang="uk-UA" sz="1600" dirty="0" smtClean="0"/>
                <a:t>комплектація, завантаження, стерилізаторів </a:t>
              </a:r>
              <a:endParaRPr lang="en-US" sz="1600" dirty="0"/>
            </a:p>
            <a:p>
              <a:pPr algn="ctr">
                <a:defRPr/>
              </a:pPr>
              <a:r>
                <a:rPr lang="uk-UA" sz="1600" dirty="0" smtClean="0"/>
                <a:t>(клас чистоти </a:t>
              </a:r>
              <a:r>
                <a:rPr lang="en-US" sz="1600" dirty="0" smtClean="0"/>
                <a:t>ISO </a:t>
              </a:r>
              <a:r>
                <a:rPr lang="en-US" sz="1600" dirty="0"/>
                <a:t>8)</a:t>
              </a:r>
              <a:endParaRPr lang="uk-UA" sz="1600" dirty="0"/>
            </a:p>
          </p:txBody>
        </p:sp>
        <p:sp>
          <p:nvSpPr>
            <p:cNvPr id="6" name="Прямоугольник 5"/>
            <p:cNvSpPr/>
            <p:nvPr/>
          </p:nvSpPr>
          <p:spPr>
            <a:xfrm>
              <a:off x="6762688" y="3009089"/>
              <a:ext cx="1439918" cy="1684662"/>
            </a:xfrm>
            <a:prstGeom prst="rect">
              <a:avLst/>
            </a:prstGeom>
            <a:solidFill>
              <a:srgbClr val="92D050"/>
            </a:solidFill>
            <a:ln>
              <a:solidFill>
                <a:srgbClr val="00B05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lang="uk-UA" sz="1600" dirty="0"/>
                <a:t>Склад стерильних матеріалів</a:t>
              </a:r>
              <a:r>
                <a:rPr lang="en-US" sz="1600" dirty="0"/>
                <a:t> (ISO 8)</a:t>
              </a:r>
              <a:endParaRPr lang="uk-UA" sz="1600" dirty="0"/>
            </a:p>
          </p:txBody>
        </p:sp>
        <p:sp>
          <p:nvSpPr>
            <p:cNvPr id="7" name="Прямоугольник 6"/>
            <p:cNvSpPr/>
            <p:nvPr/>
          </p:nvSpPr>
          <p:spPr>
            <a:xfrm>
              <a:off x="463242" y="2802710"/>
              <a:ext cx="1871931" cy="1084460"/>
            </a:xfrm>
            <a:prstGeom prst="rect">
              <a:avLst/>
            </a:prstGeom>
            <a:solidFill>
              <a:srgbClr val="F7B7B7"/>
            </a:solidFill>
            <a:ln>
              <a:solidFill>
                <a:srgbClr val="FF0000"/>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r>
                <a:rPr lang="uk-UA" sz="1200" dirty="0"/>
                <a:t>Мийка та дезінфекція</a:t>
              </a:r>
            </a:p>
          </p:txBody>
        </p:sp>
        <p:sp>
          <p:nvSpPr>
            <p:cNvPr id="8" name="Прямоугольник 7"/>
            <p:cNvSpPr/>
            <p:nvPr/>
          </p:nvSpPr>
          <p:spPr>
            <a:xfrm>
              <a:off x="463242" y="4174559"/>
              <a:ext cx="1871931" cy="863757"/>
            </a:xfrm>
            <a:prstGeom prst="rect">
              <a:avLst/>
            </a:prstGeom>
            <a:solidFill>
              <a:srgbClr val="F7B7B7"/>
            </a:solidFill>
            <a:ln>
              <a:solidFill>
                <a:srgbClr val="FF0000"/>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r>
                <a:rPr lang="uk-UA" sz="1200" dirty="0"/>
                <a:t>Перед стерилізаційна </a:t>
              </a:r>
              <a:r>
                <a:rPr lang="uk-UA" sz="1200" dirty="0" smtClean="0"/>
                <a:t>обробка (ПСО)</a:t>
              </a:r>
              <a:endParaRPr lang="uk-UA" sz="1200" dirty="0"/>
            </a:p>
          </p:txBody>
        </p:sp>
        <p:sp>
          <p:nvSpPr>
            <p:cNvPr id="9" name="Прямоугольник 8"/>
            <p:cNvSpPr/>
            <p:nvPr/>
          </p:nvSpPr>
          <p:spPr>
            <a:xfrm>
              <a:off x="463242" y="5352698"/>
              <a:ext cx="1871931" cy="817711"/>
            </a:xfrm>
            <a:prstGeom prst="rect">
              <a:avLst/>
            </a:prstGeom>
          </p:spPr>
          <p:style>
            <a:lnRef idx="2">
              <a:schemeClr val="dk1"/>
            </a:lnRef>
            <a:fillRef idx="1">
              <a:schemeClr val="lt1"/>
            </a:fillRef>
            <a:effectRef idx="0">
              <a:schemeClr val="dk1"/>
            </a:effectRef>
            <a:fontRef idx="minor">
              <a:schemeClr val="dk1"/>
            </a:fontRef>
          </p:style>
          <p:txBody>
            <a:bodyPr anchor="ctr"/>
            <a:lstStyle/>
            <a:p>
              <a:pPr>
                <a:defRPr/>
              </a:pPr>
              <a:r>
                <a:rPr lang="uk-UA" sz="1200" dirty="0"/>
                <a:t>Отримання не стерильних ВМП</a:t>
              </a:r>
            </a:p>
          </p:txBody>
        </p:sp>
        <p:sp>
          <p:nvSpPr>
            <p:cNvPr id="10" name="Прямоугольник 9"/>
            <p:cNvSpPr/>
            <p:nvPr/>
          </p:nvSpPr>
          <p:spPr>
            <a:xfrm>
              <a:off x="3214774" y="5646439"/>
              <a:ext cx="2800751" cy="523970"/>
            </a:xfrm>
            <a:prstGeom prst="rect">
              <a:avLst/>
            </a:prstGeom>
            <a:gradFill flip="none" rotWithShape="1">
              <a:gsLst>
                <a:gs pos="62000">
                  <a:srgbClr val="FF0000"/>
                </a:gs>
                <a:gs pos="50000">
                  <a:srgbClr val="FFFF00"/>
                </a:gs>
                <a:gs pos="12000">
                  <a:srgbClr val="3366FF"/>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uk-UA" sz="1200" b="1" dirty="0">
                  <a:solidFill>
                    <a:schemeClr val="tx1"/>
                  </a:solidFill>
                </a:rPr>
                <a:t>Мийка та дезінфекція транспортних возиків</a:t>
              </a:r>
            </a:p>
          </p:txBody>
        </p:sp>
        <p:sp>
          <p:nvSpPr>
            <p:cNvPr id="11" name="Прямоугольник 10"/>
            <p:cNvSpPr/>
            <p:nvPr/>
          </p:nvSpPr>
          <p:spPr>
            <a:xfrm>
              <a:off x="6762688" y="5139923"/>
              <a:ext cx="1439918" cy="1030486"/>
            </a:xfrm>
            <a:prstGeom prst="rect">
              <a:avLst/>
            </a:prstGeom>
            <a:solidFill>
              <a:srgbClr val="92D050"/>
            </a:solidFill>
            <a:ln>
              <a:solidFill>
                <a:srgbClr val="00B05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lang="uk-UA" sz="1600" dirty="0"/>
                <a:t>Видача стерильних матеріалів</a:t>
              </a:r>
            </a:p>
          </p:txBody>
        </p:sp>
        <p:sp>
          <p:nvSpPr>
            <p:cNvPr id="12" name="Прямоугольник 11"/>
            <p:cNvSpPr/>
            <p:nvPr/>
          </p:nvSpPr>
          <p:spPr>
            <a:xfrm>
              <a:off x="3974929" y="5016074"/>
              <a:ext cx="1528822" cy="514449"/>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defRPr/>
              </a:pPr>
              <a:r>
                <a:rPr lang="uk-UA" sz="1200" dirty="0"/>
                <a:t>Комора не стерильних матеріалів</a:t>
              </a:r>
            </a:p>
          </p:txBody>
        </p:sp>
        <p:sp>
          <p:nvSpPr>
            <p:cNvPr id="13" name="Прямоугольник 12"/>
            <p:cNvSpPr/>
            <p:nvPr/>
          </p:nvSpPr>
          <p:spPr>
            <a:xfrm>
              <a:off x="7266739" y="2215753"/>
              <a:ext cx="431817" cy="409654"/>
            </a:xfrm>
            <a:prstGeom prst="rect">
              <a:avLst/>
            </a:prstGeom>
          </p:spPr>
          <p:style>
            <a:lnRef idx="1">
              <a:schemeClr val="dk1"/>
            </a:lnRef>
            <a:fillRef idx="2">
              <a:schemeClr val="dk1"/>
            </a:fillRef>
            <a:effectRef idx="1">
              <a:schemeClr val="dk1"/>
            </a:effectRef>
            <a:fontRef idx="minor">
              <a:schemeClr val="dk1"/>
            </a:fontRef>
          </p:style>
          <p:txBody>
            <a:bodyPr anchor="ctr"/>
            <a:lstStyle/>
            <a:p>
              <a:pPr>
                <a:defRPr/>
              </a:pPr>
              <a:r>
                <a:rPr lang="en-US" sz="1200" dirty="0"/>
                <a:t>P1</a:t>
              </a:r>
              <a:endParaRPr lang="uk-UA" sz="1200" dirty="0"/>
            </a:p>
          </p:txBody>
        </p:sp>
        <p:sp>
          <p:nvSpPr>
            <p:cNvPr id="14" name="Прямоугольник 13"/>
            <p:cNvSpPr/>
            <p:nvPr/>
          </p:nvSpPr>
          <p:spPr>
            <a:xfrm>
              <a:off x="5937726" y="4406376"/>
              <a:ext cx="431862" cy="287390"/>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defRPr/>
              </a:pPr>
              <a:r>
                <a:rPr lang="en-US" sz="1200" dirty="0"/>
                <a:t>S2</a:t>
              </a:r>
              <a:endParaRPr lang="uk-UA" sz="1200" dirty="0"/>
            </a:p>
          </p:txBody>
        </p:sp>
        <p:sp>
          <p:nvSpPr>
            <p:cNvPr id="15" name="Прямоугольник 14"/>
            <p:cNvSpPr/>
            <p:nvPr/>
          </p:nvSpPr>
          <p:spPr>
            <a:xfrm>
              <a:off x="5937726" y="3456879"/>
              <a:ext cx="431862" cy="787543"/>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defRPr/>
              </a:pPr>
              <a:r>
                <a:rPr lang="en-US" sz="1200" dirty="0"/>
                <a:t>S1</a:t>
              </a:r>
              <a:endParaRPr lang="uk-UA" sz="1200" dirty="0"/>
            </a:p>
          </p:txBody>
        </p:sp>
        <p:sp>
          <p:nvSpPr>
            <p:cNvPr id="16" name="Прямоугольник 15"/>
            <p:cNvSpPr/>
            <p:nvPr/>
          </p:nvSpPr>
          <p:spPr>
            <a:xfrm>
              <a:off x="5937726" y="3096451"/>
              <a:ext cx="431862" cy="215939"/>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defRPr/>
              </a:pPr>
              <a:r>
                <a:rPr lang="en-US" sz="1200" dirty="0"/>
                <a:t>P1</a:t>
              </a:r>
              <a:endParaRPr lang="uk-UA" sz="1200" dirty="0"/>
            </a:p>
          </p:txBody>
        </p:sp>
        <p:sp>
          <p:nvSpPr>
            <p:cNvPr id="17" name="Прямоугольник 16"/>
            <p:cNvSpPr/>
            <p:nvPr/>
          </p:nvSpPr>
          <p:spPr>
            <a:xfrm>
              <a:off x="3343379" y="5001785"/>
              <a:ext cx="528358" cy="528739"/>
            </a:xfrm>
            <a:prstGeom prst="rect">
              <a:avLst/>
            </a:prstGeom>
          </p:spPr>
          <p:style>
            <a:lnRef idx="1">
              <a:schemeClr val="dk1"/>
            </a:lnRef>
            <a:fillRef idx="2">
              <a:schemeClr val="dk1"/>
            </a:fillRef>
            <a:effectRef idx="1">
              <a:schemeClr val="dk1"/>
            </a:effectRef>
            <a:fontRef idx="minor">
              <a:schemeClr val="dk1"/>
            </a:fontRef>
          </p:style>
          <p:txBody>
            <a:bodyPr anchor="ctr"/>
            <a:lstStyle/>
            <a:p>
              <a:pPr>
                <a:defRPr/>
              </a:pPr>
              <a:r>
                <a:rPr lang="en-US" sz="1200" dirty="0"/>
                <a:t>R1</a:t>
              </a:r>
              <a:endParaRPr lang="uk-UA" sz="1200" dirty="0"/>
            </a:p>
          </p:txBody>
        </p:sp>
        <p:sp>
          <p:nvSpPr>
            <p:cNvPr id="18" name="Прямоугольник 17"/>
            <p:cNvSpPr/>
            <p:nvPr/>
          </p:nvSpPr>
          <p:spPr>
            <a:xfrm>
              <a:off x="2676534" y="3714100"/>
              <a:ext cx="487433" cy="368367"/>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defRPr/>
              </a:pPr>
              <a:r>
                <a:rPr lang="en-US" sz="1200" dirty="0"/>
                <a:t>P1</a:t>
              </a:r>
              <a:endParaRPr lang="uk-UA" sz="1200" dirty="0"/>
            </a:p>
          </p:txBody>
        </p:sp>
        <p:sp>
          <p:nvSpPr>
            <p:cNvPr id="19" name="Прямоугольник 18"/>
            <p:cNvSpPr/>
            <p:nvPr/>
          </p:nvSpPr>
          <p:spPr>
            <a:xfrm>
              <a:off x="2676534" y="3233001"/>
              <a:ext cx="487433" cy="408061"/>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defRPr/>
              </a:pPr>
              <a:r>
                <a:rPr lang="en-US" sz="1200" dirty="0"/>
                <a:t>W2</a:t>
              </a:r>
              <a:endParaRPr lang="uk-UA" sz="1200" dirty="0"/>
            </a:p>
          </p:txBody>
        </p:sp>
        <p:sp>
          <p:nvSpPr>
            <p:cNvPr id="20" name="Прямоугольник 19"/>
            <p:cNvSpPr/>
            <p:nvPr/>
          </p:nvSpPr>
          <p:spPr>
            <a:xfrm>
              <a:off x="2673358" y="2802710"/>
              <a:ext cx="490608" cy="358840"/>
            </a:xfrm>
            <a:prstGeom prst="rect">
              <a:avLst/>
            </a:prstGeom>
          </p:spPr>
          <p:style>
            <a:lnRef idx="2">
              <a:schemeClr val="accent4"/>
            </a:lnRef>
            <a:fillRef idx="1">
              <a:schemeClr val="lt1"/>
            </a:fillRef>
            <a:effectRef idx="0">
              <a:schemeClr val="accent4"/>
            </a:effectRef>
            <a:fontRef idx="minor">
              <a:schemeClr val="dk1"/>
            </a:fontRef>
          </p:style>
          <p:txBody>
            <a:bodyPr anchor="ctr"/>
            <a:lstStyle/>
            <a:p>
              <a:pPr>
                <a:defRPr/>
              </a:pPr>
              <a:r>
                <a:rPr lang="en-US" sz="1200" dirty="0"/>
                <a:t>W1</a:t>
              </a:r>
              <a:endParaRPr lang="uk-UA" sz="1200" dirty="0"/>
            </a:p>
          </p:txBody>
        </p:sp>
        <p:cxnSp>
          <p:nvCxnSpPr>
            <p:cNvPr id="21" name="Прямая со стрелкой 20"/>
            <p:cNvCxnSpPr/>
            <p:nvPr/>
          </p:nvCxnSpPr>
          <p:spPr>
            <a:xfrm>
              <a:off x="2360577" y="2913855"/>
              <a:ext cx="28737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Прямая со стрелкой 21"/>
            <p:cNvCxnSpPr/>
            <p:nvPr/>
          </p:nvCxnSpPr>
          <p:spPr>
            <a:xfrm>
              <a:off x="2360577" y="3382253"/>
              <a:ext cx="28737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Прямая со стрелкой 22"/>
            <p:cNvCxnSpPr/>
            <p:nvPr/>
          </p:nvCxnSpPr>
          <p:spPr>
            <a:xfrm>
              <a:off x="2360577" y="3845887"/>
              <a:ext cx="28737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Прямая со стрелкой 23"/>
            <p:cNvCxnSpPr/>
            <p:nvPr/>
          </p:nvCxnSpPr>
          <p:spPr>
            <a:xfrm>
              <a:off x="3198897" y="2899566"/>
              <a:ext cx="28896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5" name="Прямая со стрелкой 24"/>
            <p:cNvCxnSpPr/>
            <p:nvPr/>
          </p:nvCxnSpPr>
          <p:spPr>
            <a:xfrm>
              <a:off x="3198897" y="3367963"/>
              <a:ext cx="28896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6" name="Прямая со стрелкой 25"/>
            <p:cNvCxnSpPr/>
            <p:nvPr/>
          </p:nvCxnSpPr>
          <p:spPr>
            <a:xfrm>
              <a:off x="3198897" y="3831597"/>
              <a:ext cx="28896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7" name="Прямая со стрелкой 26"/>
            <p:cNvCxnSpPr/>
            <p:nvPr/>
          </p:nvCxnSpPr>
          <p:spPr>
            <a:xfrm flipV="1">
              <a:off x="1398414" y="3953857"/>
              <a:ext cx="0" cy="16195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8" name="Прямая со стрелкой 27"/>
            <p:cNvCxnSpPr/>
            <p:nvPr/>
          </p:nvCxnSpPr>
          <p:spPr>
            <a:xfrm flipV="1">
              <a:off x="1398414" y="5139934"/>
              <a:ext cx="0" cy="16195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Прямая со стрелкой 28"/>
            <p:cNvCxnSpPr/>
            <p:nvPr/>
          </p:nvCxnSpPr>
          <p:spPr>
            <a:xfrm>
              <a:off x="2519349" y="5886194"/>
              <a:ext cx="63032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0" name="Прямая со стрелкой 29"/>
            <p:cNvCxnSpPr/>
            <p:nvPr/>
          </p:nvCxnSpPr>
          <p:spPr>
            <a:xfrm>
              <a:off x="5569373" y="3190130"/>
              <a:ext cx="287379"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1" name="Прямая со стрелкой 30"/>
            <p:cNvCxnSpPr/>
            <p:nvPr/>
          </p:nvCxnSpPr>
          <p:spPr>
            <a:xfrm>
              <a:off x="5569373" y="3634711"/>
              <a:ext cx="287379"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2" name="Прямая со стрелкой 31"/>
            <p:cNvCxnSpPr/>
            <p:nvPr/>
          </p:nvCxnSpPr>
          <p:spPr>
            <a:xfrm>
              <a:off x="5569373" y="4020544"/>
              <a:ext cx="287379"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3" name="Прямая со стрелкой 32"/>
            <p:cNvCxnSpPr/>
            <p:nvPr/>
          </p:nvCxnSpPr>
          <p:spPr>
            <a:xfrm>
              <a:off x="5569373" y="4558804"/>
              <a:ext cx="287379"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4" name="Прямая со стрелкой 33"/>
            <p:cNvCxnSpPr/>
            <p:nvPr/>
          </p:nvCxnSpPr>
          <p:spPr>
            <a:xfrm>
              <a:off x="6463264" y="4558804"/>
              <a:ext cx="28737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5" name="Прямая со стрелкой 34"/>
            <p:cNvCxnSpPr/>
            <p:nvPr/>
          </p:nvCxnSpPr>
          <p:spPr>
            <a:xfrm>
              <a:off x="6463264" y="4066589"/>
              <a:ext cx="28737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6" name="Прямая со стрелкой 35"/>
            <p:cNvCxnSpPr/>
            <p:nvPr/>
          </p:nvCxnSpPr>
          <p:spPr>
            <a:xfrm>
              <a:off x="6441036" y="3626773"/>
              <a:ext cx="28896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7" name="Прямая со стрелкой 36"/>
            <p:cNvCxnSpPr/>
            <p:nvPr/>
          </p:nvCxnSpPr>
          <p:spPr>
            <a:xfrm>
              <a:off x="6447387" y="3204421"/>
              <a:ext cx="28737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9" name="Прямая со стрелкой 38"/>
            <p:cNvCxnSpPr/>
            <p:nvPr/>
          </p:nvCxnSpPr>
          <p:spPr>
            <a:xfrm>
              <a:off x="4507184" y="2602649"/>
              <a:ext cx="0" cy="17942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1" name="Прямая со стрелкой 40"/>
            <p:cNvCxnSpPr/>
            <p:nvPr/>
          </p:nvCxnSpPr>
          <p:spPr>
            <a:xfrm flipV="1">
              <a:off x="6112376" y="5884607"/>
              <a:ext cx="617626" cy="15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2" name="Прямая со стрелкой 41"/>
            <p:cNvCxnSpPr>
              <a:stCxn id="6" idx="2"/>
              <a:endCxn id="11" idx="0"/>
            </p:cNvCxnSpPr>
            <p:nvPr/>
          </p:nvCxnSpPr>
          <p:spPr>
            <a:xfrm>
              <a:off x="7482647" y="4693750"/>
              <a:ext cx="0" cy="44617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9928" name="TextBox 44"/>
            <p:cNvSpPr txBox="1">
              <a:spLocks noChangeArrowheads="1"/>
            </p:cNvSpPr>
            <p:nvPr/>
          </p:nvSpPr>
          <p:spPr bwMode="auto">
            <a:xfrm>
              <a:off x="463242" y="1264144"/>
              <a:ext cx="344368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ts val="600"/>
                </a:spcBef>
                <a:buClr>
                  <a:schemeClr val="accent1"/>
                </a:buClr>
                <a:buSzPct val="80000"/>
                <a:buFont typeface="Wingdings 2" pitchFamily="18" charset="2"/>
                <a:buChar char=""/>
                <a:defRPr sz="3200">
                  <a:solidFill>
                    <a:schemeClr val="tx1"/>
                  </a:solidFill>
                  <a:latin typeface="Gill Sans MT" pitchFamily="34" charset="0"/>
                </a:defRPr>
              </a:lvl1pPr>
              <a:lvl2pPr marL="742950" indent="-285750" algn="l" eaLnBrk="0" hangingPunct="0">
                <a:spcBef>
                  <a:spcPts val="550"/>
                </a:spcBef>
                <a:buClr>
                  <a:schemeClr val="accent1"/>
                </a:buClr>
                <a:buFont typeface="Verdana" pitchFamily="34" charset="0"/>
                <a:buChar char="◦"/>
                <a:defRPr sz="2800">
                  <a:solidFill>
                    <a:schemeClr val="tx1"/>
                  </a:solidFill>
                  <a:latin typeface="Gill Sans MT" pitchFamily="34" charset="0"/>
                </a:defRPr>
              </a:lvl2pPr>
              <a:lvl3pPr marL="1143000" indent="-228600" algn="l" eaLnBrk="0" hangingPunct="0">
                <a:spcBef>
                  <a:spcPct val="20000"/>
                </a:spcBef>
                <a:buClr>
                  <a:schemeClr val="accent2"/>
                </a:buClr>
                <a:buFont typeface="Wingdings 2" pitchFamily="18" charset="2"/>
                <a:buChar char=""/>
                <a:defRPr sz="2400">
                  <a:solidFill>
                    <a:schemeClr val="tx1"/>
                  </a:solidFill>
                  <a:latin typeface="Gill Sans MT" pitchFamily="34" charset="0"/>
                </a:defRPr>
              </a:lvl3pPr>
              <a:lvl4pPr marL="1600200" indent="-228600" algn="l" eaLnBrk="0" hangingPunct="0">
                <a:spcBef>
                  <a:spcPct val="20000"/>
                </a:spcBef>
                <a:buClr>
                  <a:srgbClr val="C32D2E"/>
                </a:buClr>
                <a:buFont typeface="Wingdings 2" pitchFamily="18" charset="2"/>
                <a:buChar char=""/>
                <a:defRPr sz="2000">
                  <a:solidFill>
                    <a:schemeClr val="tx1"/>
                  </a:solidFill>
                  <a:latin typeface="Gill Sans MT" pitchFamily="34" charset="0"/>
                </a:defRPr>
              </a:lvl4pPr>
              <a:lvl5pPr marL="2057400" indent="-228600" algn="l" eaLnBrk="0" hangingPunct="0">
                <a:spcBef>
                  <a:spcPct val="20000"/>
                </a:spcBef>
                <a:buClr>
                  <a:srgbClr val="84AA33"/>
                </a:buClr>
                <a:buFont typeface="Wingdings 2" pitchFamily="18" charset="2"/>
                <a:buChar char=""/>
                <a:defRPr sz="2000">
                  <a:solidFill>
                    <a:schemeClr val="tx1"/>
                  </a:solidFill>
                  <a:latin typeface="Gill Sans MT" pitchFamily="34" charset="0"/>
                </a:defRPr>
              </a:lvl5pPr>
              <a:lvl6pPr marL="2514600" indent="-2286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defRPr>
              </a:lvl6pPr>
              <a:lvl7pPr marL="2971800" indent="-2286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defRPr>
              </a:lvl7pPr>
              <a:lvl8pPr marL="3429000" indent="-2286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defRPr>
              </a:lvl8pPr>
              <a:lvl9pPr marL="3886200" indent="-2286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defRPr>
              </a:lvl9pPr>
            </a:lstStyle>
            <a:p>
              <a:pPr eaLnBrk="1" hangingPunct="1">
                <a:spcBef>
                  <a:spcPct val="0"/>
                </a:spcBef>
                <a:buClrTx/>
                <a:buSzTx/>
                <a:buFontTx/>
                <a:buNone/>
              </a:pPr>
              <a:r>
                <a:rPr lang="uk-UA" altLang="ru-RU" sz="1200">
                  <a:solidFill>
                    <a:srgbClr val="000000"/>
                  </a:solidFill>
                  <a:latin typeface="Gill Sans" pitchFamily="-84" charset="0"/>
                </a:rPr>
                <a:t>R1- Приміщення персоналу</a:t>
              </a:r>
            </a:p>
            <a:p>
              <a:pPr eaLnBrk="1" hangingPunct="1">
                <a:spcBef>
                  <a:spcPct val="0"/>
                </a:spcBef>
                <a:buClrTx/>
                <a:buSzTx/>
                <a:buFontTx/>
                <a:buNone/>
              </a:pPr>
              <a:r>
                <a:rPr lang="uk-UA" altLang="ru-RU" sz="1200">
                  <a:solidFill>
                    <a:srgbClr val="000000"/>
                  </a:solidFill>
                  <a:latin typeface="Gill Sans" pitchFamily="-84" charset="0"/>
                </a:rPr>
                <a:t>S1- Паровий Стерилізатор</a:t>
              </a:r>
            </a:p>
            <a:p>
              <a:pPr eaLnBrk="1" hangingPunct="1">
                <a:spcBef>
                  <a:spcPct val="0"/>
                </a:spcBef>
                <a:buClrTx/>
                <a:buSzTx/>
                <a:buFontTx/>
                <a:buNone/>
              </a:pPr>
              <a:r>
                <a:rPr lang="uk-UA" altLang="ru-RU" sz="1200">
                  <a:solidFill>
                    <a:srgbClr val="000000"/>
                  </a:solidFill>
                  <a:latin typeface="Gill Sans" pitchFamily="-84" charset="0"/>
                </a:rPr>
                <a:t>S2- Низькотемпературний стерилізатор</a:t>
              </a:r>
            </a:p>
            <a:p>
              <a:pPr eaLnBrk="1" hangingPunct="1">
                <a:spcBef>
                  <a:spcPct val="0"/>
                </a:spcBef>
                <a:buClrTx/>
                <a:buSzTx/>
                <a:buFontTx/>
                <a:buNone/>
              </a:pPr>
              <a:r>
                <a:rPr lang="uk-UA" altLang="ru-RU" sz="1200">
                  <a:solidFill>
                    <a:srgbClr val="000000"/>
                  </a:solidFill>
                  <a:latin typeface="Gill Sans" pitchFamily="-84" charset="0"/>
                </a:rPr>
                <a:t>W1- Передаточне вікно</a:t>
              </a:r>
            </a:p>
            <a:p>
              <a:pPr eaLnBrk="1" hangingPunct="1">
                <a:spcBef>
                  <a:spcPct val="0"/>
                </a:spcBef>
                <a:buClrTx/>
                <a:buSzTx/>
                <a:buFontTx/>
                <a:buNone/>
              </a:pPr>
              <a:r>
                <a:rPr lang="uk-UA" altLang="ru-RU" sz="1200">
                  <a:solidFill>
                    <a:srgbClr val="000000"/>
                  </a:solidFill>
                  <a:latin typeface="Gill Sans" pitchFamily="-84" charset="0"/>
                </a:rPr>
                <a:t>W2- Миючі, дезінфекційні машини</a:t>
              </a:r>
            </a:p>
            <a:p>
              <a:pPr eaLnBrk="1" hangingPunct="1">
                <a:spcBef>
                  <a:spcPct val="0"/>
                </a:spcBef>
                <a:buClrTx/>
                <a:buSzTx/>
                <a:buFontTx/>
                <a:buNone/>
              </a:pPr>
              <a:r>
                <a:rPr lang="uk-UA" altLang="ru-RU" sz="1200">
                  <a:solidFill>
                    <a:srgbClr val="000000"/>
                  </a:solidFill>
                  <a:latin typeface="Gill Sans" pitchFamily="-84" charset="0"/>
                </a:rPr>
                <a:t>P1-Шлюз для персоналу</a:t>
              </a:r>
            </a:p>
          </p:txBody>
        </p:sp>
        <p:cxnSp>
          <p:nvCxnSpPr>
            <p:cNvPr id="44" name="Прямая со стрелкой 43"/>
            <p:cNvCxnSpPr/>
            <p:nvPr/>
          </p:nvCxnSpPr>
          <p:spPr>
            <a:xfrm flipH="1">
              <a:off x="4792975" y="4708056"/>
              <a:ext cx="3175" cy="26674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45" name="Прямая со стрелкой 44"/>
            <p:cNvCxnSpPr/>
            <p:nvPr/>
          </p:nvCxnSpPr>
          <p:spPr>
            <a:xfrm>
              <a:off x="3691092" y="4709644"/>
              <a:ext cx="0" cy="292153"/>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46" name="Прямоугольник 45"/>
            <p:cNvSpPr/>
            <p:nvPr/>
          </p:nvSpPr>
          <p:spPr>
            <a:xfrm>
              <a:off x="5693216" y="1316541"/>
              <a:ext cx="322309" cy="276275"/>
            </a:xfrm>
            <a:prstGeom prst="rect">
              <a:avLst/>
            </a:prstGeom>
            <a:solidFill>
              <a:srgbClr val="F7B7B7"/>
            </a:solidFill>
            <a:ln>
              <a:solidFill>
                <a:srgbClr val="FF0000"/>
              </a:solidFill>
            </a:ln>
          </p:spPr>
          <p:style>
            <a:lnRef idx="1">
              <a:schemeClr val="accent6"/>
            </a:lnRef>
            <a:fillRef idx="2">
              <a:schemeClr val="accent6"/>
            </a:fillRef>
            <a:effectRef idx="1">
              <a:schemeClr val="accent6"/>
            </a:effectRef>
            <a:fontRef idx="minor">
              <a:schemeClr val="dk1"/>
            </a:fontRef>
          </p:style>
          <p:txBody>
            <a:bodyPr anchor="ctr"/>
            <a:lstStyle/>
            <a:p>
              <a:pPr>
                <a:defRPr/>
              </a:pPr>
              <a:endParaRPr lang="uk-UA" sz="1200"/>
            </a:p>
          </p:txBody>
        </p:sp>
        <p:sp>
          <p:nvSpPr>
            <p:cNvPr id="47" name="Прямоугольник 46"/>
            <p:cNvSpPr/>
            <p:nvPr/>
          </p:nvSpPr>
          <p:spPr>
            <a:xfrm>
              <a:off x="5702742" y="2040572"/>
              <a:ext cx="322309" cy="274688"/>
            </a:xfrm>
            <a:prstGeom prst="rect">
              <a:avLst/>
            </a:prstGeom>
            <a:gradFill>
              <a:gsLst>
                <a:gs pos="0">
                  <a:srgbClr val="46CE8D"/>
                </a:gs>
                <a:gs pos="100000">
                  <a:schemeClr val="accent4">
                    <a:shade val="94000"/>
                    <a:satMod val="135000"/>
                  </a:schemeClr>
                </a:gs>
              </a:gsLst>
            </a:gradFill>
          </p:spPr>
          <p:style>
            <a:lnRef idx="0">
              <a:schemeClr val="accent4"/>
            </a:lnRef>
            <a:fillRef idx="3">
              <a:schemeClr val="accent4"/>
            </a:fillRef>
            <a:effectRef idx="3">
              <a:schemeClr val="accent4"/>
            </a:effectRef>
            <a:fontRef idx="minor">
              <a:schemeClr val="lt1"/>
            </a:fontRef>
          </p:style>
          <p:txBody>
            <a:bodyPr anchor="ctr"/>
            <a:lstStyle/>
            <a:p>
              <a:pPr>
                <a:defRPr/>
              </a:pPr>
              <a:endParaRPr lang="uk-UA" sz="1200"/>
            </a:p>
          </p:txBody>
        </p:sp>
        <p:sp>
          <p:nvSpPr>
            <p:cNvPr id="48" name="Прямоугольник 47"/>
            <p:cNvSpPr/>
            <p:nvPr/>
          </p:nvSpPr>
          <p:spPr>
            <a:xfrm>
              <a:off x="5693336" y="1674196"/>
              <a:ext cx="322276" cy="274691"/>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defRPr/>
              </a:pPr>
              <a:endParaRPr lang="uk-UA" sz="1200"/>
            </a:p>
          </p:txBody>
        </p:sp>
        <p:sp>
          <p:nvSpPr>
            <p:cNvPr id="79936" name="TextBox 50"/>
            <p:cNvSpPr txBox="1">
              <a:spLocks noChangeArrowheads="1"/>
            </p:cNvSpPr>
            <p:nvPr/>
          </p:nvSpPr>
          <p:spPr bwMode="auto">
            <a:xfrm>
              <a:off x="6014946" y="1350508"/>
              <a:ext cx="24171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ts val="600"/>
                </a:spcBef>
                <a:buClr>
                  <a:schemeClr val="accent1"/>
                </a:buClr>
                <a:buSzPct val="80000"/>
                <a:buFont typeface="Wingdings 2" pitchFamily="18" charset="2"/>
                <a:buChar char=""/>
                <a:defRPr sz="3200">
                  <a:solidFill>
                    <a:schemeClr val="tx1"/>
                  </a:solidFill>
                  <a:latin typeface="Gill Sans MT" pitchFamily="34" charset="0"/>
                </a:defRPr>
              </a:lvl1pPr>
              <a:lvl2pPr marL="742950" indent="-285750" algn="l" eaLnBrk="0" hangingPunct="0">
                <a:spcBef>
                  <a:spcPts val="550"/>
                </a:spcBef>
                <a:buClr>
                  <a:schemeClr val="accent1"/>
                </a:buClr>
                <a:buFont typeface="Verdana" pitchFamily="34" charset="0"/>
                <a:buChar char="◦"/>
                <a:defRPr sz="2800">
                  <a:solidFill>
                    <a:schemeClr val="tx1"/>
                  </a:solidFill>
                  <a:latin typeface="Gill Sans MT" pitchFamily="34" charset="0"/>
                </a:defRPr>
              </a:lvl2pPr>
              <a:lvl3pPr marL="1143000" indent="-228600" algn="l" eaLnBrk="0" hangingPunct="0">
                <a:spcBef>
                  <a:spcPct val="20000"/>
                </a:spcBef>
                <a:buClr>
                  <a:schemeClr val="accent2"/>
                </a:buClr>
                <a:buFont typeface="Wingdings 2" pitchFamily="18" charset="2"/>
                <a:buChar char=""/>
                <a:defRPr sz="2400">
                  <a:solidFill>
                    <a:schemeClr val="tx1"/>
                  </a:solidFill>
                  <a:latin typeface="Gill Sans MT" pitchFamily="34" charset="0"/>
                </a:defRPr>
              </a:lvl3pPr>
              <a:lvl4pPr marL="1600200" indent="-228600" algn="l" eaLnBrk="0" hangingPunct="0">
                <a:spcBef>
                  <a:spcPct val="20000"/>
                </a:spcBef>
                <a:buClr>
                  <a:srgbClr val="C32D2E"/>
                </a:buClr>
                <a:buFont typeface="Wingdings 2" pitchFamily="18" charset="2"/>
                <a:buChar char=""/>
                <a:defRPr sz="2000">
                  <a:solidFill>
                    <a:schemeClr val="tx1"/>
                  </a:solidFill>
                  <a:latin typeface="Gill Sans MT" pitchFamily="34" charset="0"/>
                </a:defRPr>
              </a:lvl4pPr>
              <a:lvl5pPr marL="2057400" indent="-228600" algn="l" eaLnBrk="0" hangingPunct="0">
                <a:spcBef>
                  <a:spcPct val="20000"/>
                </a:spcBef>
                <a:buClr>
                  <a:srgbClr val="84AA33"/>
                </a:buClr>
                <a:buFont typeface="Wingdings 2" pitchFamily="18" charset="2"/>
                <a:buChar char=""/>
                <a:defRPr sz="2000">
                  <a:solidFill>
                    <a:schemeClr val="tx1"/>
                  </a:solidFill>
                  <a:latin typeface="Gill Sans MT" pitchFamily="34" charset="0"/>
                </a:defRPr>
              </a:lvl5pPr>
              <a:lvl6pPr marL="2514600" indent="-2286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defRPr>
              </a:lvl6pPr>
              <a:lvl7pPr marL="2971800" indent="-2286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defRPr>
              </a:lvl7pPr>
              <a:lvl8pPr marL="3429000" indent="-2286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defRPr>
              </a:lvl8pPr>
              <a:lvl9pPr marL="3886200" indent="-2286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defRPr>
              </a:lvl9pPr>
            </a:lstStyle>
            <a:p>
              <a:pPr eaLnBrk="1" hangingPunct="1">
                <a:lnSpc>
                  <a:spcPct val="150000"/>
                </a:lnSpc>
                <a:spcBef>
                  <a:spcPct val="0"/>
                </a:spcBef>
                <a:buClrTx/>
                <a:buSzTx/>
                <a:buFontTx/>
                <a:buNone/>
              </a:pPr>
              <a:r>
                <a:rPr lang="ru-RU" altLang="ru-RU" sz="1200" dirty="0">
                  <a:solidFill>
                    <a:srgbClr val="000000"/>
                  </a:solidFill>
                  <a:latin typeface="Gill Sans" pitchFamily="-84" charset="0"/>
                </a:rPr>
                <a:t>- </a:t>
              </a:r>
              <a:r>
                <a:rPr lang="uk-UA" altLang="ru-RU" sz="1200" dirty="0">
                  <a:solidFill>
                    <a:srgbClr val="000000"/>
                  </a:solidFill>
                  <a:latin typeface="Gill Sans" pitchFamily="-84" charset="0"/>
                </a:rPr>
                <a:t>Шлях брудного матеріалу</a:t>
              </a:r>
            </a:p>
            <a:p>
              <a:pPr eaLnBrk="1" hangingPunct="1">
                <a:lnSpc>
                  <a:spcPct val="150000"/>
                </a:lnSpc>
                <a:spcBef>
                  <a:spcPct val="0"/>
                </a:spcBef>
                <a:buClrTx/>
                <a:buSzTx/>
                <a:buFontTx/>
                <a:buNone/>
              </a:pPr>
              <a:r>
                <a:rPr lang="uk-UA" altLang="ru-RU" sz="1200" dirty="0">
                  <a:solidFill>
                    <a:srgbClr val="000000"/>
                  </a:solidFill>
                  <a:latin typeface="Gill Sans" pitchFamily="-84" charset="0"/>
                </a:rPr>
                <a:t>- Шлях чистого матеріалу</a:t>
              </a:r>
            </a:p>
            <a:p>
              <a:pPr eaLnBrk="1" hangingPunct="1">
                <a:lnSpc>
                  <a:spcPct val="150000"/>
                </a:lnSpc>
                <a:spcBef>
                  <a:spcPct val="0"/>
                </a:spcBef>
                <a:buClrTx/>
                <a:buSzTx/>
                <a:buFontTx/>
                <a:buNone/>
              </a:pPr>
              <a:r>
                <a:rPr lang="uk-UA" altLang="ru-RU" sz="1200" dirty="0">
                  <a:solidFill>
                    <a:srgbClr val="000000"/>
                  </a:solidFill>
                  <a:latin typeface="Gill Sans" pitchFamily="-84" charset="0"/>
                </a:rPr>
                <a:t>- Шлях стерильного матеріалу </a:t>
              </a:r>
            </a:p>
          </p:txBody>
        </p:sp>
      </p:grpSp>
      <p:sp>
        <p:nvSpPr>
          <p:cNvPr id="79875" name="Заголовок 1"/>
          <p:cNvSpPr txBox="1">
            <a:spLocks/>
          </p:cNvSpPr>
          <p:nvPr/>
        </p:nvSpPr>
        <p:spPr bwMode="auto">
          <a:xfrm>
            <a:off x="415767" y="314568"/>
            <a:ext cx="8281292" cy="553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eaLnBrk="0" hangingPunct="0">
              <a:spcBef>
                <a:spcPts val="600"/>
              </a:spcBef>
              <a:buClr>
                <a:schemeClr val="accent1"/>
              </a:buClr>
              <a:buSzPct val="80000"/>
              <a:buFont typeface="Wingdings 2" pitchFamily="18" charset="2"/>
              <a:buChar char=""/>
              <a:defRPr sz="3200">
                <a:solidFill>
                  <a:schemeClr val="tx1"/>
                </a:solidFill>
                <a:latin typeface="Gill Sans MT" pitchFamily="34" charset="0"/>
              </a:defRPr>
            </a:lvl1pPr>
            <a:lvl2pPr marL="742950" indent="-285750" algn="l" eaLnBrk="0" hangingPunct="0">
              <a:spcBef>
                <a:spcPts val="550"/>
              </a:spcBef>
              <a:buClr>
                <a:schemeClr val="accent1"/>
              </a:buClr>
              <a:buFont typeface="Verdana" pitchFamily="34" charset="0"/>
              <a:buChar char="◦"/>
              <a:defRPr sz="2800">
                <a:solidFill>
                  <a:schemeClr val="tx1"/>
                </a:solidFill>
                <a:latin typeface="Gill Sans MT" pitchFamily="34" charset="0"/>
              </a:defRPr>
            </a:lvl2pPr>
            <a:lvl3pPr marL="1143000" indent="-228600" algn="l" eaLnBrk="0" hangingPunct="0">
              <a:spcBef>
                <a:spcPct val="20000"/>
              </a:spcBef>
              <a:buClr>
                <a:schemeClr val="accent2"/>
              </a:buClr>
              <a:buFont typeface="Wingdings 2" pitchFamily="18" charset="2"/>
              <a:buChar char=""/>
              <a:defRPr sz="2400">
                <a:solidFill>
                  <a:schemeClr val="tx1"/>
                </a:solidFill>
                <a:latin typeface="Gill Sans MT" pitchFamily="34" charset="0"/>
              </a:defRPr>
            </a:lvl3pPr>
            <a:lvl4pPr marL="1600200" indent="-228600" algn="l" eaLnBrk="0" hangingPunct="0">
              <a:spcBef>
                <a:spcPct val="20000"/>
              </a:spcBef>
              <a:buClr>
                <a:srgbClr val="C32D2E"/>
              </a:buClr>
              <a:buFont typeface="Wingdings 2" pitchFamily="18" charset="2"/>
              <a:buChar char=""/>
              <a:defRPr sz="2000">
                <a:solidFill>
                  <a:schemeClr val="tx1"/>
                </a:solidFill>
                <a:latin typeface="Gill Sans MT" pitchFamily="34" charset="0"/>
              </a:defRPr>
            </a:lvl4pPr>
            <a:lvl5pPr marL="2057400" indent="-228600" algn="l" eaLnBrk="0" hangingPunct="0">
              <a:spcBef>
                <a:spcPct val="20000"/>
              </a:spcBef>
              <a:buClr>
                <a:srgbClr val="84AA33"/>
              </a:buClr>
              <a:buFont typeface="Wingdings 2" pitchFamily="18" charset="2"/>
              <a:buChar char=""/>
              <a:defRPr sz="2000">
                <a:solidFill>
                  <a:schemeClr val="tx1"/>
                </a:solidFill>
                <a:latin typeface="Gill Sans MT" pitchFamily="34" charset="0"/>
              </a:defRPr>
            </a:lvl5pPr>
            <a:lvl6pPr marL="2514600" indent="-2286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defRPr>
            </a:lvl6pPr>
            <a:lvl7pPr marL="2971800" indent="-2286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defRPr>
            </a:lvl7pPr>
            <a:lvl8pPr marL="3429000" indent="-2286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defRPr>
            </a:lvl8pPr>
            <a:lvl9pPr marL="3886200" indent="-2286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defRPr>
            </a:lvl9pPr>
          </a:lstStyle>
          <a:p>
            <a:pPr algn="ctr" eaLnBrk="1" hangingPunct="1">
              <a:spcBef>
                <a:spcPct val="0"/>
              </a:spcBef>
              <a:buClrTx/>
              <a:buSzTx/>
              <a:buFontTx/>
              <a:buNone/>
            </a:pPr>
            <a:r>
              <a:rPr lang="uk-UA" altLang="ru-RU" sz="2800" b="1" dirty="0">
                <a:solidFill>
                  <a:srgbClr val="0070C0"/>
                </a:solidFill>
                <a:latin typeface="Arial" pitchFamily="34" charset="0"/>
              </a:rPr>
              <a:t>Типова схема ЦСВ, згідно </a:t>
            </a:r>
            <a:r>
              <a:rPr lang="uk-UA" altLang="ru-RU" sz="2800" b="1" dirty="0" err="1" smtClean="0">
                <a:solidFill>
                  <a:srgbClr val="0070C0"/>
                </a:solidFill>
                <a:latin typeface="Arial" pitchFamily="34" charset="0"/>
              </a:rPr>
              <a:t>СанПіну</a:t>
            </a:r>
            <a:r>
              <a:rPr lang="uk-UA" altLang="ru-RU" sz="2800" b="1" dirty="0" smtClean="0">
                <a:solidFill>
                  <a:srgbClr val="0070C0"/>
                </a:solidFill>
                <a:latin typeface="Arial" pitchFamily="34" charset="0"/>
              </a:rPr>
              <a:t> України. </a:t>
            </a:r>
            <a:endParaRPr lang="uk-UA" altLang="ru-RU" sz="2800" dirty="0">
              <a:solidFill>
                <a:srgbClr val="0070C0"/>
              </a:solidFill>
              <a:latin typeface="Arial" pitchFamily="34" charset="0"/>
            </a:endParaRPr>
          </a:p>
        </p:txBody>
      </p:sp>
      <p:cxnSp>
        <p:nvCxnSpPr>
          <p:cNvPr id="66" name="Прямая со стрелкой 65"/>
          <p:cNvCxnSpPr/>
          <p:nvPr/>
        </p:nvCxnSpPr>
        <p:spPr bwMode="auto">
          <a:xfrm>
            <a:off x="4743450" y="1809750"/>
            <a:ext cx="0" cy="2159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3" name="Прямая со стрелкой 52"/>
          <p:cNvCxnSpPr>
            <a:stCxn id="13" idx="2"/>
            <a:endCxn id="6" idx="0"/>
          </p:cNvCxnSpPr>
          <p:nvPr/>
        </p:nvCxnSpPr>
        <p:spPr bwMode="auto">
          <a:xfrm flipH="1">
            <a:off x="7720075" y="2515129"/>
            <a:ext cx="1" cy="3836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1" name="Прямая со стрелкой 50"/>
          <p:cNvCxnSpPr/>
          <p:nvPr/>
        </p:nvCxnSpPr>
        <p:spPr bwMode="auto">
          <a:xfrm>
            <a:off x="7812360" y="6059488"/>
            <a:ext cx="0" cy="6818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2258627"/>
      </p:ext>
    </p:extLst>
  </p:cSld>
  <p:clrMapOvr>
    <a:masterClrMapping/>
  </p:clrMapOvr>
  <p:transition spd="slow">
    <p:push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152" y="4813920"/>
            <a:ext cx="3149218" cy="1945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395536" y="116632"/>
            <a:ext cx="8229600" cy="1143000"/>
          </a:xfrm>
        </p:spPr>
        <p:txBody>
          <a:bodyPr>
            <a:noAutofit/>
          </a:bodyPr>
          <a:lstStyle/>
          <a:p>
            <a:pPr>
              <a:spcBef>
                <a:spcPct val="20000"/>
              </a:spcBef>
            </a:pPr>
            <a:r>
              <a:rPr lang="uk-UA" sz="3200" b="1" dirty="0">
                <a:solidFill>
                  <a:srgbClr val="FF0000"/>
                </a:solidFill>
                <a:latin typeface="+mn-lt"/>
                <a:ea typeface="+mn-ea"/>
                <a:cs typeface="+mn-cs"/>
              </a:rPr>
              <a:t>Варіанти транспортування контамінованих МВ з операційного блоку в ЦСВ</a:t>
            </a:r>
            <a:endParaRPr lang="ru-RU" sz="3200" b="1" dirty="0">
              <a:solidFill>
                <a:srgbClr val="FF0000"/>
              </a:solidFill>
              <a:latin typeface="+mn-lt"/>
              <a:ea typeface="+mn-ea"/>
              <a:cs typeface="+mn-cs"/>
            </a:endParaRPr>
          </a:p>
        </p:txBody>
      </p:sp>
      <p:sp>
        <p:nvSpPr>
          <p:cNvPr id="3" name="Объект 2"/>
          <p:cNvSpPr>
            <a:spLocks noGrp="1"/>
          </p:cNvSpPr>
          <p:nvPr>
            <p:ph idx="1"/>
          </p:nvPr>
        </p:nvSpPr>
        <p:spPr>
          <a:xfrm>
            <a:off x="107504" y="1378148"/>
            <a:ext cx="8568952" cy="4525963"/>
          </a:xfrm>
        </p:spPr>
        <p:txBody>
          <a:bodyPr>
            <a:normAutofit/>
          </a:bodyPr>
          <a:lstStyle/>
          <a:p>
            <a:pPr marL="0" indent="0">
              <a:buNone/>
            </a:pPr>
            <a:r>
              <a:rPr lang="uk-UA" sz="2400" dirty="0" smtClean="0">
                <a:solidFill>
                  <a:srgbClr val="0000FF"/>
                </a:solidFill>
              </a:rPr>
              <a:t>1. </a:t>
            </a:r>
            <a:r>
              <a:rPr lang="uk-UA" sz="2400" b="1" dirty="0" smtClean="0"/>
              <a:t>Сухе транспортування </a:t>
            </a:r>
            <a:r>
              <a:rPr lang="uk-UA" sz="2400" dirty="0" smtClean="0"/>
              <a:t>контамінованих МВ рекомендовано Роберт Кох Інститут (Німеччина), </a:t>
            </a:r>
            <a:r>
              <a:rPr lang="uk-UA" sz="2400" dirty="0" smtClean="0">
                <a:solidFill>
                  <a:srgbClr val="0000FF"/>
                </a:solidFill>
              </a:rPr>
              <a:t>не </a:t>
            </a:r>
            <a:r>
              <a:rPr lang="uk-UA" sz="2400" dirty="0">
                <a:solidFill>
                  <a:srgbClr val="0000FF"/>
                </a:solidFill>
              </a:rPr>
              <a:t>більше 6 </a:t>
            </a:r>
            <a:r>
              <a:rPr lang="uk-UA" sz="2400" dirty="0" smtClean="0">
                <a:solidFill>
                  <a:srgbClr val="0000FF"/>
                </a:solidFill>
              </a:rPr>
              <a:t>годин</a:t>
            </a:r>
            <a:r>
              <a:rPr lang="uk-UA" sz="2400" dirty="0" smtClean="0"/>
              <a:t>, попередня обробка на місці використання обов'язково робиться </a:t>
            </a:r>
            <a:r>
              <a:rPr lang="en-US" sz="2400" dirty="0" smtClean="0"/>
              <a:t>.</a:t>
            </a:r>
            <a:endParaRPr lang="uk-UA" sz="2400" dirty="0" smtClean="0"/>
          </a:p>
          <a:p>
            <a:pPr marL="0" indent="0">
              <a:buNone/>
            </a:pPr>
            <a:r>
              <a:rPr lang="uk-UA" sz="2400" dirty="0" smtClean="0">
                <a:solidFill>
                  <a:srgbClr val="0000FF"/>
                </a:solidFill>
              </a:rPr>
              <a:t>2.</a:t>
            </a:r>
            <a:r>
              <a:rPr lang="uk-UA" sz="2400" b="1" dirty="0" smtClean="0">
                <a:solidFill>
                  <a:srgbClr val="0000FF"/>
                </a:solidFill>
              </a:rPr>
              <a:t> </a:t>
            </a:r>
            <a:r>
              <a:rPr lang="uk-UA" sz="2400" b="1" dirty="0" smtClean="0"/>
              <a:t>Вологе </a:t>
            </a:r>
            <a:r>
              <a:rPr lang="uk-UA" sz="2400" dirty="0" smtClean="0"/>
              <a:t>(обприскування </a:t>
            </a:r>
            <a:r>
              <a:rPr lang="uk-UA" sz="2400" dirty="0" err="1" smtClean="0"/>
              <a:t>ензимними</a:t>
            </a:r>
            <a:r>
              <a:rPr lang="uk-UA" sz="2400" dirty="0" smtClean="0"/>
              <a:t> засобами. Накриття вологою серветкою. </a:t>
            </a:r>
            <a:r>
              <a:rPr lang="uk-UA" sz="2400" u="sng" dirty="0" smtClean="0"/>
              <a:t>Ензими не є дезінфікуючими засобами.</a:t>
            </a:r>
          </a:p>
          <a:p>
            <a:pPr marL="0" indent="0">
              <a:buNone/>
            </a:pPr>
            <a:r>
              <a:rPr lang="uk-UA" sz="2400" dirty="0" smtClean="0">
                <a:solidFill>
                  <a:srgbClr val="0000FF"/>
                </a:solidFill>
              </a:rPr>
              <a:t>3. </a:t>
            </a:r>
            <a:r>
              <a:rPr lang="uk-UA" sz="2400" b="1" dirty="0" smtClean="0"/>
              <a:t>Мокре транспортування МВ </a:t>
            </a:r>
            <a:r>
              <a:rPr lang="uk-UA" sz="2400" dirty="0" smtClean="0"/>
              <a:t>в миючому чи/та дезінфікуючому засобі чи комбінованим. Найбільш дорогий та небезпечний метод – не </a:t>
            </a:r>
            <a:r>
              <a:rPr lang="uk-UA" sz="2400" dirty="0"/>
              <a:t>рекомендовано Роберт Кох Інститут </a:t>
            </a:r>
            <a:r>
              <a:rPr lang="uk-UA" sz="2400" dirty="0" smtClean="0"/>
              <a:t>Німеччина)     </a:t>
            </a:r>
            <a:endParaRPr lang="ru-RU" sz="2400" dirty="0"/>
          </a:p>
        </p:txBody>
      </p:sp>
      <p:pic>
        <p:nvPicPr>
          <p:cNvPr id="7171" name="Picture 3" descr="D:\Ukraine association Sterilization and desinfection!!!!!!!!!!!!!!!!!!!\Конференции УАСД\171028 Медиком\Вспомогательные матариалы\ctnjxr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4602016"/>
            <a:ext cx="3024336" cy="2172092"/>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5816" y="4609601"/>
            <a:ext cx="3112294" cy="2132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70931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6146" name="Picture 2" descr="D:\DOKI\CSSD\ДезСредства\Dr.Weigert\171120 Pre Stop &amp; Clean\Neodisher-PreStop.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496" y="116632"/>
            <a:ext cx="4582493" cy="648072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D:\DOKI\CSSD\ДезСредства\Dr.Weigert\171120 Pre Stop &amp; Clean\neodisher-Septo-PreClean_Страница_1.tiff"/>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524732" y="188640"/>
            <a:ext cx="4531312" cy="6408712"/>
          </a:xfrm>
          <a:prstGeom prst="rect">
            <a:avLst/>
          </a:prstGeom>
          <a:noFill/>
          <a:extLst>
            <a:ext uri="{909E8E84-426E-40DD-AFC4-6F175D3DCCD1}">
              <a14:hiddenFill xmlns:a14="http://schemas.microsoft.com/office/drawing/2010/main">
                <a:solidFill>
                  <a:srgbClr val="FFFFFF"/>
                </a:solidFill>
              </a14:hiddenFill>
            </a:ext>
          </a:extLst>
        </p:spPr>
      </p:pic>
      <p:sp>
        <p:nvSpPr>
          <p:cNvPr id="4" name="Овал 3"/>
          <p:cNvSpPr/>
          <p:nvPr/>
        </p:nvSpPr>
        <p:spPr>
          <a:xfrm>
            <a:off x="2326742" y="2780928"/>
            <a:ext cx="2173250"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7989" y="836712"/>
            <a:ext cx="2195513" cy="1584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09708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9512" y="116632"/>
            <a:ext cx="8856984" cy="5606083"/>
          </a:xfrm>
        </p:spPr>
        <p:txBody>
          <a:bodyPr>
            <a:noAutofit/>
          </a:bodyPr>
          <a:lstStyle/>
          <a:p>
            <a:pPr marL="0" indent="0">
              <a:buNone/>
            </a:pPr>
            <a:r>
              <a:rPr lang="uk-UA" sz="1600" dirty="0" smtClean="0">
                <a:solidFill>
                  <a:srgbClr val="FF0000"/>
                </a:solidFill>
              </a:rPr>
              <a:t>   </a:t>
            </a:r>
            <a:r>
              <a:rPr lang="uk-UA" sz="2000" dirty="0" smtClean="0">
                <a:solidFill>
                  <a:srgbClr val="FF0000"/>
                </a:solidFill>
              </a:rPr>
              <a:t> Ручна мийка/очистка </a:t>
            </a:r>
            <a:r>
              <a:rPr lang="uk-UA" sz="2000" dirty="0">
                <a:solidFill>
                  <a:srgbClr val="FF0000"/>
                </a:solidFill>
              </a:rPr>
              <a:t>не відображає сучасний </a:t>
            </a:r>
            <a:r>
              <a:rPr lang="uk-UA" sz="2000" dirty="0" smtClean="0">
                <a:solidFill>
                  <a:srgbClr val="FF0000"/>
                </a:solidFill>
              </a:rPr>
              <a:t>стан розвитку техніки, </a:t>
            </a:r>
            <a:r>
              <a:rPr lang="uk-UA" sz="2000" dirty="0">
                <a:solidFill>
                  <a:srgbClr val="FF0000"/>
                </a:solidFill>
              </a:rPr>
              <a:t>і </a:t>
            </a:r>
            <a:r>
              <a:rPr lang="uk-UA" sz="2000" dirty="0" smtClean="0">
                <a:solidFill>
                  <a:srgbClr val="FF0000"/>
                </a:solidFill>
              </a:rPr>
              <a:t>важко </a:t>
            </a:r>
            <a:r>
              <a:rPr lang="uk-UA" sz="2000" dirty="0" err="1" smtClean="0">
                <a:solidFill>
                  <a:srgbClr val="FF0000"/>
                </a:solidFill>
              </a:rPr>
              <a:t>валідується</a:t>
            </a:r>
            <a:r>
              <a:rPr lang="uk-UA" sz="2000" dirty="0" smtClean="0">
                <a:solidFill>
                  <a:srgbClr val="FF0000"/>
                </a:solidFill>
              </a:rPr>
              <a:t>. </a:t>
            </a:r>
            <a:r>
              <a:rPr lang="uk-UA" sz="2000" dirty="0">
                <a:solidFill>
                  <a:srgbClr val="FF0000"/>
                </a:solidFill>
              </a:rPr>
              <a:t>Тому </a:t>
            </a:r>
            <a:r>
              <a:rPr lang="uk-UA" sz="2000" dirty="0" smtClean="0">
                <a:solidFill>
                  <a:srgbClr val="FF0000"/>
                </a:solidFill>
              </a:rPr>
              <a:t>ручна мийка використовується тільки у випадках, </a:t>
            </a:r>
            <a:r>
              <a:rPr lang="uk-UA" sz="2000" dirty="0">
                <a:solidFill>
                  <a:srgbClr val="FF0000"/>
                </a:solidFill>
              </a:rPr>
              <a:t>коли немає </a:t>
            </a:r>
            <a:r>
              <a:rPr lang="uk-UA" sz="2000" dirty="0" smtClean="0">
                <a:solidFill>
                  <a:srgbClr val="FF0000"/>
                </a:solidFill>
              </a:rPr>
              <a:t>іншої альтернативи</a:t>
            </a:r>
            <a:r>
              <a:rPr lang="uk-UA" sz="2000" dirty="0">
                <a:solidFill>
                  <a:srgbClr val="FF0000"/>
                </a:solidFill>
              </a:rPr>
              <a:t>. </a:t>
            </a:r>
            <a:r>
              <a:rPr lang="uk-UA" sz="2000" dirty="0" smtClean="0">
                <a:solidFill>
                  <a:srgbClr val="FF0000"/>
                </a:solidFill>
              </a:rPr>
              <a:t>Всі етапи ручної мийки та очищення детально описуються СОП (Стандартними Операційними Процедурами). </a:t>
            </a:r>
            <a:endParaRPr lang="uk-UA" sz="2000" dirty="0">
              <a:solidFill>
                <a:srgbClr val="FF0000"/>
              </a:solidFill>
            </a:endParaRPr>
          </a:p>
          <a:p>
            <a:pPr marL="0" indent="0" algn="ctr">
              <a:buNone/>
            </a:pPr>
            <a:r>
              <a:rPr lang="uk-UA" sz="2800" b="1" u="sng" dirty="0" smtClean="0">
                <a:solidFill>
                  <a:srgbClr val="FF0000"/>
                </a:solidFill>
              </a:rPr>
              <a:t>Головну увагу при ручної мийці приділити:</a:t>
            </a:r>
            <a:endParaRPr lang="uk-UA" sz="2800" b="1" u="sng" dirty="0">
              <a:solidFill>
                <a:srgbClr val="FF0000"/>
              </a:solidFill>
            </a:endParaRPr>
          </a:p>
          <a:p>
            <a:pPr marL="0" indent="0">
              <a:buNone/>
            </a:pPr>
            <a:r>
              <a:rPr lang="uk-UA" sz="1600" b="1" dirty="0"/>
              <a:t>Захист </a:t>
            </a:r>
            <a:r>
              <a:rPr lang="uk-UA" sz="1600" b="1" dirty="0" smtClean="0"/>
              <a:t>персоналу</a:t>
            </a:r>
            <a:r>
              <a:rPr lang="uk-UA" sz="1600" dirty="0" smtClean="0"/>
              <a:t>: </a:t>
            </a:r>
            <a:r>
              <a:rPr lang="uk-UA" sz="1600" dirty="0"/>
              <a:t>головні убори, </a:t>
            </a:r>
            <a:r>
              <a:rPr lang="uk-UA" sz="1600" dirty="0" smtClean="0"/>
              <a:t>маски </a:t>
            </a:r>
            <a:r>
              <a:rPr lang="uk-UA" sz="1600" dirty="0"/>
              <a:t>з козирком, гумові рукавички з довгими </a:t>
            </a:r>
            <a:r>
              <a:rPr lang="uk-UA" sz="1600" dirty="0" smtClean="0"/>
              <a:t>рукавами, фартух </a:t>
            </a:r>
            <a:r>
              <a:rPr lang="uk-UA" sz="1600" dirty="0"/>
              <a:t>або халат водонепроникний.</a:t>
            </a:r>
          </a:p>
          <a:p>
            <a:pPr marL="0" indent="0">
              <a:buNone/>
            </a:pPr>
            <a:r>
              <a:rPr lang="uk-UA" sz="1600" b="1" dirty="0" smtClean="0"/>
              <a:t>Проводити видалення </a:t>
            </a:r>
            <a:r>
              <a:rPr lang="uk-UA" sz="1600" b="1" dirty="0"/>
              <a:t>грубих органічних </a:t>
            </a:r>
            <a:r>
              <a:rPr lang="uk-UA" sz="1600" b="1" dirty="0" smtClean="0"/>
              <a:t>залишків </a:t>
            </a:r>
            <a:r>
              <a:rPr lang="uk-UA" sz="1600" dirty="0" smtClean="0"/>
              <a:t>(анатомічні залишки) </a:t>
            </a:r>
            <a:r>
              <a:rPr lang="uk-UA" sz="1600" dirty="0"/>
              <a:t>- </a:t>
            </a:r>
            <a:r>
              <a:rPr lang="uk-UA" sz="1600" dirty="0" smtClean="0"/>
              <a:t>завжди відразу після використання. (для автоматичної мийки також).</a:t>
            </a:r>
            <a:endParaRPr lang="uk-UA" sz="1600" dirty="0"/>
          </a:p>
          <a:p>
            <a:pPr marL="0" indent="0">
              <a:buNone/>
            </a:pPr>
            <a:r>
              <a:rPr lang="uk-UA" sz="1600" b="1" dirty="0" smtClean="0"/>
              <a:t>Занурення МВ </a:t>
            </a:r>
            <a:r>
              <a:rPr lang="uk-UA" sz="1600" dirty="0" smtClean="0"/>
              <a:t>відразу після використання в </a:t>
            </a:r>
            <a:r>
              <a:rPr lang="uk-UA" sz="1600" dirty="0"/>
              <a:t>розчині </a:t>
            </a:r>
            <a:r>
              <a:rPr lang="uk-UA" sz="1600" dirty="0" smtClean="0"/>
              <a:t>миючого засобу, </a:t>
            </a:r>
            <a:r>
              <a:rPr lang="uk-UA" sz="1600" dirty="0"/>
              <a:t>уникаючи </a:t>
            </a:r>
            <a:r>
              <a:rPr lang="uk-UA" sz="1600" dirty="0" smtClean="0"/>
              <a:t>утворення аерозолів (не </a:t>
            </a:r>
            <a:r>
              <a:rPr lang="uk-UA" sz="1600" dirty="0"/>
              <a:t>використовуйте </a:t>
            </a:r>
            <a:r>
              <a:rPr lang="uk-UA" sz="1600" dirty="0" smtClean="0"/>
              <a:t>фіксуючі білки розчини, спиртові!!!). Зафіксуйте час початку обробки. </a:t>
            </a:r>
            <a:endParaRPr lang="uk-UA" sz="1600" dirty="0"/>
          </a:p>
          <a:p>
            <a:pPr marL="0" indent="0">
              <a:buNone/>
            </a:pPr>
            <a:r>
              <a:rPr lang="en-US" sz="1600" b="1" dirty="0" smtClean="0"/>
              <a:t>NB. </a:t>
            </a:r>
            <a:r>
              <a:rPr lang="uk-UA" sz="1600" b="1" dirty="0" smtClean="0"/>
              <a:t>Всі </a:t>
            </a:r>
            <a:r>
              <a:rPr lang="uk-UA" sz="1600" b="1" dirty="0"/>
              <a:t>поверхні інструменту повинні бути повністю занурені </a:t>
            </a:r>
            <a:r>
              <a:rPr lang="uk-UA" sz="1600" dirty="0"/>
              <a:t>в </a:t>
            </a:r>
            <a:r>
              <a:rPr lang="uk-UA" sz="1600" dirty="0" smtClean="0"/>
              <a:t>розчин.</a:t>
            </a:r>
            <a:endParaRPr lang="uk-UA" sz="1600" dirty="0"/>
          </a:p>
          <a:p>
            <a:pPr marL="0" indent="0">
              <a:buNone/>
            </a:pPr>
            <a:r>
              <a:rPr lang="uk-UA" sz="1600" b="1" dirty="0" smtClean="0"/>
              <a:t>Не мийте МВ під </a:t>
            </a:r>
            <a:r>
              <a:rPr lang="uk-UA" sz="1600" b="1" dirty="0"/>
              <a:t>проточною </a:t>
            </a:r>
            <a:r>
              <a:rPr lang="uk-UA" sz="1600" b="1" dirty="0" smtClean="0"/>
              <a:t>водою, </a:t>
            </a:r>
            <a:r>
              <a:rPr lang="uk-UA" sz="1600" dirty="0" smtClean="0"/>
              <a:t>так як при цьому утворюються аерозолі та відбувається поширення мікробної контамінації. </a:t>
            </a:r>
            <a:r>
              <a:rPr lang="uk-UA" sz="1600" u="sng" dirty="0" smtClean="0"/>
              <a:t>Завжди мийте та чистість МВ занурюючи їх нижче рівня води/миючого розчину.</a:t>
            </a:r>
            <a:endParaRPr lang="uk-UA" sz="1600" u="sng" dirty="0"/>
          </a:p>
          <a:p>
            <a:pPr marL="0" indent="0">
              <a:buNone/>
            </a:pPr>
            <a:r>
              <a:rPr lang="uk-UA" sz="1600" b="1" dirty="0" smtClean="0"/>
              <a:t>Ополіскування водою - тільки демінералізованої </a:t>
            </a:r>
            <a:r>
              <a:rPr lang="uk-UA" sz="1600" b="1" dirty="0"/>
              <a:t>водою</a:t>
            </a:r>
            <a:r>
              <a:rPr lang="uk-UA" sz="1600" dirty="0"/>
              <a:t>, </a:t>
            </a:r>
            <a:r>
              <a:rPr lang="uk-UA" sz="1600" dirty="0" smtClean="0"/>
              <a:t>для видалення залишків миючого чи дезінфекційного розчину після </a:t>
            </a:r>
            <a:r>
              <a:rPr lang="uk-UA" sz="1600" dirty="0"/>
              <a:t>закінчення часу </a:t>
            </a:r>
            <a:r>
              <a:rPr lang="uk-UA" sz="1600" dirty="0" smtClean="0"/>
              <a:t>експозиції. (Використовуйте пістолет-розпилювач для очищення каналів і т.п.)</a:t>
            </a:r>
            <a:endParaRPr lang="uk-UA" sz="1600" dirty="0"/>
          </a:p>
          <a:p>
            <a:pPr marL="0" indent="0">
              <a:buNone/>
            </a:pPr>
            <a:r>
              <a:rPr lang="uk-UA" sz="1600" b="1" dirty="0" smtClean="0"/>
              <a:t>Не </a:t>
            </a:r>
            <a:r>
              <a:rPr lang="uk-UA" sz="1600" b="1" dirty="0"/>
              <a:t>використовуйте </a:t>
            </a:r>
            <a:r>
              <a:rPr lang="uk-UA" sz="1600" b="1" dirty="0" smtClean="0"/>
              <a:t>латунні/мідні </a:t>
            </a:r>
            <a:r>
              <a:rPr lang="uk-UA" sz="1600" b="1" dirty="0"/>
              <a:t>щітки, </a:t>
            </a:r>
            <a:r>
              <a:rPr lang="uk-UA" sz="1600" b="1" dirty="0" smtClean="0"/>
              <a:t>металеві чистячи губки і т.п.</a:t>
            </a:r>
          </a:p>
          <a:p>
            <a:pPr marL="0" indent="0">
              <a:buNone/>
            </a:pPr>
            <a:r>
              <a:rPr lang="uk-UA" sz="1600" b="1" i="1" dirty="0" smtClean="0">
                <a:solidFill>
                  <a:srgbClr val="4B32DE"/>
                </a:solidFill>
              </a:rPr>
              <a:t>НЕ проводиться дезінфекція чи стерилізація порожнин МВ без попереднього очищення</a:t>
            </a:r>
            <a:endParaRPr lang="uk-UA" sz="1600" b="1" i="1" dirty="0">
              <a:solidFill>
                <a:srgbClr val="4B32DE"/>
              </a:solidFill>
            </a:endParaRPr>
          </a:p>
          <a:p>
            <a:pPr marL="0" indent="0">
              <a:buNone/>
            </a:pPr>
            <a:r>
              <a:rPr lang="uk-UA" sz="1600" b="1" dirty="0" smtClean="0"/>
              <a:t>Інші </a:t>
            </a:r>
            <a:r>
              <a:rPr lang="uk-UA" sz="1600" b="1" dirty="0"/>
              <a:t>етапи обробки, наприклад, </a:t>
            </a:r>
            <a:r>
              <a:rPr lang="uk-UA" sz="1600" b="1" dirty="0" smtClean="0"/>
              <a:t>сушка </a:t>
            </a:r>
            <a:r>
              <a:rPr lang="uk-UA" sz="1600" b="1" dirty="0"/>
              <a:t>(стиснене повітря пістолет, і т.д.) повинні бути описані </a:t>
            </a:r>
            <a:r>
              <a:rPr lang="uk-UA" sz="1600" b="1" dirty="0" smtClean="0"/>
              <a:t>в СОП</a:t>
            </a:r>
            <a:r>
              <a:rPr lang="uk-UA" sz="1600" b="1" dirty="0"/>
              <a:t>.</a:t>
            </a:r>
          </a:p>
        </p:txBody>
      </p:sp>
    </p:spTree>
    <p:extLst>
      <p:ext uri="{BB962C8B-B14F-4D97-AF65-F5344CB8AC3E}">
        <p14:creationId xmlns:p14="http://schemas.microsoft.com/office/powerpoint/2010/main" val="258549072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16632"/>
            <a:ext cx="8229600" cy="1143000"/>
          </a:xfrm>
        </p:spPr>
        <p:txBody>
          <a:bodyPr>
            <a:normAutofit/>
          </a:bodyPr>
          <a:lstStyle/>
          <a:p>
            <a:pPr>
              <a:lnSpc>
                <a:spcPct val="90000"/>
              </a:lnSpc>
              <a:spcBef>
                <a:spcPct val="20000"/>
              </a:spcBef>
            </a:pPr>
            <a:r>
              <a:rPr lang="uk-UA" sz="3200" b="1" dirty="0">
                <a:solidFill>
                  <a:srgbClr val="FF0000"/>
                </a:solidFill>
                <a:latin typeface="+mn-lt"/>
                <a:ea typeface="+mn-ea"/>
                <a:cs typeface="+mn-cs"/>
              </a:rPr>
              <a:t>Особливості захисту персоналу що проводить ручну мийку ВМП.</a:t>
            </a:r>
            <a:endParaRPr lang="ru-RU" sz="3200" b="1" dirty="0">
              <a:solidFill>
                <a:srgbClr val="FF0000"/>
              </a:solidFill>
              <a:latin typeface="+mn-lt"/>
              <a:ea typeface="+mn-ea"/>
              <a:cs typeface="+mn-cs"/>
            </a:endParaRP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628800"/>
            <a:ext cx="3610763" cy="48124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3779912" y="1268760"/>
            <a:ext cx="5256584" cy="4247317"/>
          </a:xfrm>
          <a:prstGeom prst="rect">
            <a:avLst/>
          </a:prstGeom>
        </p:spPr>
        <p:txBody>
          <a:bodyPr wrap="square">
            <a:spAutoFit/>
          </a:bodyPr>
          <a:lstStyle/>
          <a:p>
            <a:r>
              <a:rPr lang="uk-UA" dirty="0" smtClean="0">
                <a:solidFill>
                  <a:srgbClr val="FF0000"/>
                </a:solidFill>
              </a:rPr>
              <a:t>Обов'язкова вакцинація проти гепатиту В, правець!</a:t>
            </a:r>
          </a:p>
          <a:p>
            <a:r>
              <a:rPr lang="uk-UA" dirty="0" smtClean="0"/>
              <a:t>При випадковому пошкодженні шкірних покривів гострими </a:t>
            </a:r>
            <a:r>
              <a:rPr lang="uk-UA" dirty="0"/>
              <a:t>предметами під </a:t>
            </a:r>
            <a:r>
              <a:rPr lang="uk-UA" dirty="0" smtClean="0"/>
              <a:t>час маніпуляції, ризик інфікування ВІЛ помітно менше, ніж гепатитом В і складає: </a:t>
            </a:r>
          </a:p>
          <a:p>
            <a:r>
              <a:rPr lang="en-US" dirty="0" smtClean="0"/>
              <a:t>HIV</a:t>
            </a:r>
            <a:r>
              <a:rPr lang="uk-UA" dirty="0" smtClean="0"/>
              <a:t>: приблизно - 0,3%</a:t>
            </a:r>
          </a:p>
          <a:p>
            <a:r>
              <a:rPr lang="uk-UA" dirty="0" smtClean="0">
                <a:solidFill>
                  <a:srgbClr val="FF0000"/>
                </a:solidFill>
              </a:rPr>
              <a:t>HBV: приблизно - 30%!!!!!!!</a:t>
            </a:r>
          </a:p>
          <a:p>
            <a:r>
              <a:rPr lang="uk-UA" u="sng" dirty="0" smtClean="0"/>
              <a:t>Засоби індивідуального захисту, що завжди використовуються при </a:t>
            </a:r>
            <a:r>
              <a:rPr lang="uk-UA" u="sng" dirty="0"/>
              <a:t>р</a:t>
            </a:r>
            <a:r>
              <a:rPr lang="uk-UA" u="sng" dirty="0" smtClean="0"/>
              <a:t>учній мийці та очищенні:</a:t>
            </a:r>
          </a:p>
          <a:p>
            <a:r>
              <a:rPr lang="uk-UA" dirty="0"/>
              <a:t>-</a:t>
            </a:r>
            <a:r>
              <a:rPr lang="uk-UA" dirty="0" smtClean="0"/>
              <a:t> Довгі рукавички і </a:t>
            </a:r>
            <a:r>
              <a:rPr lang="uk-UA" dirty="0" err="1" smtClean="0"/>
              <a:t>водонепроникнений</a:t>
            </a:r>
            <a:r>
              <a:rPr lang="uk-UA" dirty="0" smtClean="0"/>
              <a:t>  фартух</a:t>
            </a:r>
          </a:p>
          <a:p>
            <a:r>
              <a:rPr lang="uk-UA" dirty="0" smtClean="0"/>
              <a:t>- </a:t>
            </a:r>
            <a:r>
              <a:rPr lang="uk-UA" b="1" dirty="0" smtClean="0"/>
              <a:t>Маска на все лице </a:t>
            </a:r>
            <a:r>
              <a:rPr lang="uk-UA" dirty="0" smtClean="0"/>
              <a:t>/ </a:t>
            </a:r>
            <a:r>
              <a:rPr lang="uk-UA" dirty="0" err="1" smtClean="0"/>
              <a:t>візор</a:t>
            </a:r>
            <a:r>
              <a:rPr lang="uk-UA" dirty="0" smtClean="0"/>
              <a:t> і окуляри</a:t>
            </a:r>
          </a:p>
          <a:p>
            <a:r>
              <a:rPr lang="uk-UA" dirty="0" smtClean="0"/>
              <a:t>- Утилізуйте захисний одягу після закінчення обробки.</a:t>
            </a:r>
          </a:p>
          <a:p>
            <a:r>
              <a:rPr lang="uk-UA" dirty="0" smtClean="0"/>
              <a:t>- Обробляйте руки і робочі поверхні по закінченні мийки.</a:t>
            </a:r>
            <a:endParaRPr lang="uk-UA"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9672" y="5195893"/>
            <a:ext cx="2943902" cy="1662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604157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5" name="Объект 2"/>
          <p:cNvSpPr txBox="1">
            <a:spLocks/>
          </p:cNvSpPr>
          <p:nvPr/>
        </p:nvSpPr>
        <p:spPr>
          <a:xfrm>
            <a:off x="5004048" y="3717032"/>
            <a:ext cx="3682752" cy="314096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smtClean="0"/>
              <a:t> </a:t>
            </a:r>
            <a:endParaRPr lang="ru-RU" sz="4400" dirty="0"/>
          </a:p>
        </p:txBody>
      </p:sp>
      <p:pic>
        <p:nvPicPr>
          <p:cNvPr id="7170" name="Picture 2" descr="D:\Ukraine association Sterilization and desinfection!!!!!!!!!!!!!!!!!!!\Конференции УАСД\171028 Медиком\Вспомогательные матариалы\Рабочее место.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348" y="260648"/>
            <a:ext cx="8784976" cy="6264695"/>
          </a:xfrm>
          <a:prstGeom prst="rect">
            <a:avLst/>
          </a:prstGeom>
          <a:noFill/>
          <a:extLst>
            <a:ext uri="{909E8E84-426E-40DD-AFC4-6F175D3DCCD1}">
              <a14:hiddenFill xmlns:a14="http://schemas.microsoft.com/office/drawing/2010/main">
                <a:solidFill>
                  <a:srgbClr val="FFFFFF"/>
                </a:solidFill>
              </a14:hiddenFill>
            </a:ext>
          </a:extLst>
        </p:spPr>
      </p:pic>
      <p:cxnSp>
        <p:nvCxnSpPr>
          <p:cNvPr id="4" name="Прямая со стрелкой 3"/>
          <p:cNvCxnSpPr/>
          <p:nvPr/>
        </p:nvCxnSpPr>
        <p:spPr>
          <a:xfrm flipV="1">
            <a:off x="262608" y="2101964"/>
            <a:ext cx="2304256" cy="1285331"/>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665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Genadiy\Desktop\Страницы из WHO Guideline 2016 Reprocessing 201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20" y="0"/>
            <a:ext cx="4074386" cy="576000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Genadiy\Desktop\Страницы из Hygiene_Requirements_Medical_Devices_2012.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0"/>
            <a:ext cx="4379095" cy="6192688"/>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6148" name="Picture 4" descr="C:\Users\Genadiy\Desktop\Страницы из Red_RUS_2012 1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50320" y="2149333"/>
            <a:ext cx="3083494" cy="435990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83568" y="6047571"/>
            <a:ext cx="2459584" cy="461665"/>
          </a:xfrm>
          <a:prstGeom prst="rect">
            <a:avLst/>
          </a:prstGeom>
          <a:noFill/>
        </p:spPr>
        <p:txBody>
          <a:bodyPr wrap="none" rtlCol="0">
            <a:spAutoFit/>
          </a:bodyPr>
          <a:lstStyle/>
          <a:p>
            <a:r>
              <a:rPr lang="ru-RU" sz="2400" b="1" dirty="0" smtClean="0">
                <a:solidFill>
                  <a:srgbClr val="FF0000"/>
                </a:solidFill>
              </a:rPr>
              <a:t>ДСТУ Е</a:t>
            </a:r>
            <a:r>
              <a:rPr lang="en-US" sz="2400" b="1" dirty="0" smtClean="0">
                <a:solidFill>
                  <a:srgbClr val="FF0000"/>
                </a:solidFill>
              </a:rPr>
              <a:t>N </a:t>
            </a:r>
            <a:r>
              <a:rPr lang="ru-RU" sz="2400" b="1" dirty="0" smtClean="0">
                <a:solidFill>
                  <a:srgbClr val="FF0000"/>
                </a:solidFill>
              </a:rPr>
              <a:t>17664-1 </a:t>
            </a:r>
            <a:endParaRPr lang="ru-RU" sz="2400" b="1" dirty="0">
              <a:solidFill>
                <a:srgbClr val="FF0000"/>
              </a:solidFill>
            </a:endParaRPr>
          </a:p>
        </p:txBody>
      </p:sp>
      <p:sp>
        <p:nvSpPr>
          <p:cNvPr id="2" name="Овал 1"/>
          <p:cNvSpPr/>
          <p:nvPr/>
        </p:nvSpPr>
        <p:spPr>
          <a:xfrm>
            <a:off x="4716016" y="620688"/>
            <a:ext cx="4104456" cy="7920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77902630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426" y="939096"/>
            <a:ext cx="9157426" cy="5886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450487" y="-99392"/>
            <a:ext cx="8229600" cy="1143000"/>
          </a:xfrm>
        </p:spPr>
        <p:txBody>
          <a:bodyPr>
            <a:normAutofit/>
          </a:bodyPr>
          <a:lstStyle/>
          <a:p>
            <a:pPr>
              <a:lnSpc>
                <a:spcPct val="90000"/>
              </a:lnSpc>
              <a:spcBef>
                <a:spcPct val="20000"/>
              </a:spcBef>
            </a:pPr>
            <a:r>
              <a:rPr lang="uk-UA" sz="3200" b="1" dirty="0">
                <a:solidFill>
                  <a:srgbClr val="FF0000"/>
                </a:solidFill>
                <a:latin typeface="+mn-lt"/>
                <a:ea typeface="+mn-ea"/>
                <a:cs typeface="+mn-cs"/>
              </a:rPr>
              <a:t>Приклад реалізацій ідеального робочого місця для ручної </a:t>
            </a:r>
            <a:r>
              <a:rPr lang="uk-UA" sz="3200" b="1" dirty="0" smtClean="0">
                <a:solidFill>
                  <a:srgbClr val="FF0000"/>
                </a:solidFill>
                <a:latin typeface="+mn-lt"/>
                <a:ea typeface="+mn-ea"/>
                <a:cs typeface="+mn-cs"/>
              </a:rPr>
              <a:t>мийки та ПСО.</a:t>
            </a:r>
            <a:endParaRPr lang="ru-RU" sz="3200" b="1" dirty="0">
              <a:solidFill>
                <a:srgbClr val="FF0000"/>
              </a:solidFill>
              <a:latin typeface="+mn-lt"/>
              <a:ea typeface="+mn-ea"/>
              <a:cs typeface="+mn-cs"/>
            </a:endParaRPr>
          </a:p>
        </p:txBody>
      </p:sp>
      <p:sp>
        <p:nvSpPr>
          <p:cNvPr id="4" name="Прямоугольник 3"/>
          <p:cNvSpPr/>
          <p:nvPr/>
        </p:nvSpPr>
        <p:spPr>
          <a:xfrm>
            <a:off x="251520" y="1628800"/>
            <a:ext cx="1637821" cy="369332"/>
          </a:xfrm>
          <a:prstGeom prst="rect">
            <a:avLst/>
          </a:prstGeom>
        </p:spPr>
        <p:txBody>
          <a:bodyPr wrap="none">
            <a:spAutoFit/>
          </a:bodyPr>
          <a:lstStyle/>
          <a:p>
            <a:r>
              <a:rPr lang="uk-UA" dirty="0" smtClean="0"/>
              <a:t>Захисні </a:t>
            </a:r>
            <a:r>
              <a:rPr lang="uk-UA" dirty="0" err="1" smtClean="0"/>
              <a:t>візори</a:t>
            </a:r>
            <a:endParaRPr lang="ru-RU" dirty="0"/>
          </a:p>
        </p:txBody>
      </p:sp>
      <p:cxnSp>
        <p:nvCxnSpPr>
          <p:cNvPr id="7" name="Прямая со стрелкой 6"/>
          <p:cNvCxnSpPr/>
          <p:nvPr/>
        </p:nvCxnSpPr>
        <p:spPr>
          <a:xfrm>
            <a:off x="1259632" y="1998132"/>
            <a:ext cx="936104" cy="1358860"/>
          </a:xfrm>
          <a:prstGeom prst="straightConnector1">
            <a:avLst/>
          </a:prstGeom>
          <a:ln w="412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Прямая со стрелкой 8"/>
          <p:cNvCxnSpPr/>
          <p:nvPr/>
        </p:nvCxnSpPr>
        <p:spPr>
          <a:xfrm>
            <a:off x="1547664" y="1998132"/>
            <a:ext cx="5832648" cy="1502876"/>
          </a:xfrm>
          <a:prstGeom prst="straightConnector1">
            <a:avLst/>
          </a:prstGeom>
          <a:ln w="412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Прямоугольник 12"/>
          <p:cNvSpPr/>
          <p:nvPr/>
        </p:nvSpPr>
        <p:spPr>
          <a:xfrm>
            <a:off x="0" y="3131676"/>
            <a:ext cx="1247031" cy="369332"/>
          </a:xfrm>
          <a:prstGeom prst="rect">
            <a:avLst/>
          </a:prstGeom>
        </p:spPr>
        <p:txBody>
          <a:bodyPr wrap="square">
            <a:spAutoFit/>
          </a:bodyPr>
          <a:lstStyle/>
          <a:p>
            <a:r>
              <a:rPr lang="uk-UA" dirty="0" smtClean="0"/>
              <a:t>УЗ - мийка</a:t>
            </a:r>
            <a:endParaRPr lang="ru-RU" dirty="0"/>
          </a:p>
        </p:txBody>
      </p:sp>
      <p:cxnSp>
        <p:nvCxnSpPr>
          <p:cNvPr id="14" name="Прямая со стрелкой 13"/>
          <p:cNvCxnSpPr/>
          <p:nvPr/>
        </p:nvCxnSpPr>
        <p:spPr>
          <a:xfrm>
            <a:off x="179512" y="3501008"/>
            <a:ext cx="3240360" cy="1152128"/>
          </a:xfrm>
          <a:prstGeom prst="straightConnector1">
            <a:avLst/>
          </a:prstGeom>
          <a:ln w="412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Прямоугольник 16"/>
          <p:cNvSpPr/>
          <p:nvPr/>
        </p:nvSpPr>
        <p:spPr>
          <a:xfrm>
            <a:off x="5796136" y="986592"/>
            <a:ext cx="3168352" cy="646331"/>
          </a:xfrm>
          <a:prstGeom prst="rect">
            <a:avLst/>
          </a:prstGeom>
        </p:spPr>
        <p:txBody>
          <a:bodyPr wrap="square">
            <a:spAutoFit/>
          </a:bodyPr>
          <a:lstStyle/>
          <a:p>
            <a:r>
              <a:rPr lang="uk-UA" dirty="0" smtClean="0">
                <a:solidFill>
                  <a:srgbClr val="0000FF"/>
                </a:solidFill>
              </a:rPr>
              <a:t>Всі мийки з раковиною</a:t>
            </a:r>
          </a:p>
          <a:p>
            <a:r>
              <a:rPr lang="uk-UA" dirty="0" smtClean="0">
                <a:solidFill>
                  <a:srgbClr val="0000FF"/>
                </a:solidFill>
              </a:rPr>
              <a:t>Д х Ш х Г, мм  </a:t>
            </a:r>
            <a:r>
              <a:rPr lang="cs-CZ" dirty="0" smtClean="0">
                <a:solidFill>
                  <a:srgbClr val="0000FF"/>
                </a:solidFill>
              </a:rPr>
              <a:t>700 </a:t>
            </a:r>
            <a:r>
              <a:rPr lang="cs-CZ" dirty="0">
                <a:solidFill>
                  <a:srgbClr val="0000FF"/>
                </a:solidFill>
              </a:rPr>
              <a:t>x 450 x 280</a:t>
            </a:r>
            <a:endParaRPr lang="ru-RU" dirty="0">
              <a:solidFill>
                <a:srgbClr val="0000FF"/>
              </a:solidFill>
            </a:endParaRPr>
          </a:p>
        </p:txBody>
      </p:sp>
      <p:sp>
        <p:nvSpPr>
          <p:cNvPr id="18" name="Прямоугольник 17"/>
          <p:cNvSpPr/>
          <p:nvPr/>
        </p:nvSpPr>
        <p:spPr>
          <a:xfrm>
            <a:off x="6254131" y="1820521"/>
            <a:ext cx="2710357" cy="646331"/>
          </a:xfrm>
          <a:prstGeom prst="rect">
            <a:avLst/>
          </a:prstGeom>
        </p:spPr>
        <p:txBody>
          <a:bodyPr wrap="none">
            <a:spAutoFit/>
          </a:bodyPr>
          <a:lstStyle/>
          <a:p>
            <a:r>
              <a:rPr lang="uk-UA" dirty="0" smtClean="0"/>
              <a:t>Пістолети з </a:t>
            </a:r>
            <a:r>
              <a:rPr lang="uk-UA" dirty="0" err="1" smtClean="0"/>
              <a:t>демін</a:t>
            </a:r>
            <a:r>
              <a:rPr lang="uk-UA" dirty="0" smtClean="0"/>
              <a:t>. </a:t>
            </a:r>
            <a:r>
              <a:rPr lang="uk-UA" dirty="0"/>
              <a:t>в</a:t>
            </a:r>
            <a:r>
              <a:rPr lang="uk-UA" dirty="0" smtClean="0"/>
              <a:t>одою </a:t>
            </a:r>
          </a:p>
          <a:p>
            <a:r>
              <a:rPr lang="uk-UA" dirty="0"/>
              <a:t>т</a:t>
            </a:r>
            <a:r>
              <a:rPr lang="uk-UA" dirty="0" smtClean="0"/>
              <a:t>а стисненим повітрям</a:t>
            </a:r>
            <a:endParaRPr lang="ru-RU" dirty="0"/>
          </a:p>
        </p:txBody>
      </p:sp>
      <p:cxnSp>
        <p:nvCxnSpPr>
          <p:cNvPr id="19" name="Прямая со стрелкой 18"/>
          <p:cNvCxnSpPr/>
          <p:nvPr/>
        </p:nvCxnSpPr>
        <p:spPr>
          <a:xfrm flipH="1">
            <a:off x="3059832" y="2466852"/>
            <a:ext cx="3752800" cy="849490"/>
          </a:xfrm>
          <a:prstGeom prst="straightConnector1">
            <a:avLst/>
          </a:prstGeom>
          <a:ln w="412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1" name="Прямая со стрелкой 20"/>
          <p:cNvCxnSpPr/>
          <p:nvPr/>
        </p:nvCxnSpPr>
        <p:spPr>
          <a:xfrm flipH="1">
            <a:off x="7316689" y="2466852"/>
            <a:ext cx="651444" cy="2482700"/>
          </a:xfrm>
          <a:prstGeom prst="straightConnector1">
            <a:avLst/>
          </a:prstGeom>
          <a:ln w="412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4" name="Прямая со стрелкой 23"/>
          <p:cNvCxnSpPr/>
          <p:nvPr/>
        </p:nvCxnSpPr>
        <p:spPr>
          <a:xfrm flipH="1">
            <a:off x="6596608" y="2466852"/>
            <a:ext cx="495672" cy="2122660"/>
          </a:xfrm>
          <a:prstGeom prst="straightConnector1">
            <a:avLst/>
          </a:prstGeom>
          <a:ln w="41275">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213740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44122" y="-99392"/>
            <a:ext cx="8229600" cy="1143000"/>
          </a:xfrm>
        </p:spPr>
        <p:txBody>
          <a:bodyPr>
            <a:normAutofit fontScale="90000"/>
          </a:bodyPr>
          <a:lstStyle/>
          <a:p>
            <a:r>
              <a:rPr lang="uk-UA" b="1" dirty="0">
                <a:solidFill>
                  <a:srgbClr val="FF0000"/>
                </a:solidFill>
              </a:rPr>
              <a:t>Приклад реалізацій </a:t>
            </a:r>
            <a:r>
              <a:rPr lang="uk-UA" b="1" dirty="0" smtClean="0">
                <a:solidFill>
                  <a:srgbClr val="FF0000"/>
                </a:solidFill>
              </a:rPr>
              <a:t>робочого </a:t>
            </a:r>
            <a:r>
              <a:rPr lang="uk-UA" b="1" dirty="0">
                <a:solidFill>
                  <a:srgbClr val="FF0000"/>
                </a:solidFill>
              </a:rPr>
              <a:t>місця для ручної мийки та ПСО.</a:t>
            </a:r>
            <a:endParaRPr lang="ru-RU" dirty="0">
              <a:solidFill>
                <a:srgbClr val="FF0000"/>
              </a:solidFill>
            </a:endParaRPr>
          </a:p>
        </p:txBody>
      </p:sp>
      <p:pic>
        <p:nvPicPr>
          <p:cNvPr id="921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4444" y="989908"/>
            <a:ext cx="8838096" cy="58966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8" name="Picture 2" descr="D:\Ukraine association Sterilization and desinfection!!!!!!!!!!!!!!!!!!!\Конференции УАСД\171028 Медиком\Вспомогательные матариалы\Long end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9908"/>
            <a:ext cx="3690826" cy="2694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596515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uk-UA" sz="4000" b="1" dirty="0">
                <a:solidFill>
                  <a:srgbClr val="FF0000"/>
                </a:solidFill>
              </a:rPr>
              <a:t>Ручне очищення та дезінфекція, що описати в СОП</a:t>
            </a:r>
            <a:endParaRPr lang="ru-RU" sz="4000" b="1" dirty="0">
              <a:solidFill>
                <a:srgbClr val="FF0000"/>
              </a:solidFill>
            </a:endParaRPr>
          </a:p>
        </p:txBody>
      </p:sp>
      <p:sp>
        <p:nvSpPr>
          <p:cNvPr id="3" name="Объект 2"/>
          <p:cNvSpPr>
            <a:spLocks noGrp="1"/>
          </p:cNvSpPr>
          <p:nvPr>
            <p:ph idx="1"/>
          </p:nvPr>
        </p:nvSpPr>
        <p:spPr>
          <a:xfrm>
            <a:off x="107504" y="1556792"/>
            <a:ext cx="8939336" cy="4525963"/>
          </a:xfrm>
        </p:spPr>
        <p:txBody>
          <a:bodyPr>
            <a:normAutofit fontScale="55000" lnSpcReduction="20000"/>
          </a:bodyPr>
          <a:lstStyle/>
          <a:p>
            <a:r>
              <a:rPr lang="uk-UA" dirty="0" smtClean="0"/>
              <a:t>Попередня обробка в місці використання (операційний блок) </a:t>
            </a:r>
          </a:p>
          <a:p>
            <a:r>
              <a:rPr lang="uk-UA" dirty="0" smtClean="0"/>
              <a:t>Підготовка: розбирання МВ</a:t>
            </a:r>
          </a:p>
          <a:p>
            <a:r>
              <a:rPr lang="uk-UA" dirty="0" smtClean="0"/>
              <a:t>Очищення щіткою, якщо необхідно</a:t>
            </a:r>
          </a:p>
          <a:p>
            <a:r>
              <a:rPr lang="uk-UA" dirty="0" smtClean="0"/>
              <a:t>Використати ультразвукову мийку з миючим, якщо необхідно</a:t>
            </a:r>
          </a:p>
          <a:p>
            <a:r>
              <a:rPr lang="uk-UA" dirty="0" smtClean="0"/>
              <a:t>Занурити МВ повністю в миючий розчин: увага на концентрацію та час експозиції</a:t>
            </a:r>
          </a:p>
          <a:p>
            <a:r>
              <a:rPr lang="uk-UA" dirty="0" smtClean="0"/>
              <a:t>Ополіскування МВ від миючого засобу</a:t>
            </a:r>
          </a:p>
          <a:p>
            <a:r>
              <a:rPr lang="uk-UA" dirty="0"/>
              <a:t>Занурити МВ повністю в </a:t>
            </a:r>
            <a:r>
              <a:rPr lang="uk-UA" dirty="0" smtClean="0"/>
              <a:t>дезінфекційний розчин: </a:t>
            </a:r>
            <a:r>
              <a:rPr lang="uk-UA" dirty="0"/>
              <a:t>увага на концентрацію та час </a:t>
            </a:r>
            <a:r>
              <a:rPr lang="uk-UA" dirty="0" smtClean="0"/>
              <a:t>експозиції</a:t>
            </a:r>
          </a:p>
          <a:p>
            <a:r>
              <a:rPr lang="uk-UA" dirty="0"/>
              <a:t>Ополіскування МВ від </a:t>
            </a:r>
            <a:r>
              <a:rPr lang="uk-UA" dirty="0" smtClean="0"/>
              <a:t>дезінфекційного розчину. </a:t>
            </a:r>
          </a:p>
          <a:p>
            <a:r>
              <a:rPr lang="uk-UA" dirty="0" smtClean="0"/>
              <a:t>Повторне ополіскування </a:t>
            </a:r>
            <a:r>
              <a:rPr lang="uk-UA" dirty="0"/>
              <a:t>МВ від </a:t>
            </a:r>
            <a:r>
              <a:rPr lang="uk-UA" dirty="0" smtClean="0"/>
              <a:t>хімічних залишків – ДЕМІНЕРАЛІЗОВАНОЮ водою, увага на якість  води. </a:t>
            </a:r>
          </a:p>
          <a:p>
            <a:r>
              <a:rPr lang="uk-UA" dirty="0" smtClean="0"/>
              <a:t>Сушка МВ з використання безворсового текстилю та стерильного повітря для отворів</a:t>
            </a:r>
          </a:p>
          <a:p>
            <a:r>
              <a:rPr lang="uk-UA" dirty="0" smtClean="0"/>
              <a:t>Контроль МВ на видиму чистоту, якість очищення, залишків хімічних речовин, цілісності.</a:t>
            </a:r>
          </a:p>
          <a:p>
            <a:r>
              <a:rPr lang="uk-UA" dirty="0" smtClean="0"/>
              <a:t>Технічне обслуговування, мастило!!!, ремонт та функціональний тест </a:t>
            </a:r>
          </a:p>
          <a:p>
            <a:r>
              <a:rPr lang="uk-UA" dirty="0" smtClean="0"/>
              <a:t>Пакування та маркування</a:t>
            </a:r>
            <a:endParaRPr lang="ru-RU" dirty="0"/>
          </a:p>
        </p:txBody>
      </p:sp>
    </p:spTree>
    <p:extLst>
      <p:ext uri="{BB962C8B-B14F-4D97-AF65-F5344CB8AC3E}">
        <p14:creationId xmlns:p14="http://schemas.microsoft.com/office/powerpoint/2010/main" val="666020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16632"/>
            <a:ext cx="8229600" cy="1143000"/>
          </a:xfrm>
        </p:spPr>
        <p:txBody>
          <a:bodyPr>
            <a:noAutofit/>
          </a:bodyPr>
          <a:lstStyle/>
          <a:p>
            <a:r>
              <a:rPr lang="uk-UA" sz="2400" b="1" dirty="0">
                <a:solidFill>
                  <a:srgbClr val="FF0000"/>
                </a:solidFill>
              </a:rPr>
              <a:t>Порівняння витрат дезінфекційного засобу / детергентів при ручному та автоматичному </a:t>
            </a:r>
            <a:r>
              <a:rPr lang="uk-UA" sz="2400" b="1" dirty="0" smtClean="0">
                <a:solidFill>
                  <a:srgbClr val="FF0000"/>
                </a:solidFill>
              </a:rPr>
              <a:t>способі в </a:t>
            </a:r>
            <a:r>
              <a:rPr lang="uk-UA" sz="2400" b="1" dirty="0">
                <a:solidFill>
                  <a:srgbClr val="FF0000"/>
                </a:solidFill>
              </a:rPr>
              <a:t>Польщі*</a:t>
            </a:r>
          </a:p>
        </p:txBody>
      </p:sp>
      <p:sp>
        <p:nvSpPr>
          <p:cNvPr id="4" name="Rectangle 3"/>
          <p:cNvSpPr txBox="1">
            <a:spLocks noChangeArrowheads="1"/>
          </p:cNvSpPr>
          <p:nvPr/>
        </p:nvSpPr>
        <p:spPr>
          <a:xfrm>
            <a:off x="107504" y="1196752"/>
            <a:ext cx="8812088" cy="489654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uk-UA" altLang="pl-PL" sz="1800" dirty="0" smtClean="0">
                <a:solidFill>
                  <a:srgbClr val="0000FF"/>
                </a:solidFill>
              </a:rPr>
              <a:t>Вартість дезінфекційного засобу </a:t>
            </a:r>
            <a:r>
              <a:rPr lang="en-US" altLang="pl-PL" sz="1800" dirty="0" smtClean="0">
                <a:solidFill>
                  <a:srgbClr val="0000FF"/>
                </a:solidFill>
              </a:rPr>
              <a:t>56 – 68 PLN/kg</a:t>
            </a:r>
          </a:p>
          <a:p>
            <a:pPr>
              <a:defRPr/>
            </a:pPr>
            <a:r>
              <a:rPr lang="uk-UA" altLang="pl-PL" sz="1800" dirty="0" smtClean="0">
                <a:solidFill>
                  <a:srgbClr val="0000FF"/>
                </a:solidFill>
              </a:rPr>
              <a:t>Використання в рік</a:t>
            </a:r>
            <a:r>
              <a:rPr lang="en-US" altLang="pl-PL" sz="1800" dirty="0" smtClean="0">
                <a:solidFill>
                  <a:srgbClr val="0000FF"/>
                </a:solidFill>
              </a:rPr>
              <a:t> 2 000 </a:t>
            </a:r>
            <a:r>
              <a:rPr lang="uk-UA" altLang="pl-PL" sz="1800" dirty="0" smtClean="0">
                <a:solidFill>
                  <a:srgbClr val="0000FF"/>
                </a:solidFill>
              </a:rPr>
              <a:t>кг</a:t>
            </a:r>
            <a:r>
              <a:rPr lang="en-US" altLang="pl-PL" sz="1800" dirty="0" smtClean="0">
                <a:solidFill>
                  <a:srgbClr val="0000FF"/>
                </a:solidFill>
              </a:rPr>
              <a:t> = </a:t>
            </a:r>
            <a:r>
              <a:rPr lang="en-US" altLang="pl-PL" sz="1800" b="1" dirty="0" smtClean="0">
                <a:solidFill>
                  <a:srgbClr val="0000FF"/>
                </a:solidFill>
              </a:rPr>
              <a:t>136 000</a:t>
            </a:r>
            <a:r>
              <a:rPr lang="uk-UA" altLang="pl-PL" sz="1800" b="1" dirty="0" smtClean="0">
                <a:solidFill>
                  <a:srgbClr val="0000FF"/>
                </a:solidFill>
              </a:rPr>
              <a:t> </a:t>
            </a:r>
            <a:r>
              <a:rPr lang="en-US" altLang="pl-PL" sz="1800" b="1" dirty="0" smtClean="0">
                <a:solidFill>
                  <a:srgbClr val="0000FF"/>
                </a:solidFill>
              </a:rPr>
              <a:t>PLN  </a:t>
            </a:r>
            <a:r>
              <a:rPr lang="en-US" altLang="pl-PL" sz="1800" dirty="0" smtClean="0">
                <a:solidFill>
                  <a:srgbClr val="0000FF"/>
                </a:solidFill>
              </a:rPr>
              <a:t>( Ecolab, </a:t>
            </a:r>
            <a:r>
              <a:rPr lang="en-US" altLang="pl-PL" sz="1800" dirty="0" err="1" smtClean="0">
                <a:solidFill>
                  <a:srgbClr val="0000FF"/>
                </a:solidFill>
              </a:rPr>
              <a:t>Secusept</a:t>
            </a:r>
            <a:r>
              <a:rPr lang="en-US" altLang="pl-PL" sz="1800" dirty="0" smtClean="0">
                <a:solidFill>
                  <a:srgbClr val="0000FF"/>
                </a:solidFill>
              </a:rPr>
              <a:t> </a:t>
            </a:r>
            <a:r>
              <a:rPr lang="en-US" altLang="pl-PL" sz="1800" dirty="0" err="1" smtClean="0">
                <a:solidFill>
                  <a:srgbClr val="0000FF"/>
                </a:solidFill>
              </a:rPr>
              <a:t>pulver</a:t>
            </a:r>
            <a:r>
              <a:rPr lang="en-US" altLang="pl-PL" sz="1800" dirty="0" smtClean="0">
                <a:solidFill>
                  <a:srgbClr val="0000FF"/>
                </a:solidFill>
              </a:rPr>
              <a:t>)</a:t>
            </a:r>
            <a:endParaRPr lang="uk-UA" altLang="pl-PL" sz="1800" dirty="0" smtClean="0">
              <a:solidFill>
                <a:srgbClr val="0000FF"/>
              </a:solidFill>
            </a:endParaRPr>
          </a:p>
          <a:p>
            <a:pPr>
              <a:defRPr/>
            </a:pPr>
            <a:endParaRPr lang="en-US" altLang="pl-PL" sz="1800" dirty="0" smtClean="0">
              <a:solidFill>
                <a:srgbClr val="0000FF"/>
              </a:solidFill>
            </a:endParaRPr>
          </a:p>
          <a:p>
            <a:pPr>
              <a:defRPr/>
            </a:pPr>
            <a:r>
              <a:rPr lang="en-US" altLang="pl-PL" sz="1800" dirty="0" smtClean="0">
                <a:solidFill>
                  <a:srgbClr val="0000FF"/>
                </a:solidFill>
              </a:rPr>
              <a:t>1 </a:t>
            </a:r>
            <a:r>
              <a:rPr lang="uk-UA" altLang="pl-PL" sz="1800" dirty="0" smtClean="0">
                <a:solidFill>
                  <a:srgbClr val="0000FF"/>
                </a:solidFill>
              </a:rPr>
              <a:t>мийно-дезінфекційна машина </a:t>
            </a:r>
            <a:r>
              <a:rPr lang="en-US" altLang="pl-PL" sz="1800" dirty="0" smtClean="0">
                <a:solidFill>
                  <a:srgbClr val="0000FF"/>
                </a:solidFill>
              </a:rPr>
              <a:t>140 000 – 300 000 PLN (</a:t>
            </a:r>
            <a:r>
              <a:rPr lang="uk-UA" altLang="pl-PL" sz="1800" dirty="0" smtClean="0">
                <a:solidFill>
                  <a:srgbClr val="0000FF"/>
                </a:solidFill>
              </a:rPr>
              <a:t>вмістом камери</a:t>
            </a:r>
            <a:r>
              <a:rPr lang="en-US" altLang="pl-PL" sz="1800" dirty="0" smtClean="0">
                <a:solidFill>
                  <a:srgbClr val="0000FF"/>
                </a:solidFill>
              </a:rPr>
              <a:t> 10 – 15 </a:t>
            </a:r>
            <a:r>
              <a:rPr lang="uk-UA" altLang="pl-PL" sz="1800" dirty="0" smtClean="0">
                <a:solidFill>
                  <a:srgbClr val="0000FF"/>
                </a:solidFill>
              </a:rPr>
              <a:t>сіток</a:t>
            </a:r>
            <a:r>
              <a:rPr lang="en-US" altLang="pl-PL" sz="1800" dirty="0" smtClean="0">
                <a:solidFill>
                  <a:srgbClr val="0000FF"/>
                </a:solidFill>
              </a:rPr>
              <a:t>)</a:t>
            </a:r>
          </a:p>
          <a:p>
            <a:pPr>
              <a:defRPr/>
            </a:pPr>
            <a:r>
              <a:rPr lang="uk-UA" altLang="pl-PL" sz="1800" dirty="0" smtClean="0">
                <a:solidFill>
                  <a:srgbClr val="0000FF"/>
                </a:solidFill>
              </a:rPr>
              <a:t>Вартість залежатиме від розміру, компанії та є предметом перемовин</a:t>
            </a:r>
            <a:r>
              <a:rPr lang="en-US" altLang="pl-PL" sz="1800" dirty="0" smtClean="0">
                <a:solidFill>
                  <a:srgbClr val="0000FF"/>
                </a:solidFill>
              </a:rPr>
              <a:t> </a:t>
            </a:r>
            <a:endParaRPr lang="uk-UA" altLang="pl-PL" sz="1800" dirty="0" smtClean="0">
              <a:solidFill>
                <a:srgbClr val="0000FF"/>
              </a:solidFill>
            </a:endParaRPr>
          </a:p>
          <a:p>
            <a:pPr marL="0" indent="0">
              <a:buNone/>
              <a:defRPr/>
            </a:pPr>
            <a:r>
              <a:rPr lang="uk-UA" altLang="pl-PL" sz="1800" dirty="0" smtClean="0">
                <a:solidFill>
                  <a:srgbClr val="0000FF"/>
                </a:solidFill>
              </a:rPr>
              <a:t>Вартість миючого засобу, нейтралізатору та дезінфекційного засобу в рік</a:t>
            </a:r>
            <a:r>
              <a:rPr lang="en-US" altLang="pl-PL" sz="1800" dirty="0" smtClean="0">
                <a:solidFill>
                  <a:srgbClr val="0000FF"/>
                </a:solidFill>
              </a:rPr>
              <a:t>: </a:t>
            </a:r>
            <a:r>
              <a:rPr lang="en-US" altLang="pl-PL" sz="1800" b="1" dirty="0">
                <a:solidFill>
                  <a:srgbClr val="0000FF"/>
                </a:solidFill>
              </a:rPr>
              <a:t>24 </a:t>
            </a:r>
            <a:r>
              <a:rPr lang="en-US" altLang="pl-PL" sz="1800" b="1" dirty="0" smtClean="0">
                <a:solidFill>
                  <a:srgbClr val="0000FF"/>
                </a:solidFill>
              </a:rPr>
              <a:t>200</a:t>
            </a:r>
            <a:r>
              <a:rPr lang="uk-UA" altLang="pl-PL" sz="1800" b="1" dirty="0" smtClean="0">
                <a:solidFill>
                  <a:srgbClr val="0000FF"/>
                </a:solidFill>
              </a:rPr>
              <a:t> </a:t>
            </a:r>
            <a:r>
              <a:rPr lang="en-US" altLang="pl-PL" sz="1800" b="1" dirty="0" smtClean="0">
                <a:solidFill>
                  <a:srgbClr val="0000FF"/>
                </a:solidFill>
              </a:rPr>
              <a:t>PLN </a:t>
            </a:r>
            <a:r>
              <a:rPr lang="uk-UA" altLang="pl-PL" sz="1800" dirty="0" smtClean="0">
                <a:solidFill>
                  <a:srgbClr val="0000FF"/>
                </a:solidFill>
              </a:rPr>
              <a:t>для однієї машини</a:t>
            </a:r>
            <a:endParaRPr lang="en-US" altLang="pl-PL" sz="1800" dirty="0">
              <a:solidFill>
                <a:srgbClr val="0000FF"/>
              </a:solidFill>
            </a:endParaRPr>
          </a:p>
          <a:p>
            <a:pPr marL="0" indent="0">
              <a:buNone/>
              <a:defRPr/>
            </a:pPr>
            <a:r>
              <a:rPr lang="uk-UA" altLang="pl-PL" sz="1800" dirty="0" smtClean="0">
                <a:solidFill>
                  <a:srgbClr val="0000FF"/>
                </a:solidFill>
              </a:rPr>
              <a:t>Додатково не враховано</a:t>
            </a:r>
            <a:r>
              <a:rPr lang="en-US" altLang="pl-PL" sz="1800" dirty="0" smtClean="0">
                <a:solidFill>
                  <a:srgbClr val="0000FF"/>
                </a:solidFill>
              </a:rPr>
              <a:t>: </a:t>
            </a:r>
            <a:endParaRPr lang="en-US" altLang="pl-PL" sz="1800" dirty="0">
              <a:solidFill>
                <a:srgbClr val="0000FF"/>
              </a:solidFill>
            </a:endParaRPr>
          </a:p>
          <a:p>
            <a:pPr>
              <a:defRPr/>
            </a:pPr>
            <a:r>
              <a:rPr lang="uk-UA" altLang="pl-PL" sz="1800" dirty="0" smtClean="0">
                <a:solidFill>
                  <a:srgbClr val="0000FF"/>
                </a:solidFill>
              </a:rPr>
              <a:t>Економія води</a:t>
            </a:r>
            <a:r>
              <a:rPr lang="en-US" altLang="pl-PL" sz="1800" dirty="0" smtClean="0">
                <a:solidFill>
                  <a:srgbClr val="0000FF"/>
                </a:solidFill>
              </a:rPr>
              <a:t>, </a:t>
            </a:r>
            <a:r>
              <a:rPr lang="uk-UA" altLang="pl-PL" sz="1800" dirty="0" smtClean="0">
                <a:solidFill>
                  <a:srgbClr val="0000FF"/>
                </a:solidFill>
              </a:rPr>
              <a:t>дивись інструкцію по використанню машини</a:t>
            </a:r>
            <a:endParaRPr lang="en-US" altLang="pl-PL" sz="1800" dirty="0">
              <a:solidFill>
                <a:srgbClr val="0000FF"/>
              </a:solidFill>
            </a:endParaRPr>
          </a:p>
          <a:p>
            <a:pPr>
              <a:defRPr/>
            </a:pPr>
            <a:r>
              <a:rPr lang="uk-UA" sz="1800" dirty="0" smtClean="0">
                <a:solidFill>
                  <a:srgbClr val="0000FF"/>
                </a:solidFill>
              </a:rPr>
              <a:t>Економія часу та зменшення кількості задіяного персоналу в брудній зоні </a:t>
            </a:r>
            <a:r>
              <a:rPr lang="en-US" sz="1800" dirty="0" smtClean="0">
                <a:solidFill>
                  <a:srgbClr val="0000FF"/>
                </a:solidFill>
              </a:rPr>
              <a:t>– </a:t>
            </a:r>
            <a:r>
              <a:rPr lang="uk-UA" sz="1800" dirty="0" smtClean="0">
                <a:solidFill>
                  <a:srgbClr val="0000FF"/>
                </a:solidFill>
              </a:rPr>
              <a:t>потрібно 2 працівника замість </a:t>
            </a:r>
            <a:r>
              <a:rPr lang="en-US" sz="1800" dirty="0" smtClean="0">
                <a:solidFill>
                  <a:srgbClr val="0000FF"/>
                </a:solidFill>
              </a:rPr>
              <a:t>10 </a:t>
            </a:r>
            <a:r>
              <a:rPr lang="uk-UA" sz="1800" dirty="0" smtClean="0">
                <a:solidFill>
                  <a:srgbClr val="0000FF"/>
                </a:solidFill>
              </a:rPr>
              <a:t>чи більше </a:t>
            </a:r>
            <a:r>
              <a:rPr lang="en-US" sz="1800" dirty="0" smtClean="0">
                <a:solidFill>
                  <a:srgbClr val="0000FF"/>
                </a:solidFill>
              </a:rPr>
              <a:t>(</a:t>
            </a:r>
            <a:r>
              <a:rPr lang="uk-UA" sz="1800" dirty="0" smtClean="0">
                <a:solidFill>
                  <a:srgbClr val="0000FF"/>
                </a:solidFill>
              </a:rPr>
              <a:t>в госпіталі на </a:t>
            </a:r>
            <a:r>
              <a:rPr lang="en-US" sz="1800" dirty="0" smtClean="0">
                <a:solidFill>
                  <a:srgbClr val="0000FF"/>
                </a:solidFill>
              </a:rPr>
              <a:t>800 </a:t>
            </a:r>
            <a:r>
              <a:rPr lang="uk-UA" sz="1800" dirty="0" smtClean="0">
                <a:solidFill>
                  <a:srgbClr val="0000FF"/>
                </a:solidFill>
              </a:rPr>
              <a:t>ліжок та </a:t>
            </a:r>
            <a:r>
              <a:rPr lang="en-US" sz="1800" dirty="0" smtClean="0">
                <a:solidFill>
                  <a:srgbClr val="0000FF"/>
                </a:solidFill>
              </a:rPr>
              <a:t>14 </a:t>
            </a:r>
            <a:r>
              <a:rPr lang="en-US" sz="1800" dirty="0">
                <a:solidFill>
                  <a:srgbClr val="0000FF"/>
                </a:solidFill>
              </a:rPr>
              <a:t>000 </a:t>
            </a:r>
            <a:r>
              <a:rPr lang="uk-UA" sz="1800" dirty="0" smtClean="0">
                <a:solidFill>
                  <a:srgbClr val="0000FF"/>
                </a:solidFill>
              </a:rPr>
              <a:t>операцій на рік</a:t>
            </a:r>
            <a:r>
              <a:rPr lang="en-US" sz="1800" dirty="0" smtClean="0">
                <a:solidFill>
                  <a:srgbClr val="0000FF"/>
                </a:solidFill>
              </a:rPr>
              <a:t>)</a:t>
            </a:r>
            <a:endParaRPr lang="en-US" sz="1800" dirty="0">
              <a:solidFill>
                <a:srgbClr val="0000FF"/>
              </a:solidFill>
            </a:endParaRPr>
          </a:p>
          <a:p>
            <a:pPr marL="0" indent="0">
              <a:buNone/>
              <a:defRPr/>
            </a:pPr>
            <a:endParaRPr lang="uk-UA" altLang="pl-PL" sz="1800" dirty="0" smtClean="0">
              <a:solidFill>
                <a:srgbClr val="0000FF"/>
              </a:solidFill>
            </a:endParaRPr>
          </a:p>
          <a:p>
            <a:pPr marL="0" indent="0">
              <a:buNone/>
              <a:defRPr/>
            </a:pPr>
            <a:r>
              <a:rPr lang="uk-UA" altLang="pl-PL" sz="1800" dirty="0" smtClean="0">
                <a:solidFill>
                  <a:srgbClr val="0000FF"/>
                </a:solidFill>
              </a:rPr>
              <a:t>Витрати на ручну мийку та дезінфекцію одного МВ складають 6-8 хвилин.** </a:t>
            </a:r>
          </a:p>
          <a:p>
            <a:pPr marL="0" indent="0">
              <a:buNone/>
              <a:defRPr/>
            </a:pPr>
            <a:endParaRPr lang="uk-UA" altLang="pl-PL" sz="1800" dirty="0" smtClean="0">
              <a:solidFill>
                <a:srgbClr val="0000FF"/>
              </a:solidFill>
            </a:endParaRPr>
          </a:p>
          <a:p>
            <a:pPr marL="0" indent="0">
              <a:buNone/>
              <a:defRPr/>
            </a:pPr>
            <a:r>
              <a:rPr lang="uk-UA" altLang="pl-PL" sz="1800" dirty="0" smtClean="0">
                <a:solidFill>
                  <a:srgbClr val="0000FF"/>
                </a:solidFill>
              </a:rPr>
              <a:t>*   (</a:t>
            </a:r>
            <a:r>
              <a:rPr lang="uk-UA" altLang="pl-PL" sz="1800" dirty="0">
                <a:solidFill>
                  <a:srgbClr val="0000FF"/>
                </a:solidFill>
              </a:rPr>
              <a:t>Дані </a:t>
            </a:r>
            <a:r>
              <a:rPr lang="uk-UA" altLang="pl-PL" sz="1800" dirty="0" smtClean="0">
                <a:solidFill>
                  <a:srgbClr val="0000FF"/>
                </a:solidFill>
              </a:rPr>
              <a:t>Польської  </a:t>
            </a:r>
            <a:r>
              <a:rPr lang="uk-UA" altLang="pl-PL" sz="1800" dirty="0">
                <a:solidFill>
                  <a:srgbClr val="0000FF"/>
                </a:solidFill>
              </a:rPr>
              <a:t>асоціації стерилізації медичних виробів</a:t>
            </a:r>
            <a:r>
              <a:rPr lang="uk-UA" altLang="pl-PL" sz="1800" dirty="0" smtClean="0">
                <a:solidFill>
                  <a:srgbClr val="0000FF"/>
                </a:solidFill>
              </a:rPr>
              <a:t>) </a:t>
            </a:r>
            <a:endParaRPr lang="en-US" altLang="pl-PL" dirty="0">
              <a:solidFill>
                <a:srgbClr val="FF0000"/>
              </a:solidFill>
            </a:endParaRPr>
          </a:p>
          <a:p>
            <a:pPr marL="0" indent="0">
              <a:buNone/>
              <a:defRPr/>
            </a:pPr>
            <a:r>
              <a:rPr lang="uk-UA" altLang="pl-PL" sz="1800" dirty="0" smtClean="0">
                <a:solidFill>
                  <a:srgbClr val="0000FF"/>
                </a:solidFill>
              </a:rPr>
              <a:t>** (Дані Німецької  асоціації стерилізації медичних виробів)</a:t>
            </a:r>
            <a:endParaRPr lang="en-US" altLang="pl-PL" sz="2000" dirty="0" smtClean="0">
              <a:solidFill>
                <a:srgbClr val="FF0000"/>
              </a:solidFill>
            </a:endParaRPr>
          </a:p>
        </p:txBody>
      </p:sp>
    </p:spTree>
    <p:extLst>
      <p:ext uri="{BB962C8B-B14F-4D97-AF65-F5344CB8AC3E}">
        <p14:creationId xmlns:p14="http://schemas.microsoft.com/office/powerpoint/2010/main" val="12431068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74638"/>
            <a:ext cx="9144000" cy="1143000"/>
          </a:xfrm>
        </p:spPr>
        <p:txBody>
          <a:bodyPr>
            <a:noAutofit/>
          </a:bodyPr>
          <a:lstStyle/>
          <a:p>
            <a:pPr>
              <a:lnSpc>
                <a:spcPct val="90000"/>
              </a:lnSpc>
              <a:spcBef>
                <a:spcPct val="20000"/>
              </a:spcBef>
            </a:pPr>
            <a:r>
              <a:rPr lang="uk-UA" sz="3200" b="1" dirty="0" smtClean="0">
                <a:solidFill>
                  <a:srgbClr val="0070C0"/>
                </a:solidFill>
                <a:latin typeface="+mn-lt"/>
                <a:ea typeface="+mn-ea"/>
                <a:cs typeface="+mn-cs"/>
              </a:rPr>
              <a:t/>
            </a:r>
            <a:br>
              <a:rPr lang="uk-UA" sz="3200" b="1" dirty="0" smtClean="0">
                <a:solidFill>
                  <a:srgbClr val="0070C0"/>
                </a:solidFill>
                <a:latin typeface="+mn-lt"/>
                <a:ea typeface="+mn-ea"/>
                <a:cs typeface="+mn-cs"/>
              </a:rPr>
            </a:br>
            <a:r>
              <a:rPr lang="uk-UA" sz="3200" b="1" dirty="0" smtClean="0">
                <a:solidFill>
                  <a:srgbClr val="FF0000"/>
                </a:solidFill>
                <a:latin typeface="+mn-lt"/>
                <a:ea typeface="+mn-ea"/>
                <a:cs typeface="+mn-cs"/>
              </a:rPr>
              <a:t>ЗОНА МИЙКИ ТА ПСО. (червона зона - брудна)</a:t>
            </a:r>
            <a:br>
              <a:rPr lang="uk-UA" sz="3200" b="1" dirty="0" smtClean="0">
                <a:solidFill>
                  <a:srgbClr val="FF0000"/>
                </a:solidFill>
                <a:latin typeface="+mn-lt"/>
                <a:ea typeface="+mn-ea"/>
                <a:cs typeface="+mn-cs"/>
              </a:rPr>
            </a:br>
            <a:r>
              <a:rPr lang="uk-UA" sz="900" b="1" dirty="0" smtClean="0">
                <a:solidFill>
                  <a:srgbClr val="0070C0"/>
                </a:solidFill>
                <a:latin typeface="+mn-lt"/>
                <a:ea typeface="+mn-ea"/>
                <a:cs typeface="+mn-cs"/>
              </a:rPr>
              <a:t/>
            </a:r>
            <a:br>
              <a:rPr lang="uk-UA" sz="900" b="1" dirty="0" smtClean="0">
                <a:solidFill>
                  <a:srgbClr val="0070C0"/>
                </a:solidFill>
                <a:latin typeface="+mn-lt"/>
                <a:ea typeface="+mn-ea"/>
                <a:cs typeface="+mn-cs"/>
              </a:rPr>
            </a:br>
            <a:r>
              <a:rPr lang="uk-UA" sz="2800" b="1" dirty="0">
                <a:solidFill>
                  <a:srgbClr val="0070C0"/>
                </a:solidFill>
              </a:rPr>
              <a:t>Ф</a:t>
            </a:r>
            <a:r>
              <a:rPr lang="uk-UA" sz="2800" b="1" dirty="0" smtClean="0">
                <a:solidFill>
                  <a:srgbClr val="0070C0"/>
                </a:solidFill>
              </a:rPr>
              <a:t>актори впливу</a:t>
            </a:r>
            <a:r>
              <a:rPr lang="uk-UA" sz="3200" b="1" dirty="0">
                <a:solidFill>
                  <a:srgbClr val="0070C0"/>
                </a:solidFill>
              </a:rPr>
              <a:t> </a:t>
            </a:r>
            <a:r>
              <a:rPr lang="uk-UA" sz="2800" b="1" dirty="0" smtClean="0">
                <a:solidFill>
                  <a:srgbClr val="0070C0"/>
                </a:solidFill>
                <a:latin typeface="+mn-lt"/>
                <a:ea typeface="+mn-ea"/>
                <a:cs typeface="+mn-cs"/>
              </a:rPr>
              <a:t>при ручному </a:t>
            </a:r>
            <a:r>
              <a:rPr lang="uk-UA" sz="2800" b="1" dirty="0">
                <a:solidFill>
                  <a:srgbClr val="0070C0"/>
                </a:solidFill>
                <a:latin typeface="+mn-lt"/>
                <a:ea typeface="+mn-ea"/>
                <a:cs typeface="+mn-cs"/>
              </a:rPr>
              <a:t>та </a:t>
            </a:r>
            <a:r>
              <a:rPr lang="uk-UA" sz="2800" b="1" dirty="0" smtClean="0">
                <a:solidFill>
                  <a:srgbClr val="0070C0"/>
                </a:solidFill>
                <a:latin typeface="+mn-lt"/>
                <a:ea typeface="+mn-ea"/>
                <a:cs typeface="+mn-cs"/>
              </a:rPr>
              <a:t>машинному </a:t>
            </a:r>
            <a:br>
              <a:rPr lang="uk-UA" sz="2800" b="1" dirty="0" smtClean="0">
                <a:solidFill>
                  <a:srgbClr val="0070C0"/>
                </a:solidFill>
                <a:latin typeface="+mn-lt"/>
                <a:ea typeface="+mn-ea"/>
                <a:cs typeface="+mn-cs"/>
              </a:rPr>
            </a:br>
            <a:r>
              <a:rPr lang="uk-UA" sz="2800" b="1" dirty="0" smtClean="0">
                <a:solidFill>
                  <a:srgbClr val="0070C0"/>
                </a:solidFill>
                <a:latin typeface="+mn-lt"/>
                <a:ea typeface="+mn-ea"/>
                <a:cs typeface="+mn-cs"/>
              </a:rPr>
              <a:t>методах дезінфекції </a:t>
            </a:r>
            <a:endParaRPr lang="ru-RU" sz="3200" b="1" dirty="0">
              <a:solidFill>
                <a:srgbClr val="0070C0"/>
              </a:solidFill>
              <a:latin typeface="+mn-lt"/>
              <a:ea typeface="+mn-ea"/>
              <a:cs typeface="+mn-cs"/>
            </a:endParaRPr>
          </a:p>
        </p:txBody>
      </p:sp>
      <p:grpSp>
        <p:nvGrpSpPr>
          <p:cNvPr id="4" name="Группа 3"/>
          <p:cNvGrpSpPr>
            <a:grpSpLocks/>
          </p:cNvGrpSpPr>
          <p:nvPr/>
        </p:nvGrpSpPr>
        <p:grpSpPr bwMode="auto">
          <a:xfrm>
            <a:off x="3274902" y="3002706"/>
            <a:ext cx="2278484" cy="2109946"/>
            <a:chOff x="5" y="5"/>
            <a:chExt cx="1889" cy="1867"/>
          </a:xfrm>
        </p:grpSpPr>
        <p:sp>
          <p:nvSpPr>
            <p:cNvPr id="5" name="Freeform 24"/>
            <p:cNvSpPr>
              <a:spLocks/>
            </p:cNvSpPr>
            <p:nvPr/>
          </p:nvSpPr>
          <p:spPr bwMode="auto">
            <a:xfrm>
              <a:off x="5" y="936"/>
              <a:ext cx="944" cy="936"/>
            </a:xfrm>
            <a:custGeom>
              <a:avLst/>
              <a:gdLst>
                <a:gd name="T0" fmla="*/ 0 w 944"/>
                <a:gd name="T1" fmla="*/ 0 h 936"/>
                <a:gd name="T2" fmla="*/ 0 w 944"/>
                <a:gd name="T3" fmla="*/ 2 h 936"/>
                <a:gd name="T4" fmla="*/ 3 w 944"/>
                <a:gd name="T5" fmla="*/ 78 h 936"/>
                <a:gd name="T6" fmla="*/ 12 w 944"/>
                <a:gd name="T7" fmla="*/ 153 h 936"/>
                <a:gd name="T8" fmla="*/ 27 w 944"/>
                <a:gd name="T9" fmla="*/ 225 h 936"/>
                <a:gd name="T10" fmla="*/ 47 w 944"/>
                <a:gd name="T11" fmla="*/ 296 h 936"/>
                <a:gd name="T12" fmla="*/ 73 w 944"/>
                <a:gd name="T13" fmla="*/ 364 h 936"/>
                <a:gd name="T14" fmla="*/ 104 w 944"/>
                <a:gd name="T15" fmla="*/ 430 h 936"/>
                <a:gd name="T16" fmla="*/ 140 w 944"/>
                <a:gd name="T17" fmla="*/ 492 h 936"/>
                <a:gd name="T18" fmla="*/ 181 w 944"/>
                <a:gd name="T19" fmla="*/ 552 h 936"/>
                <a:gd name="T20" fmla="*/ 226 w 944"/>
                <a:gd name="T21" fmla="*/ 608 h 936"/>
                <a:gd name="T22" fmla="*/ 275 w 944"/>
                <a:gd name="T23" fmla="*/ 660 h 936"/>
                <a:gd name="T24" fmla="*/ 328 w 944"/>
                <a:gd name="T25" fmla="*/ 709 h 936"/>
                <a:gd name="T26" fmla="*/ 384 w 944"/>
                <a:gd name="T27" fmla="*/ 754 h 936"/>
                <a:gd name="T28" fmla="*/ 444 w 944"/>
                <a:gd name="T29" fmla="*/ 794 h 936"/>
                <a:gd name="T30" fmla="*/ 507 w 944"/>
                <a:gd name="T31" fmla="*/ 830 h 936"/>
                <a:gd name="T32" fmla="*/ 574 w 944"/>
                <a:gd name="T33" fmla="*/ 861 h 936"/>
                <a:gd name="T34" fmla="*/ 642 w 944"/>
                <a:gd name="T35" fmla="*/ 887 h 936"/>
                <a:gd name="T36" fmla="*/ 714 w 944"/>
                <a:gd name="T37" fmla="*/ 907 h 936"/>
                <a:gd name="T38" fmla="*/ 787 w 944"/>
                <a:gd name="T39" fmla="*/ 923 h 936"/>
                <a:gd name="T40" fmla="*/ 863 w 944"/>
                <a:gd name="T41" fmla="*/ 932 h 936"/>
                <a:gd name="T42" fmla="*/ 940 w 944"/>
                <a:gd name="T43" fmla="*/ 935 h 936"/>
                <a:gd name="T44" fmla="*/ 943 w 944"/>
                <a:gd name="T45" fmla="*/ 2 h 936"/>
                <a:gd name="T46" fmla="*/ 0 w 944"/>
                <a:gd name="T47" fmla="*/ 0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44" h="936">
                  <a:moveTo>
                    <a:pt x="0" y="0"/>
                  </a:moveTo>
                  <a:lnTo>
                    <a:pt x="0" y="2"/>
                  </a:lnTo>
                  <a:lnTo>
                    <a:pt x="3" y="78"/>
                  </a:lnTo>
                  <a:lnTo>
                    <a:pt x="12" y="153"/>
                  </a:lnTo>
                  <a:lnTo>
                    <a:pt x="27" y="225"/>
                  </a:lnTo>
                  <a:lnTo>
                    <a:pt x="47" y="296"/>
                  </a:lnTo>
                  <a:lnTo>
                    <a:pt x="73" y="364"/>
                  </a:lnTo>
                  <a:lnTo>
                    <a:pt x="104" y="430"/>
                  </a:lnTo>
                  <a:lnTo>
                    <a:pt x="140" y="492"/>
                  </a:lnTo>
                  <a:lnTo>
                    <a:pt x="181" y="552"/>
                  </a:lnTo>
                  <a:lnTo>
                    <a:pt x="226" y="608"/>
                  </a:lnTo>
                  <a:lnTo>
                    <a:pt x="275" y="660"/>
                  </a:lnTo>
                  <a:lnTo>
                    <a:pt x="328" y="709"/>
                  </a:lnTo>
                  <a:lnTo>
                    <a:pt x="384" y="754"/>
                  </a:lnTo>
                  <a:lnTo>
                    <a:pt x="444" y="794"/>
                  </a:lnTo>
                  <a:lnTo>
                    <a:pt x="507" y="830"/>
                  </a:lnTo>
                  <a:lnTo>
                    <a:pt x="574" y="861"/>
                  </a:lnTo>
                  <a:lnTo>
                    <a:pt x="642" y="887"/>
                  </a:lnTo>
                  <a:lnTo>
                    <a:pt x="714" y="907"/>
                  </a:lnTo>
                  <a:lnTo>
                    <a:pt x="787" y="923"/>
                  </a:lnTo>
                  <a:lnTo>
                    <a:pt x="863" y="932"/>
                  </a:lnTo>
                  <a:lnTo>
                    <a:pt x="940" y="935"/>
                  </a:lnTo>
                  <a:lnTo>
                    <a:pt x="943" y="2"/>
                  </a:lnTo>
                  <a:lnTo>
                    <a:pt x="0" y="0"/>
                  </a:lnTo>
                </a:path>
              </a:pathLst>
            </a:custGeom>
            <a:solidFill>
              <a:srgbClr val="00CC98"/>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ru-RU"/>
            </a:p>
          </p:txBody>
        </p:sp>
        <p:sp>
          <p:nvSpPr>
            <p:cNvPr id="6" name="Freeform 25"/>
            <p:cNvSpPr>
              <a:spLocks/>
            </p:cNvSpPr>
            <p:nvPr/>
          </p:nvSpPr>
          <p:spPr bwMode="auto">
            <a:xfrm>
              <a:off x="5" y="936"/>
              <a:ext cx="941" cy="936"/>
            </a:xfrm>
            <a:custGeom>
              <a:avLst/>
              <a:gdLst>
                <a:gd name="T0" fmla="*/ 940 w 941"/>
                <a:gd name="T1" fmla="*/ 935 h 936"/>
                <a:gd name="T2" fmla="*/ 863 w 941"/>
                <a:gd name="T3" fmla="*/ 932 h 936"/>
                <a:gd name="T4" fmla="*/ 787 w 941"/>
                <a:gd name="T5" fmla="*/ 923 h 936"/>
                <a:gd name="T6" fmla="*/ 714 w 941"/>
                <a:gd name="T7" fmla="*/ 907 h 936"/>
                <a:gd name="T8" fmla="*/ 642 w 941"/>
                <a:gd name="T9" fmla="*/ 887 h 936"/>
                <a:gd name="T10" fmla="*/ 574 w 941"/>
                <a:gd name="T11" fmla="*/ 861 h 936"/>
                <a:gd name="T12" fmla="*/ 507 w 941"/>
                <a:gd name="T13" fmla="*/ 830 h 936"/>
                <a:gd name="T14" fmla="*/ 444 w 941"/>
                <a:gd name="T15" fmla="*/ 794 h 936"/>
                <a:gd name="T16" fmla="*/ 384 w 941"/>
                <a:gd name="T17" fmla="*/ 754 h 936"/>
                <a:gd name="T18" fmla="*/ 328 w 941"/>
                <a:gd name="T19" fmla="*/ 709 h 936"/>
                <a:gd name="T20" fmla="*/ 275 w 941"/>
                <a:gd name="T21" fmla="*/ 660 h 936"/>
                <a:gd name="T22" fmla="*/ 226 w 941"/>
                <a:gd name="T23" fmla="*/ 608 h 936"/>
                <a:gd name="T24" fmla="*/ 181 w 941"/>
                <a:gd name="T25" fmla="*/ 552 h 936"/>
                <a:gd name="T26" fmla="*/ 140 w 941"/>
                <a:gd name="T27" fmla="*/ 492 h 936"/>
                <a:gd name="T28" fmla="*/ 104 w 941"/>
                <a:gd name="T29" fmla="*/ 430 h 936"/>
                <a:gd name="T30" fmla="*/ 73 w 941"/>
                <a:gd name="T31" fmla="*/ 364 h 936"/>
                <a:gd name="T32" fmla="*/ 47 w 941"/>
                <a:gd name="T33" fmla="*/ 296 h 936"/>
                <a:gd name="T34" fmla="*/ 27 w 941"/>
                <a:gd name="T35" fmla="*/ 225 h 936"/>
                <a:gd name="T36" fmla="*/ 12 w 941"/>
                <a:gd name="T37" fmla="*/ 153 h 936"/>
                <a:gd name="T38" fmla="*/ 3 w 941"/>
                <a:gd name="T39" fmla="*/ 78 h 936"/>
                <a:gd name="T40" fmla="*/ 0 w 941"/>
                <a:gd name="T41" fmla="*/ 2 h 936"/>
                <a:gd name="T42" fmla="*/ 0 w 941"/>
                <a:gd name="T43" fmla="*/ 0 h 936"/>
                <a:gd name="T44" fmla="*/ 0 w 941"/>
                <a:gd name="T45" fmla="*/ 0 h 936"/>
                <a:gd name="T46" fmla="*/ 0 w 941"/>
                <a:gd name="T47" fmla="*/ 0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41" h="936">
                  <a:moveTo>
                    <a:pt x="940" y="935"/>
                  </a:moveTo>
                  <a:lnTo>
                    <a:pt x="863" y="932"/>
                  </a:lnTo>
                  <a:lnTo>
                    <a:pt x="787" y="923"/>
                  </a:lnTo>
                  <a:lnTo>
                    <a:pt x="714" y="907"/>
                  </a:lnTo>
                  <a:lnTo>
                    <a:pt x="642" y="887"/>
                  </a:lnTo>
                  <a:lnTo>
                    <a:pt x="574" y="861"/>
                  </a:lnTo>
                  <a:lnTo>
                    <a:pt x="507" y="830"/>
                  </a:lnTo>
                  <a:lnTo>
                    <a:pt x="444" y="794"/>
                  </a:lnTo>
                  <a:lnTo>
                    <a:pt x="384" y="754"/>
                  </a:lnTo>
                  <a:lnTo>
                    <a:pt x="328" y="709"/>
                  </a:lnTo>
                  <a:lnTo>
                    <a:pt x="275" y="660"/>
                  </a:lnTo>
                  <a:lnTo>
                    <a:pt x="226" y="608"/>
                  </a:lnTo>
                  <a:lnTo>
                    <a:pt x="181" y="552"/>
                  </a:lnTo>
                  <a:lnTo>
                    <a:pt x="140" y="492"/>
                  </a:lnTo>
                  <a:lnTo>
                    <a:pt x="104" y="430"/>
                  </a:lnTo>
                  <a:lnTo>
                    <a:pt x="73" y="364"/>
                  </a:lnTo>
                  <a:lnTo>
                    <a:pt x="47" y="296"/>
                  </a:lnTo>
                  <a:lnTo>
                    <a:pt x="27" y="225"/>
                  </a:lnTo>
                  <a:lnTo>
                    <a:pt x="12" y="153"/>
                  </a:lnTo>
                  <a:lnTo>
                    <a:pt x="3" y="78"/>
                  </a:lnTo>
                  <a:lnTo>
                    <a:pt x="0" y="2"/>
                  </a:lnTo>
                  <a:lnTo>
                    <a:pt x="0" y="0"/>
                  </a:lnTo>
                  <a:lnTo>
                    <a:pt x="0" y="0"/>
                  </a:lnTo>
                  <a:lnTo>
                    <a:pt x="0" y="0"/>
                  </a:lnTo>
                </a:path>
              </a:pathLst>
            </a:custGeom>
            <a:noFill/>
            <a:ln w="6984">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ru-RU"/>
            </a:p>
          </p:txBody>
        </p:sp>
        <p:sp>
          <p:nvSpPr>
            <p:cNvPr id="7" name="Freeform 26"/>
            <p:cNvSpPr>
              <a:spLocks/>
            </p:cNvSpPr>
            <p:nvPr/>
          </p:nvSpPr>
          <p:spPr bwMode="auto">
            <a:xfrm>
              <a:off x="5" y="5"/>
              <a:ext cx="944" cy="934"/>
            </a:xfrm>
            <a:custGeom>
              <a:avLst/>
              <a:gdLst>
                <a:gd name="T0" fmla="*/ 940 w 944"/>
                <a:gd name="T1" fmla="*/ 0 h 934"/>
                <a:gd name="T2" fmla="*/ 863 w 944"/>
                <a:gd name="T3" fmla="*/ 3 h 934"/>
                <a:gd name="T4" fmla="*/ 788 w 944"/>
                <a:gd name="T5" fmla="*/ 12 h 934"/>
                <a:gd name="T6" fmla="*/ 715 w 944"/>
                <a:gd name="T7" fmla="*/ 27 h 934"/>
                <a:gd name="T8" fmla="*/ 643 w 944"/>
                <a:gd name="T9" fmla="*/ 47 h 934"/>
                <a:gd name="T10" fmla="*/ 575 w 944"/>
                <a:gd name="T11" fmla="*/ 73 h 934"/>
                <a:gd name="T12" fmla="*/ 508 w 944"/>
                <a:gd name="T13" fmla="*/ 104 h 934"/>
                <a:gd name="T14" fmla="*/ 445 w 944"/>
                <a:gd name="T15" fmla="*/ 139 h 934"/>
                <a:gd name="T16" fmla="*/ 385 w 944"/>
                <a:gd name="T17" fmla="*/ 179 h 934"/>
                <a:gd name="T18" fmla="*/ 329 w 944"/>
                <a:gd name="T19" fmla="*/ 224 h 934"/>
                <a:gd name="T20" fmla="*/ 275 w 944"/>
                <a:gd name="T21" fmla="*/ 272 h 934"/>
                <a:gd name="T22" fmla="*/ 226 w 944"/>
                <a:gd name="T23" fmla="*/ 325 h 934"/>
                <a:gd name="T24" fmla="*/ 181 w 944"/>
                <a:gd name="T25" fmla="*/ 381 h 934"/>
                <a:gd name="T26" fmla="*/ 141 w 944"/>
                <a:gd name="T27" fmla="*/ 440 h 934"/>
                <a:gd name="T28" fmla="*/ 105 w 944"/>
                <a:gd name="T29" fmla="*/ 503 h 934"/>
                <a:gd name="T30" fmla="*/ 74 w 944"/>
                <a:gd name="T31" fmla="*/ 569 h 934"/>
                <a:gd name="T32" fmla="*/ 48 w 944"/>
                <a:gd name="T33" fmla="*/ 637 h 934"/>
                <a:gd name="T34" fmla="*/ 27 w 944"/>
                <a:gd name="T35" fmla="*/ 707 h 934"/>
                <a:gd name="T36" fmla="*/ 12 w 944"/>
                <a:gd name="T37" fmla="*/ 780 h 934"/>
                <a:gd name="T38" fmla="*/ 3 w 944"/>
                <a:gd name="T39" fmla="*/ 854 h 934"/>
                <a:gd name="T40" fmla="*/ 0 w 944"/>
                <a:gd name="T41" fmla="*/ 931 h 934"/>
                <a:gd name="T42" fmla="*/ 943 w 944"/>
                <a:gd name="T43" fmla="*/ 933 h 934"/>
                <a:gd name="T44" fmla="*/ 940 w 944"/>
                <a:gd name="T45" fmla="*/ 0 h 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44" h="934">
                  <a:moveTo>
                    <a:pt x="940" y="0"/>
                  </a:moveTo>
                  <a:lnTo>
                    <a:pt x="863" y="3"/>
                  </a:lnTo>
                  <a:lnTo>
                    <a:pt x="788" y="12"/>
                  </a:lnTo>
                  <a:lnTo>
                    <a:pt x="715" y="27"/>
                  </a:lnTo>
                  <a:lnTo>
                    <a:pt x="643" y="47"/>
                  </a:lnTo>
                  <a:lnTo>
                    <a:pt x="575" y="73"/>
                  </a:lnTo>
                  <a:lnTo>
                    <a:pt x="508" y="104"/>
                  </a:lnTo>
                  <a:lnTo>
                    <a:pt x="445" y="139"/>
                  </a:lnTo>
                  <a:lnTo>
                    <a:pt x="385" y="179"/>
                  </a:lnTo>
                  <a:lnTo>
                    <a:pt x="329" y="224"/>
                  </a:lnTo>
                  <a:lnTo>
                    <a:pt x="275" y="272"/>
                  </a:lnTo>
                  <a:lnTo>
                    <a:pt x="226" y="325"/>
                  </a:lnTo>
                  <a:lnTo>
                    <a:pt x="181" y="381"/>
                  </a:lnTo>
                  <a:lnTo>
                    <a:pt x="141" y="440"/>
                  </a:lnTo>
                  <a:lnTo>
                    <a:pt x="105" y="503"/>
                  </a:lnTo>
                  <a:lnTo>
                    <a:pt x="74" y="569"/>
                  </a:lnTo>
                  <a:lnTo>
                    <a:pt x="48" y="637"/>
                  </a:lnTo>
                  <a:lnTo>
                    <a:pt x="27" y="707"/>
                  </a:lnTo>
                  <a:lnTo>
                    <a:pt x="12" y="780"/>
                  </a:lnTo>
                  <a:lnTo>
                    <a:pt x="3" y="854"/>
                  </a:lnTo>
                  <a:lnTo>
                    <a:pt x="0" y="931"/>
                  </a:lnTo>
                  <a:lnTo>
                    <a:pt x="943" y="933"/>
                  </a:lnTo>
                  <a:lnTo>
                    <a:pt x="940" y="0"/>
                  </a:lnTo>
                </a:path>
              </a:pathLst>
            </a:custGeom>
            <a:solidFill>
              <a:srgbClr val="3232C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ru-RU"/>
            </a:p>
          </p:txBody>
        </p:sp>
        <p:sp>
          <p:nvSpPr>
            <p:cNvPr id="8" name="Freeform 27"/>
            <p:cNvSpPr>
              <a:spLocks/>
            </p:cNvSpPr>
            <p:nvPr/>
          </p:nvSpPr>
          <p:spPr bwMode="auto">
            <a:xfrm>
              <a:off x="5" y="5"/>
              <a:ext cx="941" cy="931"/>
            </a:xfrm>
            <a:custGeom>
              <a:avLst/>
              <a:gdLst>
                <a:gd name="T0" fmla="*/ 0 w 941"/>
                <a:gd name="T1" fmla="*/ 931 h 931"/>
                <a:gd name="T2" fmla="*/ 3 w 941"/>
                <a:gd name="T3" fmla="*/ 854 h 931"/>
                <a:gd name="T4" fmla="*/ 12 w 941"/>
                <a:gd name="T5" fmla="*/ 780 h 931"/>
                <a:gd name="T6" fmla="*/ 27 w 941"/>
                <a:gd name="T7" fmla="*/ 707 h 931"/>
                <a:gd name="T8" fmla="*/ 48 w 941"/>
                <a:gd name="T9" fmla="*/ 637 h 931"/>
                <a:gd name="T10" fmla="*/ 74 w 941"/>
                <a:gd name="T11" fmla="*/ 569 h 931"/>
                <a:gd name="T12" fmla="*/ 105 w 941"/>
                <a:gd name="T13" fmla="*/ 503 h 931"/>
                <a:gd name="T14" fmla="*/ 141 w 941"/>
                <a:gd name="T15" fmla="*/ 440 h 931"/>
                <a:gd name="T16" fmla="*/ 181 w 941"/>
                <a:gd name="T17" fmla="*/ 381 h 931"/>
                <a:gd name="T18" fmla="*/ 226 w 941"/>
                <a:gd name="T19" fmla="*/ 325 h 931"/>
                <a:gd name="T20" fmla="*/ 275 w 941"/>
                <a:gd name="T21" fmla="*/ 272 h 931"/>
                <a:gd name="T22" fmla="*/ 329 w 941"/>
                <a:gd name="T23" fmla="*/ 224 h 931"/>
                <a:gd name="T24" fmla="*/ 385 w 941"/>
                <a:gd name="T25" fmla="*/ 179 h 931"/>
                <a:gd name="T26" fmla="*/ 445 w 941"/>
                <a:gd name="T27" fmla="*/ 139 h 931"/>
                <a:gd name="T28" fmla="*/ 508 w 941"/>
                <a:gd name="T29" fmla="*/ 104 h 931"/>
                <a:gd name="T30" fmla="*/ 575 w 941"/>
                <a:gd name="T31" fmla="*/ 73 h 931"/>
                <a:gd name="T32" fmla="*/ 643 w 941"/>
                <a:gd name="T33" fmla="*/ 47 h 931"/>
                <a:gd name="T34" fmla="*/ 715 w 941"/>
                <a:gd name="T35" fmla="*/ 27 h 931"/>
                <a:gd name="T36" fmla="*/ 788 w 941"/>
                <a:gd name="T37" fmla="*/ 12 h 931"/>
                <a:gd name="T38" fmla="*/ 863 w 941"/>
                <a:gd name="T39" fmla="*/ 3 h 931"/>
                <a:gd name="T40" fmla="*/ 940 w 941"/>
                <a:gd name="T41" fmla="*/ 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1" h="931">
                  <a:moveTo>
                    <a:pt x="0" y="931"/>
                  </a:moveTo>
                  <a:lnTo>
                    <a:pt x="3" y="854"/>
                  </a:lnTo>
                  <a:lnTo>
                    <a:pt x="12" y="780"/>
                  </a:lnTo>
                  <a:lnTo>
                    <a:pt x="27" y="707"/>
                  </a:lnTo>
                  <a:lnTo>
                    <a:pt x="48" y="637"/>
                  </a:lnTo>
                  <a:lnTo>
                    <a:pt x="74" y="569"/>
                  </a:lnTo>
                  <a:lnTo>
                    <a:pt x="105" y="503"/>
                  </a:lnTo>
                  <a:lnTo>
                    <a:pt x="141" y="440"/>
                  </a:lnTo>
                  <a:lnTo>
                    <a:pt x="181" y="381"/>
                  </a:lnTo>
                  <a:lnTo>
                    <a:pt x="226" y="325"/>
                  </a:lnTo>
                  <a:lnTo>
                    <a:pt x="275" y="272"/>
                  </a:lnTo>
                  <a:lnTo>
                    <a:pt x="329" y="224"/>
                  </a:lnTo>
                  <a:lnTo>
                    <a:pt x="385" y="179"/>
                  </a:lnTo>
                  <a:lnTo>
                    <a:pt x="445" y="139"/>
                  </a:lnTo>
                  <a:lnTo>
                    <a:pt x="508" y="104"/>
                  </a:lnTo>
                  <a:lnTo>
                    <a:pt x="575" y="73"/>
                  </a:lnTo>
                  <a:lnTo>
                    <a:pt x="643" y="47"/>
                  </a:lnTo>
                  <a:lnTo>
                    <a:pt x="715" y="27"/>
                  </a:lnTo>
                  <a:lnTo>
                    <a:pt x="788" y="12"/>
                  </a:lnTo>
                  <a:lnTo>
                    <a:pt x="863" y="3"/>
                  </a:lnTo>
                  <a:lnTo>
                    <a:pt x="940" y="0"/>
                  </a:lnTo>
                </a:path>
              </a:pathLst>
            </a:custGeom>
            <a:noFill/>
            <a:ln w="6984">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ru-RU"/>
            </a:p>
          </p:txBody>
        </p:sp>
        <p:sp>
          <p:nvSpPr>
            <p:cNvPr id="9" name="Freeform 28"/>
            <p:cNvSpPr>
              <a:spLocks/>
            </p:cNvSpPr>
            <p:nvPr/>
          </p:nvSpPr>
          <p:spPr bwMode="auto">
            <a:xfrm>
              <a:off x="946" y="5"/>
              <a:ext cx="948" cy="934"/>
            </a:xfrm>
            <a:custGeom>
              <a:avLst/>
              <a:gdLst>
                <a:gd name="T0" fmla="*/ 2 w 948"/>
                <a:gd name="T1" fmla="*/ 0 h 934"/>
                <a:gd name="T2" fmla="*/ 0 w 948"/>
                <a:gd name="T3" fmla="*/ 0 h 934"/>
                <a:gd name="T4" fmla="*/ 2 w 948"/>
                <a:gd name="T5" fmla="*/ 933 h 934"/>
                <a:gd name="T6" fmla="*/ 947 w 948"/>
                <a:gd name="T7" fmla="*/ 931 h 934"/>
                <a:gd name="T8" fmla="*/ 944 w 948"/>
                <a:gd name="T9" fmla="*/ 854 h 934"/>
                <a:gd name="T10" fmla="*/ 935 w 948"/>
                <a:gd name="T11" fmla="*/ 779 h 934"/>
                <a:gd name="T12" fmla="*/ 920 w 948"/>
                <a:gd name="T13" fmla="*/ 706 h 934"/>
                <a:gd name="T14" fmla="*/ 899 w 948"/>
                <a:gd name="T15" fmla="*/ 636 h 934"/>
                <a:gd name="T16" fmla="*/ 873 w 948"/>
                <a:gd name="T17" fmla="*/ 568 h 934"/>
                <a:gd name="T18" fmla="*/ 842 w 948"/>
                <a:gd name="T19" fmla="*/ 502 h 934"/>
                <a:gd name="T20" fmla="*/ 805 w 948"/>
                <a:gd name="T21" fmla="*/ 439 h 934"/>
                <a:gd name="T22" fmla="*/ 765 w 948"/>
                <a:gd name="T23" fmla="*/ 380 h 934"/>
                <a:gd name="T24" fmla="*/ 719 w 948"/>
                <a:gd name="T25" fmla="*/ 324 h 934"/>
                <a:gd name="T26" fmla="*/ 670 w 948"/>
                <a:gd name="T27" fmla="*/ 272 h 934"/>
                <a:gd name="T28" fmla="*/ 617 w 948"/>
                <a:gd name="T29" fmla="*/ 223 h 934"/>
                <a:gd name="T30" fmla="*/ 560 w 948"/>
                <a:gd name="T31" fmla="*/ 179 h 934"/>
                <a:gd name="T32" fmla="*/ 499 w 948"/>
                <a:gd name="T33" fmla="*/ 139 h 934"/>
                <a:gd name="T34" fmla="*/ 436 w 948"/>
                <a:gd name="T35" fmla="*/ 103 h 934"/>
                <a:gd name="T36" fmla="*/ 369 w 948"/>
                <a:gd name="T37" fmla="*/ 72 h 934"/>
                <a:gd name="T38" fmla="*/ 300 w 948"/>
                <a:gd name="T39" fmla="*/ 47 h 934"/>
                <a:gd name="T40" fmla="*/ 229 w 948"/>
                <a:gd name="T41" fmla="*/ 26 h 934"/>
                <a:gd name="T42" fmla="*/ 155 w 948"/>
                <a:gd name="T43" fmla="*/ 12 h 934"/>
                <a:gd name="T44" fmla="*/ 79 w 948"/>
                <a:gd name="T45" fmla="*/ 3 h 934"/>
                <a:gd name="T46" fmla="*/ 2 w 948"/>
                <a:gd name="T47" fmla="*/ 0 h 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48" h="934">
                  <a:moveTo>
                    <a:pt x="2" y="0"/>
                  </a:moveTo>
                  <a:lnTo>
                    <a:pt x="0" y="0"/>
                  </a:lnTo>
                  <a:lnTo>
                    <a:pt x="2" y="933"/>
                  </a:lnTo>
                  <a:lnTo>
                    <a:pt x="947" y="931"/>
                  </a:lnTo>
                  <a:lnTo>
                    <a:pt x="944" y="854"/>
                  </a:lnTo>
                  <a:lnTo>
                    <a:pt x="935" y="779"/>
                  </a:lnTo>
                  <a:lnTo>
                    <a:pt x="920" y="706"/>
                  </a:lnTo>
                  <a:lnTo>
                    <a:pt x="899" y="636"/>
                  </a:lnTo>
                  <a:lnTo>
                    <a:pt x="873" y="568"/>
                  </a:lnTo>
                  <a:lnTo>
                    <a:pt x="842" y="502"/>
                  </a:lnTo>
                  <a:lnTo>
                    <a:pt x="805" y="439"/>
                  </a:lnTo>
                  <a:lnTo>
                    <a:pt x="765" y="380"/>
                  </a:lnTo>
                  <a:lnTo>
                    <a:pt x="719" y="324"/>
                  </a:lnTo>
                  <a:lnTo>
                    <a:pt x="670" y="272"/>
                  </a:lnTo>
                  <a:lnTo>
                    <a:pt x="617" y="223"/>
                  </a:lnTo>
                  <a:lnTo>
                    <a:pt x="560" y="179"/>
                  </a:lnTo>
                  <a:lnTo>
                    <a:pt x="499" y="139"/>
                  </a:lnTo>
                  <a:lnTo>
                    <a:pt x="436" y="103"/>
                  </a:lnTo>
                  <a:lnTo>
                    <a:pt x="369" y="72"/>
                  </a:lnTo>
                  <a:lnTo>
                    <a:pt x="300" y="47"/>
                  </a:lnTo>
                  <a:lnTo>
                    <a:pt x="229" y="26"/>
                  </a:lnTo>
                  <a:lnTo>
                    <a:pt x="155" y="12"/>
                  </a:lnTo>
                  <a:lnTo>
                    <a:pt x="79" y="3"/>
                  </a:lnTo>
                  <a:lnTo>
                    <a:pt x="2" y="0"/>
                  </a:lnTo>
                </a:path>
              </a:pathLst>
            </a:custGeom>
            <a:solidFill>
              <a:srgbClr val="CCCC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ru-RU"/>
            </a:p>
          </p:txBody>
        </p:sp>
        <p:sp>
          <p:nvSpPr>
            <p:cNvPr id="10" name="Freeform 29"/>
            <p:cNvSpPr>
              <a:spLocks/>
            </p:cNvSpPr>
            <p:nvPr/>
          </p:nvSpPr>
          <p:spPr bwMode="auto">
            <a:xfrm>
              <a:off x="946" y="5"/>
              <a:ext cx="948" cy="931"/>
            </a:xfrm>
            <a:custGeom>
              <a:avLst/>
              <a:gdLst>
                <a:gd name="T0" fmla="*/ 0 w 948"/>
                <a:gd name="T1" fmla="*/ 0 h 931"/>
                <a:gd name="T2" fmla="*/ 2 w 948"/>
                <a:gd name="T3" fmla="*/ 0 h 931"/>
                <a:gd name="T4" fmla="*/ 2 w 948"/>
                <a:gd name="T5" fmla="*/ 0 h 931"/>
                <a:gd name="T6" fmla="*/ 2 w 948"/>
                <a:gd name="T7" fmla="*/ 0 h 931"/>
                <a:gd name="T8" fmla="*/ 79 w 948"/>
                <a:gd name="T9" fmla="*/ 3 h 931"/>
                <a:gd name="T10" fmla="*/ 155 w 948"/>
                <a:gd name="T11" fmla="*/ 12 h 931"/>
                <a:gd name="T12" fmla="*/ 229 w 948"/>
                <a:gd name="T13" fmla="*/ 26 h 931"/>
                <a:gd name="T14" fmla="*/ 300 w 948"/>
                <a:gd name="T15" fmla="*/ 47 h 931"/>
                <a:gd name="T16" fmla="*/ 369 w 948"/>
                <a:gd name="T17" fmla="*/ 72 h 931"/>
                <a:gd name="T18" fmla="*/ 436 w 948"/>
                <a:gd name="T19" fmla="*/ 103 h 931"/>
                <a:gd name="T20" fmla="*/ 499 w 948"/>
                <a:gd name="T21" fmla="*/ 139 h 931"/>
                <a:gd name="T22" fmla="*/ 560 w 948"/>
                <a:gd name="T23" fmla="*/ 179 h 931"/>
                <a:gd name="T24" fmla="*/ 617 w 948"/>
                <a:gd name="T25" fmla="*/ 223 h 931"/>
                <a:gd name="T26" fmla="*/ 670 w 948"/>
                <a:gd name="T27" fmla="*/ 272 h 931"/>
                <a:gd name="T28" fmla="*/ 719 w 948"/>
                <a:gd name="T29" fmla="*/ 324 h 931"/>
                <a:gd name="T30" fmla="*/ 765 w 948"/>
                <a:gd name="T31" fmla="*/ 380 h 931"/>
                <a:gd name="T32" fmla="*/ 805 w 948"/>
                <a:gd name="T33" fmla="*/ 439 h 931"/>
                <a:gd name="T34" fmla="*/ 842 w 948"/>
                <a:gd name="T35" fmla="*/ 502 h 931"/>
                <a:gd name="T36" fmla="*/ 873 w 948"/>
                <a:gd name="T37" fmla="*/ 568 h 931"/>
                <a:gd name="T38" fmla="*/ 899 w 948"/>
                <a:gd name="T39" fmla="*/ 636 h 931"/>
                <a:gd name="T40" fmla="*/ 920 w 948"/>
                <a:gd name="T41" fmla="*/ 706 h 931"/>
                <a:gd name="T42" fmla="*/ 935 w 948"/>
                <a:gd name="T43" fmla="*/ 779 h 931"/>
                <a:gd name="T44" fmla="*/ 944 w 948"/>
                <a:gd name="T45" fmla="*/ 854 h 931"/>
                <a:gd name="T46" fmla="*/ 947 w 948"/>
                <a:gd name="T47" fmla="*/ 931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48" h="931">
                  <a:moveTo>
                    <a:pt x="0" y="0"/>
                  </a:moveTo>
                  <a:lnTo>
                    <a:pt x="2" y="0"/>
                  </a:lnTo>
                  <a:lnTo>
                    <a:pt x="2" y="0"/>
                  </a:lnTo>
                  <a:lnTo>
                    <a:pt x="2" y="0"/>
                  </a:lnTo>
                  <a:lnTo>
                    <a:pt x="79" y="3"/>
                  </a:lnTo>
                  <a:lnTo>
                    <a:pt x="155" y="12"/>
                  </a:lnTo>
                  <a:lnTo>
                    <a:pt x="229" y="26"/>
                  </a:lnTo>
                  <a:lnTo>
                    <a:pt x="300" y="47"/>
                  </a:lnTo>
                  <a:lnTo>
                    <a:pt x="369" y="72"/>
                  </a:lnTo>
                  <a:lnTo>
                    <a:pt x="436" y="103"/>
                  </a:lnTo>
                  <a:lnTo>
                    <a:pt x="499" y="139"/>
                  </a:lnTo>
                  <a:lnTo>
                    <a:pt x="560" y="179"/>
                  </a:lnTo>
                  <a:lnTo>
                    <a:pt x="617" y="223"/>
                  </a:lnTo>
                  <a:lnTo>
                    <a:pt x="670" y="272"/>
                  </a:lnTo>
                  <a:lnTo>
                    <a:pt x="719" y="324"/>
                  </a:lnTo>
                  <a:lnTo>
                    <a:pt x="765" y="380"/>
                  </a:lnTo>
                  <a:lnTo>
                    <a:pt x="805" y="439"/>
                  </a:lnTo>
                  <a:lnTo>
                    <a:pt x="842" y="502"/>
                  </a:lnTo>
                  <a:lnTo>
                    <a:pt x="873" y="568"/>
                  </a:lnTo>
                  <a:lnTo>
                    <a:pt x="899" y="636"/>
                  </a:lnTo>
                  <a:lnTo>
                    <a:pt x="920" y="706"/>
                  </a:lnTo>
                  <a:lnTo>
                    <a:pt x="935" y="779"/>
                  </a:lnTo>
                  <a:lnTo>
                    <a:pt x="944" y="854"/>
                  </a:lnTo>
                  <a:lnTo>
                    <a:pt x="947" y="931"/>
                  </a:lnTo>
                </a:path>
              </a:pathLst>
            </a:custGeom>
            <a:noFill/>
            <a:ln w="6984">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ru-RU"/>
            </a:p>
          </p:txBody>
        </p:sp>
        <p:sp>
          <p:nvSpPr>
            <p:cNvPr id="11" name="Freeform 30"/>
            <p:cNvSpPr>
              <a:spLocks/>
            </p:cNvSpPr>
            <p:nvPr/>
          </p:nvSpPr>
          <p:spPr bwMode="auto">
            <a:xfrm>
              <a:off x="946" y="936"/>
              <a:ext cx="948" cy="936"/>
            </a:xfrm>
            <a:custGeom>
              <a:avLst/>
              <a:gdLst>
                <a:gd name="T0" fmla="*/ 947 w 948"/>
                <a:gd name="T1" fmla="*/ 0 h 936"/>
                <a:gd name="T2" fmla="*/ 2 w 948"/>
                <a:gd name="T3" fmla="*/ 2 h 936"/>
                <a:gd name="T4" fmla="*/ 0 w 948"/>
                <a:gd name="T5" fmla="*/ 935 h 936"/>
                <a:gd name="T6" fmla="*/ 2 w 948"/>
                <a:gd name="T7" fmla="*/ 935 h 936"/>
                <a:gd name="T8" fmla="*/ 80 w 948"/>
                <a:gd name="T9" fmla="*/ 932 h 936"/>
                <a:gd name="T10" fmla="*/ 156 w 948"/>
                <a:gd name="T11" fmla="*/ 923 h 936"/>
                <a:gd name="T12" fmla="*/ 229 w 948"/>
                <a:gd name="T13" fmla="*/ 908 h 936"/>
                <a:gd name="T14" fmla="*/ 301 w 948"/>
                <a:gd name="T15" fmla="*/ 888 h 936"/>
                <a:gd name="T16" fmla="*/ 370 w 948"/>
                <a:gd name="T17" fmla="*/ 862 h 936"/>
                <a:gd name="T18" fmla="*/ 437 w 948"/>
                <a:gd name="T19" fmla="*/ 831 h 936"/>
                <a:gd name="T20" fmla="*/ 500 w 948"/>
                <a:gd name="T21" fmla="*/ 796 h 936"/>
                <a:gd name="T22" fmla="*/ 561 w 948"/>
                <a:gd name="T23" fmla="*/ 755 h 936"/>
                <a:gd name="T24" fmla="*/ 618 w 948"/>
                <a:gd name="T25" fmla="*/ 711 h 936"/>
                <a:gd name="T26" fmla="*/ 671 w 948"/>
                <a:gd name="T27" fmla="*/ 662 h 936"/>
                <a:gd name="T28" fmla="*/ 720 w 948"/>
                <a:gd name="T29" fmla="*/ 610 h 936"/>
                <a:gd name="T30" fmla="*/ 765 w 948"/>
                <a:gd name="T31" fmla="*/ 553 h 936"/>
                <a:gd name="T32" fmla="*/ 806 w 948"/>
                <a:gd name="T33" fmla="*/ 494 h 936"/>
                <a:gd name="T34" fmla="*/ 842 w 948"/>
                <a:gd name="T35" fmla="*/ 431 h 936"/>
                <a:gd name="T36" fmla="*/ 873 w 948"/>
                <a:gd name="T37" fmla="*/ 365 h 936"/>
                <a:gd name="T38" fmla="*/ 899 w 948"/>
                <a:gd name="T39" fmla="*/ 297 h 936"/>
                <a:gd name="T40" fmla="*/ 920 w 948"/>
                <a:gd name="T41" fmla="*/ 226 h 936"/>
                <a:gd name="T42" fmla="*/ 935 w 948"/>
                <a:gd name="T43" fmla="*/ 153 h 936"/>
                <a:gd name="T44" fmla="*/ 944 w 948"/>
                <a:gd name="T45" fmla="*/ 79 h 936"/>
                <a:gd name="T46" fmla="*/ 947 w 948"/>
                <a:gd name="T47" fmla="*/ 2 h 936"/>
                <a:gd name="T48" fmla="*/ 947 w 948"/>
                <a:gd name="T49" fmla="*/ 0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48" h="936">
                  <a:moveTo>
                    <a:pt x="947" y="0"/>
                  </a:moveTo>
                  <a:lnTo>
                    <a:pt x="2" y="2"/>
                  </a:lnTo>
                  <a:lnTo>
                    <a:pt x="0" y="935"/>
                  </a:lnTo>
                  <a:lnTo>
                    <a:pt x="2" y="935"/>
                  </a:lnTo>
                  <a:lnTo>
                    <a:pt x="80" y="932"/>
                  </a:lnTo>
                  <a:lnTo>
                    <a:pt x="156" y="923"/>
                  </a:lnTo>
                  <a:lnTo>
                    <a:pt x="229" y="908"/>
                  </a:lnTo>
                  <a:lnTo>
                    <a:pt x="301" y="888"/>
                  </a:lnTo>
                  <a:lnTo>
                    <a:pt x="370" y="862"/>
                  </a:lnTo>
                  <a:lnTo>
                    <a:pt x="437" y="831"/>
                  </a:lnTo>
                  <a:lnTo>
                    <a:pt x="500" y="796"/>
                  </a:lnTo>
                  <a:lnTo>
                    <a:pt x="561" y="755"/>
                  </a:lnTo>
                  <a:lnTo>
                    <a:pt x="618" y="711"/>
                  </a:lnTo>
                  <a:lnTo>
                    <a:pt x="671" y="662"/>
                  </a:lnTo>
                  <a:lnTo>
                    <a:pt x="720" y="610"/>
                  </a:lnTo>
                  <a:lnTo>
                    <a:pt x="765" y="553"/>
                  </a:lnTo>
                  <a:lnTo>
                    <a:pt x="806" y="494"/>
                  </a:lnTo>
                  <a:lnTo>
                    <a:pt x="842" y="431"/>
                  </a:lnTo>
                  <a:lnTo>
                    <a:pt x="873" y="365"/>
                  </a:lnTo>
                  <a:lnTo>
                    <a:pt x="899" y="297"/>
                  </a:lnTo>
                  <a:lnTo>
                    <a:pt x="920" y="226"/>
                  </a:lnTo>
                  <a:lnTo>
                    <a:pt x="935" y="153"/>
                  </a:lnTo>
                  <a:lnTo>
                    <a:pt x="944" y="79"/>
                  </a:lnTo>
                  <a:lnTo>
                    <a:pt x="947" y="2"/>
                  </a:lnTo>
                  <a:lnTo>
                    <a:pt x="947" y="0"/>
                  </a:lnTo>
                </a:path>
              </a:pathLst>
            </a:custGeom>
            <a:solidFill>
              <a:srgbClr val="B1B1B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ru-RU"/>
            </a:p>
          </p:txBody>
        </p:sp>
        <p:sp>
          <p:nvSpPr>
            <p:cNvPr id="12" name="Freeform 31"/>
            <p:cNvSpPr>
              <a:spLocks/>
            </p:cNvSpPr>
            <p:nvPr/>
          </p:nvSpPr>
          <p:spPr bwMode="auto">
            <a:xfrm>
              <a:off x="946" y="936"/>
              <a:ext cx="948" cy="936"/>
            </a:xfrm>
            <a:custGeom>
              <a:avLst/>
              <a:gdLst>
                <a:gd name="T0" fmla="*/ 947 w 948"/>
                <a:gd name="T1" fmla="*/ 0 h 936"/>
                <a:gd name="T2" fmla="*/ 947 w 948"/>
                <a:gd name="T3" fmla="*/ 0 h 936"/>
                <a:gd name="T4" fmla="*/ 947 w 948"/>
                <a:gd name="T5" fmla="*/ 0 h 936"/>
                <a:gd name="T6" fmla="*/ 947 w 948"/>
                <a:gd name="T7" fmla="*/ 2 h 936"/>
                <a:gd name="T8" fmla="*/ 944 w 948"/>
                <a:gd name="T9" fmla="*/ 79 h 936"/>
                <a:gd name="T10" fmla="*/ 935 w 948"/>
                <a:gd name="T11" fmla="*/ 153 h 936"/>
                <a:gd name="T12" fmla="*/ 920 w 948"/>
                <a:gd name="T13" fmla="*/ 226 h 936"/>
                <a:gd name="T14" fmla="*/ 899 w 948"/>
                <a:gd name="T15" fmla="*/ 297 h 936"/>
                <a:gd name="T16" fmla="*/ 873 w 948"/>
                <a:gd name="T17" fmla="*/ 365 h 936"/>
                <a:gd name="T18" fmla="*/ 842 w 948"/>
                <a:gd name="T19" fmla="*/ 431 h 936"/>
                <a:gd name="T20" fmla="*/ 806 w 948"/>
                <a:gd name="T21" fmla="*/ 494 h 936"/>
                <a:gd name="T22" fmla="*/ 765 w 948"/>
                <a:gd name="T23" fmla="*/ 553 h 936"/>
                <a:gd name="T24" fmla="*/ 720 w 948"/>
                <a:gd name="T25" fmla="*/ 610 h 936"/>
                <a:gd name="T26" fmla="*/ 671 w 948"/>
                <a:gd name="T27" fmla="*/ 662 h 936"/>
                <a:gd name="T28" fmla="*/ 618 w 948"/>
                <a:gd name="T29" fmla="*/ 711 h 936"/>
                <a:gd name="T30" fmla="*/ 561 w 948"/>
                <a:gd name="T31" fmla="*/ 755 h 936"/>
                <a:gd name="T32" fmla="*/ 500 w 948"/>
                <a:gd name="T33" fmla="*/ 796 h 936"/>
                <a:gd name="T34" fmla="*/ 437 w 948"/>
                <a:gd name="T35" fmla="*/ 831 h 936"/>
                <a:gd name="T36" fmla="*/ 370 w 948"/>
                <a:gd name="T37" fmla="*/ 862 h 936"/>
                <a:gd name="T38" fmla="*/ 301 w 948"/>
                <a:gd name="T39" fmla="*/ 888 h 936"/>
                <a:gd name="T40" fmla="*/ 229 w 948"/>
                <a:gd name="T41" fmla="*/ 908 h 936"/>
                <a:gd name="T42" fmla="*/ 156 w 948"/>
                <a:gd name="T43" fmla="*/ 923 h 936"/>
                <a:gd name="T44" fmla="*/ 80 w 948"/>
                <a:gd name="T45" fmla="*/ 932 h 936"/>
                <a:gd name="T46" fmla="*/ 2 w 948"/>
                <a:gd name="T47" fmla="*/ 935 h 936"/>
                <a:gd name="T48" fmla="*/ 2 w 948"/>
                <a:gd name="T49" fmla="*/ 935 h 936"/>
                <a:gd name="T50" fmla="*/ 2 w 948"/>
                <a:gd name="T51" fmla="*/ 935 h 936"/>
                <a:gd name="T52" fmla="*/ 0 w 948"/>
                <a:gd name="T53" fmla="*/ 935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48" h="936">
                  <a:moveTo>
                    <a:pt x="947" y="0"/>
                  </a:moveTo>
                  <a:lnTo>
                    <a:pt x="947" y="0"/>
                  </a:lnTo>
                  <a:lnTo>
                    <a:pt x="947" y="0"/>
                  </a:lnTo>
                  <a:lnTo>
                    <a:pt x="947" y="2"/>
                  </a:lnTo>
                  <a:lnTo>
                    <a:pt x="944" y="79"/>
                  </a:lnTo>
                  <a:lnTo>
                    <a:pt x="935" y="153"/>
                  </a:lnTo>
                  <a:lnTo>
                    <a:pt x="920" y="226"/>
                  </a:lnTo>
                  <a:lnTo>
                    <a:pt x="899" y="297"/>
                  </a:lnTo>
                  <a:lnTo>
                    <a:pt x="873" y="365"/>
                  </a:lnTo>
                  <a:lnTo>
                    <a:pt x="842" y="431"/>
                  </a:lnTo>
                  <a:lnTo>
                    <a:pt x="806" y="494"/>
                  </a:lnTo>
                  <a:lnTo>
                    <a:pt x="765" y="553"/>
                  </a:lnTo>
                  <a:lnTo>
                    <a:pt x="720" y="610"/>
                  </a:lnTo>
                  <a:lnTo>
                    <a:pt x="671" y="662"/>
                  </a:lnTo>
                  <a:lnTo>
                    <a:pt x="618" y="711"/>
                  </a:lnTo>
                  <a:lnTo>
                    <a:pt x="561" y="755"/>
                  </a:lnTo>
                  <a:lnTo>
                    <a:pt x="500" y="796"/>
                  </a:lnTo>
                  <a:lnTo>
                    <a:pt x="437" y="831"/>
                  </a:lnTo>
                  <a:lnTo>
                    <a:pt x="370" y="862"/>
                  </a:lnTo>
                  <a:lnTo>
                    <a:pt x="301" y="888"/>
                  </a:lnTo>
                  <a:lnTo>
                    <a:pt x="229" y="908"/>
                  </a:lnTo>
                  <a:lnTo>
                    <a:pt x="156" y="923"/>
                  </a:lnTo>
                  <a:lnTo>
                    <a:pt x="80" y="932"/>
                  </a:lnTo>
                  <a:lnTo>
                    <a:pt x="2" y="935"/>
                  </a:lnTo>
                  <a:lnTo>
                    <a:pt x="2" y="935"/>
                  </a:lnTo>
                  <a:lnTo>
                    <a:pt x="2" y="935"/>
                  </a:lnTo>
                  <a:lnTo>
                    <a:pt x="0" y="935"/>
                  </a:lnTo>
                </a:path>
              </a:pathLst>
            </a:custGeom>
            <a:noFill/>
            <a:ln w="6984">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ru-RU"/>
            </a:p>
          </p:txBody>
        </p:sp>
      </p:grpSp>
      <p:grpSp>
        <p:nvGrpSpPr>
          <p:cNvPr id="34" name="Группа 33"/>
          <p:cNvGrpSpPr>
            <a:grpSpLocks/>
          </p:cNvGrpSpPr>
          <p:nvPr/>
        </p:nvGrpSpPr>
        <p:grpSpPr bwMode="auto">
          <a:xfrm>
            <a:off x="5935927" y="2773734"/>
            <a:ext cx="390039" cy="382858"/>
            <a:chOff x="7" y="7"/>
            <a:chExt cx="179" cy="179"/>
          </a:xfrm>
        </p:grpSpPr>
        <p:sp>
          <p:nvSpPr>
            <p:cNvPr id="35" name="Rectangle 33"/>
            <p:cNvSpPr>
              <a:spLocks/>
            </p:cNvSpPr>
            <p:nvPr/>
          </p:nvSpPr>
          <p:spPr bwMode="auto">
            <a:xfrm>
              <a:off x="7" y="7"/>
              <a:ext cx="179" cy="179"/>
            </a:xfrm>
            <a:prstGeom prst="rect">
              <a:avLst/>
            </a:prstGeom>
            <a:solidFill>
              <a:srgbClr val="13DF9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ru-RU">
                <a:solidFill>
                  <a:srgbClr val="46CE8D"/>
                </a:solidFill>
              </a:endParaRPr>
            </a:p>
          </p:txBody>
        </p:sp>
        <p:sp>
          <p:nvSpPr>
            <p:cNvPr id="36" name="Rectangle 34"/>
            <p:cNvSpPr>
              <a:spLocks/>
            </p:cNvSpPr>
            <p:nvPr/>
          </p:nvSpPr>
          <p:spPr bwMode="auto">
            <a:xfrm>
              <a:off x="7" y="7"/>
              <a:ext cx="179" cy="179"/>
            </a:xfrm>
            <a:prstGeom prst="rect">
              <a:avLst/>
            </a:prstGeom>
            <a:noFill/>
            <a:ln w="9524">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ru-RU">
                <a:solidFill>
                  <a:srgbClr val="46CE8D"/>
                </a:solidFill>
              </a:endParaRPr>
            </a:p>
          </p:txBody>
        </p:sp>
      </p:grpSp>
      <p:grpSp>
        <p:nvGrpSpPr>
          <p:cNvPr id="37" name="Группа 36"/>
          <p:cNvGrpSpPr>
            <a:grpSpLocks/>
          </p:cNvGrpSpPr>
          <p:nvPr/>
        </p:nvGrpSpPr>
        <p:grpSpPr bwMode="auto">
          <a:xfrm>
            <a:off x="5930274" y="5348695"/>
            <a:ext cx="359688" cy="388644"/>
            <a:chOff x="7" y="7"/>
            <a:chExt cx="179" cy="179"/>
          </a:xfrm>
        </p:grpSpPr>
        <p:sp>
          <p:nvSpPr>
            <p:cNvPr id="38" name="Rectangle 42"/>
            <p:cNvSpPr>
              <a:spLocks/>
            </p:cNvSpPr>
            <p:nvPr/>
          </p:nvSpPr>
          <p:spPr bwMode="auto">
            <a:xfrm>
              <a:off x="7" y="7"/>
              <a:ext cx="179" cy="179"/>
            </a:xfrm>
            <a:prstGeom prst="rect">
              <a:avLst/>
            </a:prstGeom>
            <a:solidFill>
              <a:srgbClr val="B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ru-RU"/>
            </a:p>
          </p:txBody>
        </p:sp>
        <p:sp>
          <p:nvSpPr>
            <p:cNvPr id="39" name="Rectangle 43"/>
            <p:cNvSpPr>
              <a:spLocks/>
            </p:cNvSpPr>
            <p:nvPr/>
          </p:nvSpPr>
          <p:spPr bwMode="auto">
            <a:xfrm>
              <a:off x="7" y="7"/>
              <a:ext cx="179" cy="179"/>
            </a:xfrm>
            <a:prstGeom prst="rect">
              <a:avLst/>
            </a:prstGeom>
            <a:noFill/>
            <a:ln w="9524">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ru-RU"/>
            </a:p>
          </p:txBody>
        </p:sp>
      </p:grpSp>
      <p:grpSp>
        <p:nvGrpSpPr>
          <p:cNvPr id="40" name="Группа 39"/>
          <p:cNvGrpSpPr>
            <a:grpSpLocks/>
          </p:cNvGrpSpPr>
          <p:nvPr/>
        </p:nvGrpSpPr>
        <p:grpSpPr bwMode="auto">
          <a:xfrm>
            <a:off x="5894270" y="3614893"/>
            <a:ext cx="431696" cy="430578"/>
            <a:chOff x="7" y="7"/>
            <a:chExt cx="179" cy="179"/>
          </a:xfrm>
        </p:grpSpPr>
        <p:sp>
          <p:nvSpPr>
            <p:cNvPr id="41" name="Rectangle 36"/>
            <p:cNvSpPr>
              <a:spLocks/>
            </p:cNvSpPr>
            <p:nvPr/>
          </p:nvSpPr>
          <p:spPr bwMode="auto">
            <a:xfrm>
              <a:off x="7" y="7"/>
              <a:ext cx="179" cy="179"/>
            </a:xfrm>
            <a:prstGeom prst="rect">
              <a:avLst/>
            </a:prstGeom>
            <a:solidFill>
              <a:srgbClr val="4B32DE"/>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ru-RU">
                <a:solidFill>
                  <a:srgbClr val="4B32DE"/>
                </a:solidFill>
              </a:endParaRPr>
            </a:p>
          </p:txBody>
        </p:sp>
        <p:sp>
          <p:nvSpPr>
            <p:cNvPr id="42" name="Rectangle 37"/>
            <p:cNvSpPr>
              <a:spLocks/>
            </p:cNvSpPr>
            <p:nvPr/>
          </p:nvSpPr>
          <p:spPr bwMode="auto">
            <a:xfrm>
              <a:off x="7" y="7"/>
              <a:ext cx="179" cy="179"/>
            </a:xfrm>
            <a:prstGeom prst="rect">
              <a:avLst/>
            </a:prstGeom>
            <a:noFill/>
            <a:ln w="9524">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ru-RU">
                <a:solidFill>
                  <a:srgbClr val="4B32DE"/>
                </a:solidFill>
              </a:endParaRPr>
            </a:p>
          </p:txBody>
        </p:sp>
      </p:grpSp>
      <p:grpSp>
        <p:nvGrpSpPr>
          <p:cNvPr id="43" name="Группа 42"/>
          <p:cNvGrpSpPr>
            <a:grpSpLocks/>
          </p:cNvGrpSpPr>
          <p:nvPr/>
        </p:nvGrpSpPr>
        <p:grpSpPr bwMode="auto">
          <a:xfrm>
            <a:off x="5879523" y="4563823"/>
            <a:ext cx="414792" cy="348776"/>
            <a:chOff x="7" y="7"/>
            <a:chExt cx="179" cy="179"/>
          </a:xfrm>
          <a:solidFill>
            <a:srgbClr val="CCCCFF"/>
          </a:solidFill>
        </p:grpSpPr>
        <p:sp>
          <p:nvSpPr>
            <p:cNvPr id="44" name="Rectangle 39"/>
            <p:cNvSpPr>
              <a:spLocks/>
            </p:cNvSpPr>
            <p:nvPr/>
          </p:nvSpPr>
          <p:spPr bwMode="auto">
            <a:xfrm>
              <a:off x="7" y="7"/>
              <a:ext cx="179" cy="1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ru-RU">
                <a:solidFill>
                  <a:srgbClr val="CCCCFF"/>
                </a:solidFill>
              </a:endParaRPr>
            </a:p>
          </p:txBody>
        </p:sp>
        <p:sp>
          <p:nvSpPr>
            <p:cNvPr id="45" name="Rectangle 40"/>
            <p:cNvSpPr>
              <a:spLocks/>
            </p:cNvSpPr>
            <p:nvPr/>
          </p:nvSpPr>
          <p:spPr bwMode="auto">
            <a:xfrm>
              <a:off x="7" y="7"/>
              <a:ext cx="179" cy="179"/>
            </a:xfrm>
            <a:prstGeom prst="rect">
              <a:avLst/>
            </a:prstGeom>
            <a:grpFill/>
            <a:ln w="9524">
              <a:solidFill>
                <a:srgbClr val="000000"/>
              </a:solidFill>
              <a:miter lim="800000"/>
              <a:headEnd/>
              <a:tailEnd/>
            </a:ln>
            <a:extLst/>
          </p:spPr>
          <p:txBody>
            <a:bodyPr rot="0" vert="horz" wrap="square" lIns="91440" tIns="45720" rIns="91440" bIns="45720" anchor="t" anchorCtr="0" upright="1">
              <a:noAutofit/>
            </a:bodyPr>
            <a:lstStyle/>
            <a:p>
              <a:endParaRPr lang="ru-RU">
                <a:solidFill>
                  <a:srgbClr val="CCCCFF"/>
                </a:solidFill>
              </a:endParaRPr>
            </a:p>
          </p:txBody>
        </p:sp>
      </p:grpSp>
      <p:grpSp>
        <p:nvGrpSpPr>
          <p:cNvPr id="46" name="Группа 45"/>
          <p:cNvGrpSpPr>
            <a:grpSpLocks/>
          </p:cNvGrpSpPr>
          <p:nvPr/>
        </p:nvGrpSpPr>
        <p:grpSpPr bwMode="auto">
          <a:xfrm>
            <a:off x="315167" y="3724783"/>
            <a:ext cx="2253888" cy="2200412"/>
            <a:chOff x="5" y="5"/>
            <a:chExt cx="1952" cy="1925"/>
          </a:xfrm>
        </p:grpSpPr>
        <p:sp>
          <p:nvSpPr>
            <p:cNvPr id="47" name="Freeform 45"/>
            <p:cNvSpPr>
              <a:spLocks/>
            </p:cNvSpPr>
            <p:nvPr/>
          </p:nvSpPr>
          <p:spPr bwMode="auto">
            <a:xfrm>
              <a:off x="54" y="418"/>
              <a:ext cx="926" cy="550"/>
            </a:xfrm>
            <a:custGeom>
              <a:avLst/>
              <a:gdLst>
                <a:gd name="T0" fmla="*/ 125 w 926"/>
                <a:gd name="T1" fmla="*/ 0 h 550"/>
                <a:gd name="T2" fmla="*/ 114 w 926"/>
                <a:gd name="T3" fmla="*/ 16 h 550"/>
                <a:gd name="T4" fmla="*/ 103 w 926"/>
                <a:gd name="T5" fmla="*/ 33 h 550"/>
                <a:gd name="T6" fmla="*/ 93 w 926"/>
                <a:gd name="T7" fmla="*/ 50 h 550"/>
                <a:gd name="T8" fmla="*/ 82 w 926"/>
                <a:gd name="T9" fmla="*/ 68 h 550"/>
                <a:gd name="T10" fmla="*/ 72 w 926"/>
                <a:gd name="T11" fmla="*/ 85 h 550"/>
                <a:gd name="T12" fmla="*/ 63 w 926"/>
                <a:gd name="T13" fmla="*/ 103 h 550"/>
                <a:gd name="T14" fmla="*/ 54 w 926"/>
                <a:gd name="T15" fmla="*/ 121 h 550"/>
                <a:gd name="T16" fmla="*/ 45 w 926"/>
                <a:gd name="T17" fmla="*/ 139 h 550"/>
                <a:gd name="T18" fmla="*/ 36 w 926"/>
                <a:gd name="T19" fmla="*/ 157 h 550"/>
                <a:gd name="T20" fmla="*/ 28 w 926"/>
                <a:gd name="T21" fmla="*/ 176 h 550"/>
                <a:gd name="T22" fmla="*/ 20 w 926"/>
                <a:gd name="T23" fmla="*/ 194 h 550"/>
                <a:gd name="T24" fmla="*/ 13 w 926"/>
                <a:gd name="T25" fmla="*/ 213 h 550"/>
                <a:gd name="T26" fmla="*/ 6 w 926"/>
                <a:gd name="T27" fmla="*/ 231 h 550"/>
                <a:gd name="T28" fmla="*/ 0 w 926"/>
                <a:gd name="T29" fmla="*/ 250 h 550"/>
                <a:gd name="T30" fmla="*/ 926 w 926"/>
                <a:gd name="T31" fmla="*/ 550 h 550"/>
                <a:gd name="T32" fmla="*/ 125 w 926"/>
                <a:gd name="T33" fmla="*/ 0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26" h="550">
                  <a:moveTo>
                    <a:pt x="125" y="0"/>
                  </a:moveTo>
                  <a:lnTo>
                    <a:pt x="114" y="16"/>
                  </a:lnTo>
                  <a:lnTo>
                    <a:pt x="103" y="33"/>
                  </a:lnTo>
                  <a:lnTo>
                    <a:pt x="93" y="50"/>
                  </a:lnTo>
                  <a:lnTo>
                    <a:pt x="82" y="68"/>
                  </a:lnTo>
                  <a:lnTo>
                    <a:pt x="72" y="85"/>
                  </a:lnTo>
                  <a:lnTo>
                    <a:pt x="63" y="103"/>
                  </a:lnTo>
                  <a:lnTo>
                    <a:pt x="54" y="121"/>
                  </a:lnTo>
                  <a:lnTo>
                    <a:pt x="45" y="139"/>
                  </a:lnTo>
                  <a:lnTo>
                    <a:pt x="36" y="157"/>
                  </a:lnTo>
                  <a:lnTo>
                    <a:pt x="28" y="176"/>
                  </a:lnTo>
                  <a:lnTo>
                    <a:pt x="20" y="194"/>
                  </a:lnTo>
                  <a:lnTo>
                    <a:pt x="13" y="213"/>
                  </a:lnTo>
                  <a:lnTo>
                    <a:pt x="6" y="231"/>
                  </a:lnTo>
                  <a:lnTo>
                    <a:pt x="0" y="250"/>
                  </a:lnTo>
                  <a:lnTo>
                    <a:pt x="926" y="550"/>
                  </a:lnTo>
                  <a:lnTo>
                    <a:pt x="125" y="0"/>
                  </a:lnTo>
                </a:path>
              </a:pathLst>
            </a:custGeom>
            <a:solidFill>
              <a:srgbClr val="00CC98"/>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ru-RU"/>
            </a:p>
          </p:txBody>
        </p:sp>
        <p:sp>
          <p:nvSpPr>
            <p:cNvPr id="48" name="Freeform 46"/>
            <p:cNvSpPr>
              <a:spLocks/>
            </p:cNvSpPr>
            <p:nvPr/>
          </p:nvSpPr>
          <p:spPr bwMode="auto">
            <a:xfrm>
              <a:off x="54" y="418"/>
              <a:ext cx="125" cy="250"/>
            </a:xfrm>
            <a:custGeom>
              <a:avLst/>
              <a:gdLst>
                <a:gd name="T0" fmla="*/ 0 w 125"/>
                <a:gd name="T1" fmla="*/ 250 h 250"/>
                <a:gd name="T2" fmla="*/ 6 w 125"/>
                <a:gd name="T3" fmla="*/ 231 h 250"/>
                <a:gd name="T4" fmla="*/ 13 w 125"/>
                <a:gd name="T5" fmla="*/ 213 h 250"/>
                <a:gd name="T6" fmla="*/ 20 w 125"/>
                <a:gd name="T7" fmla="*/ 194 h 250"/>
                <a:gd name="T8" fmla="*/ 28 w 125"/>
                <a:gd name="T9" fmla="*/ 176 h 250"/>
                <a:gd name="T10" fmla="*/ 36 w 125"/>
                <a:gd name="T11" fmla="*/ 157 h 250"/>
                <a:gd name="T12" fmla="*/ 45 w 125"/>
                <a:gd name="T13" fmla="*/ 139 h 250"/>
                <a:gd name="T14" fmla="*/ 54 w 125"/>
                <a:gd name="T15" fmla="*/ 121 h 250"/>
                <a:gd name="T16" fmla="*/ 63 w 125"/>
                <a:gd name="T17" fmla="*/ 103 h 250"/>
                <a:gd name="T18" fmla="*/ 72 w 125"/>
                <a:gd name="T19" fmla="*/ 85 h 250"/>
                <a:gd name="T20" fmla="*/ 82 w 125"/>
                <a:gd name="T21" fmla="*/ 68 h 250"/>
                <a:gd name="T22" fmla="*/ 93 w 125"/>
                <a:gd name="T23" fmla="*/ 50 h 250"/>
                <a:gd name="T24" fmla="*/ 103 w 125"/>
                <a:gd name="T25" fmla="*/ 33 h 250"/>
                <a:gd name="T26" fmla="*/ 114 w 125"/>
                <a:gd name="T27" fmla="*/ 16 h 250"/>
                <a:gd name="T28" fmla="*/ 125 w 125"/>
                <a:gd name="T29" fmla="*/ 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5" h="250">
                  <a:moveTo>
                    <a:pt x="0" y="250"/>
                  </a:moveTo>
                  <a:lnTo>
                    <a:pt x="6" y="231"/>
                  </a:lnTo>
                  <a:lnTo>
                    <a:pt x="13" y="213"/>
                  </a:lnTo>
                  <a:lnTo>
                    <a:pt x="20" y="194"/>
                  </a:lnTo>
                  <a:lnTo>
                    <a:pt x="28" y="176"/>
                  </a:lnTo>
                  <a:lnTo>
                    <a:pt x="36" y="157"/>
                  </a:lnTo>
                  <a:lnTo>
                    <a:pt x="45" y="139"/>
                  </a:lnTo>
                  <a:lnTo>
                    <a:pt x="54" y="121"/>
                  </a:lnTo>
                  <a:lnTo>
                    <a:pt x="63" y="103"/>
                  </a:lnTo>
                  <a:lnTo>
                    <a:pt x="72" y="85"/>
                  </a:lnTo>
                  <a:lnTo>
                    <a:pt x="82" y="68"/>
                  </a:lnTo>
                  <a:lnTo>
                    <a:pt x="93" y="50"/>
                  </a:lnTo>
                  <a:lnTo>
                    <a:pt x="103" y="33"/>
                  </a:lnTo>
                  <a:lnTo>
                    <a:pt x="114" y="16"/>
                  </a:lnTo>
                  <a:lnTo>
                    <a:pt x="125" y="0"/>
                  </a:lnTo>
                </a:path>
              </a:pathLst>
            </a:custGeom>
            <a:noFill/>
            <a:ln w="7619">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ru-RU"/>
            </a:p>
          </p:txBody>
        </p:sp>
        <p:sp>
          <p:nvSpPr>
            <p:cNvPr id="49" name="Freeform 47"/>
            <p:cNvSpPr>
              <a:spLocks/>
            </p:cNvSpPr>
            <p:nvPr/>
          </p:nvSpPr>
          <p:spPr bwMode="auto">
            <a:xfrm>
              <a:off x="190" y="5"/>
              <a:ext cx="790" cy="963"/>
            </a:xfrm>
            <a:custGeom>
              <a:avLst/>
              <a:gdLst>
                <a:gd name="T0" fmla="*/ 789 w 790"/>
                <a:gd name="T1" fmla="*/ 0 h 963"/>
                <a:gd name="T2" fmla="*/ 742 w 790"/>
                <a:gd name="T3" fmla="*/ 1 h 963"/>
                <a:gd name="T4" fmla="*/ 696 w 790"/>
                <a:gd name="T5" fmla="*/ 4 h 963"/>
                <a:gd name="T6" fmla="*/ 650 w 790"/>
                <a:gd name="T7" fmla="*/ 9 h 963"/>
                <a:gd name="T8" fmla="*/ 605 w 790"/>
                <a:gd name="T9" fmla="*/ 17 h 963"/>
                <a:gd name="T10" fmla="*/ 560 w 790"/>
                <a:gd name="T11" fmla="*/ 27 h 963"/>
                <a:gd name="T12" fmla="*/ 516 w 790"/>
                <a:gd name="T13" fmla="*/ 38 h 963"/>
                <a:gd name="T14" fmla="*/ 472 w 790"/>
                <a:gd name="T15" fmla="*/ 52 h 963"/>
                <a:gd name="T16" fmla="*/ 430 w 790"/>
                <a:gd name="T17" fmla="*/ 68 h 963"/>
                <a:gd name="T18" fmla="*/ 388 w 790"/>
                <a:gd name="T19" fmla="*/ 85 h 963"/>
                <a:gd name="T20" fmla="*/ 347 w 790"/>
                <a:gd name="T21" fmla="*/ 105 h 963"/>
                <a:gd name="T22" fmla="*/ 306 w 790"/>
                <a:gd name="T23" fmla="*/ 126 h 963"/>
                <a:gd name="T24" fmla="*/ 267 w 790"/>
                <a:gd name="T25" fmla="*/ 149 h 963"/>
                <a:gd name="T26" fmla="*/ 229 w 790"/>
                <a:gd name="T27" fmla="*/ 174 h 963"/>
                <a:gd name="T28" fmla="*/ 193 w 790"/>
                <a:gd name="T29" fmla="*/ 201 h 963"/>
                <a:gd name="T30" fmla="*/ 157 w 790"/>
                <a:gd name="T31" fmla="*/ 229 h 963"/>
                <a:gd name="T32" fmla="*/ 123 w 790"/>
                <a:gd name="T33" fmla="*/ 259 h 963"/>
                <a:gd name="T34" fmla="*/ 90 w 790"/>
                <a:gd name="T35" fmla="*/ 291 h 963"/>
                <a:gd name="T36" fmla="*/ 58 w 790"/>
                <a:gd name="T37" fmla="*/ 324 h 963"/>
                <a:gd name="T38" fmla="*/ 28 w 790"/>
                <a:gd name="T39" fmla="*/ 359 h 963"/>
                <a:gd name="T40" fmla="*/ 0 w 790"/>
                <a:gd name="T41" fmla="*/ 395 h 963"/>
                <a:gd name="T42" fmla="*/ 789 w 790"/>
                <a:gd name="T43" fmla="*/ 962 h 963"/>
                <a:gd name="T44" fmla="*/ 789 w 790"/>
                <a:gd name="T45" fmla="*/ 0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90" h="963">
                  <a:moveTo>
                    <a:pt x="789" y="0"/>
                  </a:moveTo>
                  <a:lnTo>
                    <a:pt x="742" y="1"/>
                  </a:lnTo>
                  <a:lnTo>
                    <a:pt x="696" y="4"/>
                  </a:lnTo>
                  <a:lnTo>
                    <a:pt x="650" y="9"/>
                  </a:lnTo>
                  <a:lnTo>
                    <a:pt x="605" y="17"/>
                  </a:lnTo>
                  <a:lnTo>
                    <a:pt x="560" y="27"/>
                  </a:lnTo>
                  <a:lnTo>
                    <a:pt x="516" y="38"/>
                  </a:lnTo>
                  <a:lnTo>
                    <a:pt x="472" y="52"/>
                  </a:lnTo>
                  <a:lnTo>
                    <a:pt x="430" y="68"/>
                  </a:lnTo>
                  <a:lnTo>
                    <a:pt x="388" y="85"/>
                  </a:lnTo>
                  <a:lnTo>
                    <a:pt x="347" y="105"/>
                  </a:lnTo>
                  <a:lnTo>
                    <a:pt x="306" y="126"/>
                  </a:lnTo>
                  <a:lnTo>
                    <a:pt x="267" y="149"/>
                  </a:lnTo>
                  <a:lnTo>
                    <a:pt x="229" y="174"/>
                  </a:lnTo>
                  <a:lnTo>
                    <a:pt x="193" y="201"/>
                  </a:lnTo>
                  <a:lnTo>
                    <a:pt x="157" y="229"/>
                  </a:lnTo>
                  <a:lnTo>
                    <a:pt x="123" y="259"/>
                  </a:lnTo>
                  <a:lnTo>
                    <a:pt x="90" y="291"/>
                  </a:lnTo>
                  <a:lnTo>
                    <a:pt x="58" y="324"/>
                  </a:lnTo>
                  <a:lnTo>
                    <a:pt x="28" y="359"/>
                  </a:lnTo>
                  <a:lnTo>
                    <a:pt x="0" y="395"/>
                  </a:lnTo>
                  <a:lnTo>
                    <a:pt x="789" y="962"/>
                  </a:lnTo>
                  <a:lnTo>
                    <a:pt x="789" y="0"/>
                  </a:lnTo>
                </a:path>
              </a:pathLst>
            </a:custGeom>
            <a:solidFill>
              <a:srgbClr val="3232C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ru-RU"/>
            </a:p>
          </p:txBody>
        </p:sp>
        <p:sp>
          <p:nvSpPr>
            <p:cNvPr id="50" name="Freeform 48"/>
            <p:cNvSpPr>
              <a:spLocks/>
            </p:cNvSpPr>
            <p:nvPr/>
          </p:nvSpPr>
          <p:spPr bwMode="auto">
            <a:xfrm>
              <a:off x="190" y="5"/>
              <a:ext cx="790" cy="396"/>
            </a:xfrm>
            <a:custGeom>
              <a:avLst/>
              <a:gdLst>
                <a:gd name="T0" fmla="*/ 0 w 790"/>
                <a:gd name="T1" fmla="*/ 395 h 396"/>
                <a:gd name="T2" fmla="*/ 28 w 790"/>
                <a:gd name="T3" fmla="*/ 359 h 396"/>
                <a:gd name="T4" fmla="*/ 58 w 790"/>
                <a:gd name="T5" fmla="*/ 324 h 396"/>
                <a:gd name="T6" fmla="*/ 90 w 790"/>
                <a:gd name="T7" fmla="*/ 291 h 396"/>
                <a:gd name="T8" fmla="*/ 123 w 790"/>
                <a:gd name="T9" fmla="*/ 259 h 396"/>
                <a:gd name="T10" fmla="*/ 157 w 790"/>
                <a:gd name="T11" fmla="*/ 229 h 396"/>
                <a:gd name="T12" fmla="*/ 193 w 790"/>
                <a:gd name="T13" fmla="*/ 201 h 396"/>
                <a:gd name="T14" fmla="*/ 229 w 790"/>
                <a:gd name="T15" fmla="*/ 174 h 396"/>
                <a:gd name="T16" fmla="*/ 267 w 790"/>
                <a:gd name="T17" fmla="*/ 149 h 396"/>
                <a:gd name="T18" fmla="*/ 306 w 790"/>
                <a:gd name="T19" fmla="*/ 126 h 396"/>
                <a:gd name="T20" fmla="*/ 347 w 790"/>
                <a:gd name="T21" fmla="*/ 105 h 396"/>
                <a:gd name="T22" fmla="*/ 388 w 790"/>
                <a:gd name="T23" fmla="*/ 85 h 396"/>
                <a:gd name="T24" fmla="*/ 430 w 790"/>
                <a:gd name="T25" fmla="*/ 68 h 396"/>
                <a:gd name="T26" fmla="*/ 472 w 790"/>
                <a:gd name="T27" fmla="*/ 52 h 396"/>
                <a:gd name="T28" fmla="*/ 516 w 790"/>
                <a:gd name="T29" fmla="*/ 38 h 396"/>
                <a:gd name="T30" fmla="*/ 560 w 790"/>
                <a:gd name="T31" fmla="*/ 27 h 396"/>
                <a:gd name="T32" fmla="*/ 605 w 790"/>
                <a:gd name="T33" fmla="*/ 17 h 396"/>
                <a:gd name="T34" fmla="*/ 650 w 790"/>
                <a:gd name="T35" fmla="*/ 9 h 396"/>
                <a:gd name="T36" fmla="*/ 696 w 790"/>
                <a:gd name="T37" fmla="*/ 4 h 396"/>
                <a:gd name="T38" fmla="*/ 742 w 790"/>
                <a:gd name="T39" fmla="*/ 1 h 396"/>
                <a:gd name="T40" fmla="*/ 789 w 790"/>
                <a:gd name="T41" fmla="*/ 0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90" h="396">
                  <a:moveTo>
                    <a:pt x="0" y="395"/>
                  </a:moveTo>
                  <a:lnTo>
                    <a:pt x="28" y="359"/>
                  </a:lnTo>
                  <a:lnTo>
                    <a:pt x="58" y="324"/>
                  </a:lnTo>
                  <a:lnTo>
                    <a:pt x="90" y="291"/>
                  </a:lnTo>
                  <a:lnTo>
                    <a:pt x="123" y="259"/>
                  </a:lnTo>
                  <a:lnTo>
                    <a:pt x="157" y="229"/>
                  </a:lnTo>
                  <a:lnTo>
                    <a:pt x="193" y="201"/>
                  </a:lnTo>
                  <a:lnTo>
                    <a:pt x="229" y="174"/>
                  </a:lnTo>
                  <a:lnTo>
                    <a:pt x="267" y="149"/>
                  </a:lnTo>
                  <a:lnTo>
                    <a:pt x="306" y="126"/>
                  </a:lnTo>
                  <a:lnTo>
                    <a:pt x="347" y="105"/>
                  </a:lnTo>
                  <a:lnTo>
                    <a:pt x="388" y="85"/>
                  </a:lnTo>
                  <a:lnTo>
                    <a:pt x="430" y="68"/>
                  </a:lnTo>
                  <a:lnTo>
                    <a:pt x="472" y="52"/>
                  </a:lnTo>
                  <a:lnTo>
                    <a:pt x="516" y="38"/>
                  </a:lnTo>
                  <a:lnTo>
                    <a:pt x="560" y="27"/>
                  </a:lnTo>
                  <a:lnTo>
                    <a:pt x="605" y="17"/>
                  </a:lnTo>
                  <a:lnTo>
                    <a:pt x="650" y="9"/>
                  </a:lnTo>
                  <a:lnTo>
                    <a:pt x="696" y="4"/>
                  </a:lnTo>
                  <a:lnTo>
                    <a:pt x="742" y="1"/>
                  </a:lnTo>
                  <a:lnTo>
                    <a:pt x="789" y="0"/>
                  </a:lnTo>
                </a:path>
              </a:pathLst>
            </a:custGeom>
            <a:noFill/>
            <a:ln w="7619">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ru-RU"/>
            </a:p>
          </p:txBody>
        </p:sp>
        <p:sp>
          <p:nvSpPr>
            <p:cNvPr id="51" name="Freeform 49"/>
            <p:cNvSpPr>
              <a:spLocks/>
            </p:cNvSpPr>
            <p:nvPr/>
          </p:nvSpPr>
          <p:spPr bwMode="auto">
            <a:xfrm>
              <a:off x="980" y="5"/>
              <a:ext cx="789" cy="963"/>
            </a:xfrm>
            <a:custGeom>
              <a:avLst/>
              <a:gdLst>
                <a:gd name="T0" fmla="*/ 0 w 789"/>
                <a:gd name="T1" fmla="*/ 0 h 963"/>
                <a:gd name="T2" fmla="*/ 0 w 789"/>
                <a:gd name="T3" fmla="*/ 962 h 963"/>
                <a:gd name="T4" fmla="*/ 789 w 789"/>
                <a:gd name="T5" fmla="*/ 395 h 963"/>
                <a:gd name="T6" fmla="*/ 761 w 789"/>
                <a:gd name="T7" fmla="*/ 359 h 963"/>
                <a:gd name="T8" fmla="*/ 731 w 789"/>
                <a:gd name="T9" fmla="*/ 324 h 963"/>
                <a:gd name="T10" fmla="*/ 699 w 789"/>
                <a:gd name="T11" fmla="*/ 290 h 963"/>
                <a:gd name="T12" fmla="*/ 666 w 789"/>
                <a:gd name="T13" fmla="*/ 258 h 963"/>
                <a:gd name="T14" fmla="*/ 632 w 789"/>
                <a:gd name="T15" fmla="*/ 228 h 963"/>
                <a:gd name="T16" fmla="*/ 596 w 789"/>
                <a:gd name="T17" fmla="*/ 200 h 963"/>
                <a:gd name="T18" fmla="*/ 559 w 789"/>
                <a:gd name="T19" fmla="*/ 173 h 963"/>
                <a:gd name="T20" fmla="*/ 521 w 789"/>
                <a:gd name="T21" fmla="*/ 148 h 963"/>
                <a:gd name="T22" fmla="*/ 482 w 789"/>
                <a:gd name="T23" fmla="*/ 125 h 963"/>
                <a:gd name="T24" fmla="*/ 442 w 789"/>
                <a:gd name="T25" fmla="*/ 104 h 963"/>
                <a:gd name="T26" fmla="*/ 401 w 789"/>
                <a:gd name="T27" fmla="*/ 85 h 963"/>
                <a:gd name="T28" fmla="*/ 359 w 789"/>
                <a:gd name="T29" fmla="*/ 67 h 963"/>
                <a:gd name="T30" fmla="*/ 316 w 789"/>
                <a:gd name="T31" fmla="*/ 51 h 963"/>
                <a:gd name="T32" fmla="*/ 273 w 789"/>
                <a:gd name="T33" fmla="*/ 38 h 963"/>
                <a:gd name="T34" fmla="*/ 229 w 789"/>
                <a:gd name="T35" fmla="*/ 26 h 963"/>
                <a:gd name="T36" fmla="*/ 184 w 789"/>
                <a:gd name="T37" fmla="*/ 17 h 963"/>
                <a:gd name="T38" fmla="*/ 138 w 789"/>
                <a:gd name="T39" fmla="*/ 9 h 963"/>
                <a:gd name="T40" fmla="*/ 92 w 789"/>
                <a:gd name="T41" fmla="*/ 4 h 963"/>
                <a:gd name="T42" fmla="*/ 46 w 789"/>
                <a:gd name="T43" fmla="*/ 1 h 963"/>
                <a:gd name="T44" fmla="*/ 0 w 789"/>
                <a:gd name="T45" fmla="*/ 0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89" h="963">
                  <a:moveTo>
                    <a:pt x="0" y="0"/>
                  </a:moveTo>
                  <a:lnTo>
                    <a:pt x="0" y="962"/>
                  </a:lnTo>
                  <a:lnTo>
                    <a:pt x="789" y="395"/>
                  </a:lnTo>
                  <a:lnTo>
                    <a:pt x="761" y="359"/>
                  </a:lnTo>
                  <a:lnTo>
                    <a:pt x="731" y="324"/>
                  </a:lnTo>
                  <a:lnTo>
                    <a:pt x="699" y="290"/>
                  </a:lnTo>
                  <a:lnTo>
                    <a:pt x="666" y="258"/>
                  </a:lnTo>
                  <a:lnTo>
                    <a:pt x="632" y="228"/>
                  </a:lnTo>
                  <a:lnTo>
                    <a:pt x="596" y="200"/>
                  </a:lnTo>
                  <a:lnTo>
                    <a:pt x="559" y="173"/>
                  </a:lnTo>
                  <a:lnTo>
                    <a:pt x="521" y="148"/>
                  </a:lnTo>
                  <a:lnTo>
                    <a:pt x="482" y="125"/>
                  </a:lnTo>
                  <a:lnTo>
                    <a:pt x="442" y="104"/>
                  </a:lnTo>
                  <a:lnTo>
                    <a:pt x="401" y="85"/>
                  </a:lnTo>
                  <a:lnTo>
                    <a:pt x="359" y="67"/>
                  </a:lnTo>
                  <a:lnTo>
                    <a:pt x="316" y="51"/>
                  </a:lnTo>
                  <a:lnTo>
                    <a:pt x="273" y="38"/>
                  </a:lnTo>
                  <a:lnTo>
                    <a:pt x="229" y="26"/>
                  </a:lnTo>
                  <a:lnTo>
                    <a:pt x="184" y="17"/>
                  </a:lnTo>
                  <a:lnTo>
                    <a:pt x="138" y="9"/>
                  </a:lnTo>
                  <a:lnTo>
                    <a:pt x="92" y="4"/>
                  </a:lnTo>
                  <a:lnTo>
                    <a:pt x="46" y="1"/>
                  </a:lnTo>
                  <a:lnTo>
                    <a:pt x="0" y="0"/>
                  </a:lnTo>
                </a:path>
              </a:pathLst>
            </a:custGeom>
            <a:solidFill>
              <a:srgbClr val="CCCC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ru-RU"/>
            </a:p>
          </p:txBody>
        </p:sp>
        <p:sp>
          <p:nvSpPr>
            <p:cNvPr id="52" name="Freeform 50"/>
            <p:cNvSpPr>
              <a:spLocks/>
            </p:cNvSpPr>
            <p:nvPr/>
          </p:nvSpPr>
          <p:spPr bwMode="auto">
            <a:xfrm>
              <a:off x="980" y="5"/>
              <a:ext cx="789" cy="396"/>
            </a:xfrm>
            <a:custGeom>
              <a:avLst/>
              <a:gdLst>
                <a:gd name="T0" fmla="*/ 0 w 789"/>
                <a:gd name="T1" fmla="*/ 0 h 396"/>
                <a:gd name="T2" fmla="*/ 0 w 789"/>
                <a:gd name="T3" fmla="*/ 0 h 396"/>
                <a:gd name="T4" fmla="*/ 46 w 789"/>
                <a:gd name="T5" fmla="*/ 1 h 396"/>
                <a:gd name="T6" fmla="*/ 92 w 789"/>
                <a:gd name="T7" fmla="*/ 4 h 396"/>
                <a:gd name="T8" fmla="*/ 138 w 789"/>
                <a:gd name="T9" fmla="*/ 9 h 396"/>
                <a:gd name="T10" fmla="*/ 184 w 789"/>
                <a:gd name="T11" fmla="*/ 17 h 396"/>
                <a:gd name="T12" fmla="*/ 229 w 789"/>
                <a:gd name="T13" fmla="*/ 26 h 396"/>
                <a:gd name="T14" fmla="*/ 273 w 789"/>
                <a:gd name="T15" fmla="*/ 38 h 396"/>
                <a:gd name="T16" fmla="*/ 316 w 789"/>
                <a:gd name="T17" fmla="*/ 51 h 396"/>
                <a:gd name="T18" fmla="*/ 359 w 789"/>
                <a:gd name="T19" fmla="*/ 67 h 396"/>
                <a:gd name="T20" fmla="*/ 401 w 789"/>
                <a:gd name="T21" fmla="*/ 85 h 396"/>
                <a:gd name="T22" fmla="*/ 442 w 789"/>
                <a:gd name="T23" fmla="*/ 104 h 396"/>
                <a:gd name="T24" fmla="*/ 482 w 789"/>
                <a:gd name="T25" fmla="*/ 125 h 396"/>
                <a:gd name="T26" fmla="*/ 521 w 789"/>
                <a:gd name="T27" fmla="*/ 148 h 396"/>
                <a:gd name="T28" fmla="*/ 559 w 789"/>
                <a:gd name="T29" fmla="*/ 173 h 396"/>
                <a:gd name="T30" fmla="*/ 596 w 789"/>
                <a:gd name="T31" fmla="*/ 200 h 396"/>
                <a:gd name="T32" fmla="*/ 632 w 789"/>
                <a:gd name="T33" fmla="*/ 228 h 396"/>
                <a:gd name="T34" fmla="*/ 666 w 789"/>
                <a:gd name="T35" fmla="*/ 258 h 396"/>
                <a:gd name="T36" fmla="*/ 699 w 789"/>
                <a:gd name="T37" fmla="*/ 290 h 396"/>
                <a:gd name="T38" fmla="*/ 731 w 789"/>
                <a:gd name="T39" fmla="*/ 324 h 396"/>
                <a:gd name="T40" fmla="*/ 761 w 789"/>
                <a:gd name="T41" fmla="*/ 359 h 396"/>
                <a:gd name="T42" fmla="*/ 789 w 789"/>
                <a:gd name="T43" fmla="*/ 395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9" h="396">
                  <a:moveTo>
                    <a:pt x="0" y="0"/>
                  </a:moveTo>
                  <a:lnTo>
                    <a:pt x="0" y="0"/>
                  </a:lnTo>
                  <a:lnTo>
                    <a:pt x="46" y="1"/>
                  </a:lnTo>
                  <a:lnTo>
                    <a:pt x="92" y="4"/>
                  </a:lnTo>
                  <a:lnTo>
                    <a:pt x="138" y="9"/>
                  </a:lnTo>
                  <a:lnTo>
                    <a:pt x="184" y="17"/>
                  </a:lnTo>
                  <a:lnTo>
                    <a:pt x="229" y="26"/>
                  </a:lnTo>
                  <a:lnTo>
                    <a:pt x="273" y="38"/>
                  </a:lnTo>
                  <a:lnTo>
                    <a:pt x="316" y="51"/>
                  </a:lnTo>
                  <a:lnTo>
                    <a:pt x="359" y="67"/>
                  </a:lnTo>
                  <a:lnTo>
                    <a:pt x="401" y="85"/>
                  </a:lnTo>
                  <a:lnTo>
                    <a:pt x="442" y="104"/>
                  </a:lnTo>
                  <a:lnTo>
                    <a:pt x="482" y="125"/>
                  </a:lnTo>
                  <a:lnTo>
                    <a:pt x="521" y="148"/>
                  </a:lnTo>
                  <a:lnTo>
                    <a:pt x="559" y="173"/>
                  </a:lnTo>
                  <a:lnTo>
                    <a:pt x="596" y="200"/>
                  </a:lnTo>
                  <a:lnTo>
                    <a:pt x="632" y="228"/>
                  </a:lnTo>
                  <a:lnTo>
                    <a:pt x="666" y="258"/>
                  </a:lnTo>
                  <a:lnTo>
                    <a:pt x="699" y="290"/>
                  </a:lnTo>
                  <a:lnTo>
                    <a:pt x="731" y="324"/>
                  </a:lnTo>
                  <a:lnTo>
                    <a:pt x="761" y="359"/>
                  </a:lnTo>
                  <a:lnTo>
                    <a:pt x="789" y="395"/>
                  </a:lnTo>
                </a:path>
              </a:pathLst>
            </a:custGeom>
            <a:noFill/>
            <a:ln w="7619">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ru-RU"/>
            </a:p>
          </p:txBody>
        </p:sp>
        <p:grpSp>
          <p:nvGrpSpPr>
            <p:cNvPr id="53" name="Group 51"/>
            <p:cNvGrpSpPr>
              <a:grpSpLocks/>
            </p:cNvGrpSpPr>
            <p:nvPr/>
          </p:nvGrpSpPr>
          <p:grpSpPr bwMode="auto">
            <a:xfrm>
              <a:off x="5" y="402"/>
              <a:ext cx="1952" cy="1528"/>
              <a:chOff x="5" y="402"/>
              <a:chExt cx="1952" cy="1528"/>
            </a:xfrm>
          </p:grpSpPr>
          <p:sp>
            <p:nvSpPr>
              <p:cNvPr id="55" name="Freeform 52"/>
              <p:cNvSpPr>
                <a:spLocks/>
              </p:cNvSpPr>
              <p:nvPr/>
            </p:nvSpPr>
            <p:spPr bwMode="auto">
              <a:xfrm>
                <a:off x="5" y="402"/>
                <a:ext cx="1952" cy="1528"/>
              </a:xfrm>
              <a:custGeom>
                <a:avLst/>
                <a:gdLst>
                  <a:gd name="T0" fmla="*/ 46 w 1952"/>
                  <a:gd name="T1" fmla="*/ 270 h 1528"/>
                  <a:gd name="T2" fmla="*/ 40 w 1952"/>
                  <a:gd name="T3" fmla="*/ 289 h 1528"/>
                  <a:gd name="T4" fmla="*/ 34 w 1952"/>
                  <a:gd name="T5" fmla="*/ 308 h 1528"/>
                  <a:gd name="T6" fmla="*/ 29 w 1952"/>
                  <a:gd name="T7" fmla="*/ 327 h 1528"/>
                  <a:gd name="T8" fmla="*/ 24 w 1952"/>
                  <a:gd name="T9" fmla="*/ 346 h 1528"/>
                  <a:gd name="T10" fmla="*/ 20 w 1952"/>
                  <a:gd name="T11" fmla="*/ 366 h 1528"/>
                  <a:gd name="T12" fmla="*/ 16 w 1952"/>
                  <a:gd name="T13" fmla="*/ 385 h 1528"/>
                  <a:gd name="T14" fmla="*/ 12 w 1952"/>
                  <a:gd name="T15" fmla="*/ 405 h 1528"/>
                  <a:gd name="T16" fmla="*/ 9 w 1952"/>
                  <a:gd name="T17" fmla="*/ 425 h 1528"/>
                  <a:gd name="T18" fmla="*/ 7 w 1952"/>
                  <a:gd name="T19" fmla="*/ 445 h 1528"/>
                  <a:gd name="T20" fmla="*/ 4 w 1952"/>
                  <a:gd name="T21" fmla="*/ 465 h 1528"/>
                  <a:gd name="T22" fmla="*/ 3 w 1952"/>
                  <a:gd name="T23" fmla="*/ 485 h 1528"/>
                  <a:gd name="T24" fmla="*/ 1 w 1952"/>
                  <a:gd name="T25" fmla="*/ 505 h 1528"/>
                  <a:gd name="T26" fmla="*/ 0 w 1952"/>
                  <a:gd name="T27" fmla="*/ 525 h 1528"/>
                  <a:gd name="T28" fmla="*/ 0 w 1952"/>
                  <a:gd name="T29" fmla="*/ 546 h 1528"/>
                  <a:gd name="T30" fmla="*/ 0 w 1952"/>
                  <a:gd name="T31" fmla="*/ 566 h 1528"/>
                  <a:gd name="T32" fmla="*/ 3 w 1952"/>
                  <a:gd name="T33" fmla="*/ 645 h 1528"/>
                  <a:gd name="T34" fmla="*/ 12 w 1952"/>
                  <a:gd name="T35" fmla="*/ 722 h 1528"/>
                  <a:gd name="T36" fmla="*/ 28 w 1952"/>
                  <a:gd name="T37" fmla="*/ 797 h 1528"/>
                  <a:gd name="T38" fmla="*/ 49 w 1952"/>
                  <a:gd name="T39" fmla="*/ 870 h 1528"/>
                  <a:gd name="T40" fmla="*/ 76 w 1952"/>
                  <a:gd name="T41" fmla="*/ 940 h 1528"/>
                  <a:gd name="T42" fmla="*/ 108 w 1952"/>
                  <a:gd name="T43" fmla="*/ 1008 h 1528"/>
                  <a:gd name="T44" fmla="*/ 146 w 1952"/>
                  <a:gd name="T45" fmla="*/ 1072 h 1528"/>
                  <a:gd name="T46" fmla="*/ 188 w 1952"/>
                  <a:gd name="T47" fmla="*/ 1134 h 1528"/>
                  <a:gd name="T48" fmla="*/ 234 w 1952"/>
                  <a:gd name="T49" fmla="*/ 1192 h 1528"/>
                  <a:gd name="T50" fmla="*/ 285 w 1952"/>
                  <a:gd name="T51" fmla="*/ 1246 h 1528"/>
                  <a:gd name="T52" fmla="*/ 340 w 1952"/>
                  <a:gd name="T53" fmla="*/ 1296 h 1528"/>
                  <a:gd name="T54" fmla="*/ 399 w 1952"/>
                  <a:gd name="T55" fmla="*/ 1342 h 1528"/>
                  <a:gd name="T56" fmla="*/ 461 w 1952"/>
                  <a:gd name="T57" fmla="*/ 1384 h 1528"/>
                  <a:gd name="T58" fmla="*/ 526 w 1952"/>
                  <a:gd name="T59" fmla="*/ 1421 h 1528"/>
                  <a:gd name="T60" fmla="*/ 595 w 1952"/>
                  <a:gd name="T61" fmla="*/ 1453 h 1528"/>
                  <a:gd name="T62" fmla="*/ 666 w 1952"/>
                  <a:gd name="T63" fmla="*/ 1479 h 1528"/>
                  <a:gd name="T64" fmla="*/ 740 w 1952"/>
                  <a:gd name="T65" fmla="*/ 1500 h 1528"/>
                  <a:gd name="T66" fmla="*/ 816 w 1952"/>
                  <a:gd name="T67" fmla="*/ 1516 h 1528"/>
                  <a:gd name="T68" fmla="*/ 894 w 1952"/>
                  <a:gd name="T69" fmla="*/ 1525 h 1528"/>
                  <a:gd name="T70" fmla="*/ 974 w 1952"/>
                  <a:gd name="T71" fmla="*/ 1528 h 1528"/>
                  <a:gd name="T72" fmla="*/ 1054 w 1952"/>
                  <a:gd name="T73" fmla="*/ 1525 h 1528"/>
                  <a:gd name="T74" fmla="*/ 1132 w 1952"/>
                  <a:gd name="T75" fmla="*/ 1516 h 1528"/>
                  <a:gd name="T76" fmla="*/ 1209 w 1952"/>
                  <a:gd name="T77" fmla="*/ 1500 h 1528"/>
                  <a:gd name="T78" fmla="*/ 1283 w 1952"/>
                  <a:gd name="T79" fmla="*/ 1479 h 1528"/>
                  <a:gd name="T80" fmla="*/ 1354 w 1952"/>
                  <a:gd name="T81" fmla="*/ 1453 h 1528"/>
                  <a:gd name="T82" fmla="*/ 1423 w 1952"/>
                  <a:gd name="T83" fmla="*/ 1421 h 1528"/>
                  <a:gd name="T84" fmla="*/ 1489 w 1952"/>
                  <a:gd name="T85" fmla="*/ 1384 h 1528"/>
                  <a:gd name="T86" fmla="*/ 1551 w 1952"/>
                  <a:gd name="T87" fmla="*/ 1342 h 1528"/>
                  <a:gd name="T88" fmla="*/ 1610 w 1952"/>
                  <a:gd name="T89" fmla="*/ 1296 h 1528"/>
                  <a:gd name="T90" fmla="*/ 1665 w 1952"/>
                  <a:gd name="T91" fmla="*/ 1246 h 1528"/>
                  <a:gd name="T92" fmla="*/ 1716 w 1952"/>
                  <a:gd name="T93" fmla="*/ 1192 h 1528"/>
                  <a:gd name="T94" fmla="*/ 1762 w 1952"/>
                  <a:gd name="T95" fmla="*/ 1134 h 1528"/>
                  <a:gd name="T96" fmla="*/ 1804 w 1952"/>
                  <a:gd name="T97" fmla="*/ 1072 h 1528"/>
                  <a:gd name="T98" fmla="*/ 1842 w 1952"/>
                  <a:gd name="T99" fmla="*/ 1008 h 1528"/>
                  <a:gd name="T100" fmla="*/ 1874 w 1952"/>
                  <a:gd name="T101" fmla="*/ 940 h 1528"/>
                  <a:gd name="T102" fmla="*/ 1901 w 1952"/>
                  <a:gd name="T103" fmla="*/ 870 h 1528"/>
                  <a:gd name="T104" fmla="*/ 1922 w 1952"/>
                  <a:gd name="T105" fmla="*/ 797 h 1528"/>
                  <a:gd name="T106" fmla="*/ 1938 w 1952"/>
                  <a:gd name="T107" fmla="*/ 722 h 1528"/>
                  <a:gd name="T108" fmla="*/ 1947 w 1952"/>
                  <a:gd name="T109" fmla="*/ 645 h 1528"/>
                  <a:gd name="T110" fmla="*/ 1951 w 1952"/>
                  <a:gd name="T111" fmla="*/ 566 h 1528"/>
                  <a:gd name="T112" fmla="*/ 974 w 1952"/>
                  <a:gd name="T113" fmla="*/ 566 h 1528"/>
                  <a:gd name="T114" fmla="*/ 46 w 1952"/>
                  <a:gd name="T115" fmla="*/ 270 h 1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52" h="1528">
                    <a:moveTo>
                      <a:pt x="46" y="270"/>
                    </a:moveTo>
                    <a:lnTo>
                      <a:pt x="40" y="289"/>
                    </a:lnTo>
                    <a:lnTo>
                      <a:pt x="34" y="308"/>
                    </a:lnTo>
                    <a:lnTo>
                      <a:pt x="29" y="327"/>
                    </a:lnTo>
                    <a:lnTo>
                      <a:pt x="24" y="346"/>
                    </a:lnTo>
                    <a:lnTo>
                      <a:pt x="20" y="366"/>
                    </a:lnTo>
                    <a:lnTo>
                      <a:pt x="16" y="385"/>
                    </a:lnTo>
                    <a:lnTo>
                      <a:pt x="12" y="405"/>
                    </a:lnTo>
                    <a:lnTo>
                      <a:pt x="9" y="425"/>
                    </a:lnTo>
                    <a:lnTo>
                      <a:pt x="7" y="445"/>
                    </a:lnTo>
                    <a:lnTo>
                      <a:pt x="4" y="465"/>
                    </a:lnTo>
                    <a:lnTo>
                      <a:pt x="3" y="485"/>
                    </a:lnTo>
                    <a:lnTo>
                      <a:pt x="1" y="505"/>
                    </a:lnTo>
                    <a:lnTo>
                      <a:pt x="0" y="525"/>
                    </a:lnTo>
                    <a:lnTo>
                      <a:pt x="0" y="546"/>
                    </a:lnTo>
                    <a:lnTo>
                      <a:pt x="0" y="566"/>
                    </a:lnTo>
                    <a:lnTo>
                      <a:pt x="3" y="645"/>
                    </a:lnTo>
                    <a:lnTo>
                      <a:pt x="12" y="722"/>
                    </a:lnTo>
                    <a:lnTo>
                      <a:pt x="28" y="797"/>
                    </a:lnTo>
                    <a:lnTo>
                      <a:pt x="49" y="870"/>
                    </a:lnTo>
                    <a:lnTo>
                      <a:pt x="76" y="940"/>
                    </a:lnTo>
                    <a:lnTo>
                      <a:pt x="108" y="1008"/>
                    </a:lnTo>
                    <a:lnTo>
                      <a:pt x="146" y="1072"/>
                    </a:lnTo>
                    <a:lnTo>
                      <a:pt x="188" y="1134"/>
                    </a:lnTo>
                    <a:lnTo>
                      <a:pt x="234" y="1192"/>
                    </a:lnTo>
                    <a:lnTo>
                      <a:pt x="285" y="1246"/>
                    </a:lnTo>
                    <a:lnTo>
                      <a:pt x="340" y="1296"/>
                    </a:lnTo>
                    <a:lnTo>
                      <a:pt x="399" y="1342"/>
                    </a:lnTo>
                    <a:lnTo>
                      <a:pt x="461" y="1384"/>
                    </a:lnTo>
                    <a:lnTo>
                      <a:pt x="526" y="1421"/>
                    </a:lnTo>
                    <a:lnTo>
                      <a:pt x="595" y="1453"/>
                    </a:lnTo>
                    <a:lnTo>
                      <a:pt x="666" y="1479"/>
                    </a:lnTo>
                    <a:lnTo>
                      <a:pt x="740" y="1500"/>
                    </a:lnTo>
                    <a:lnTo>
                      <a:pt x="816" y="1516"/>
                    </a:lnTo>
                    <a:lnTo>
                      <a:pt x="894" y="1525"/>
                    </a:lnTo>
                    <a:lnTo>
                      <a:pt x="974" y="1528"/>
                    </a:lnTo>
                    <a:lnTo>
                      <a:pt x="1054" y="1525"/>
                    </a:lnTo>
                    <a:lnTo>
                      <a:pt x="1132" y="1516"/>
                    </a:lnTo>
                    <a:lnTo>
                      <a:pt x="1209" y="1500"/>
                    </a:lnTo>
                    <a:lnTo>
                      <a:pt x="1283" y="1479"/>
                    </a:lnTo>
                    <a:lnTo>
                      <a:pt x="1354" y="1453"/>
                    </a:lnTo>
                    <a:lnTo>
                      <a:pt x="1423" y="1421"/>
                    </a:lnTo>
                    <a:lnTo>
                      <a:pt x="1489" y="1384"/>
                    </a:lnTo>
                    <a:lnTo>
                      <a:pt x="1551" y="1342"/>
                    </a:lnTo>
                    <a:lnTo>
                      <a:pt x="1610" y="1296"/>
                    </a:lnTo>
                    <a:lnTo>
                      <a:pt x="1665" y="1246"/>
                    </a:lnTo>
                    <a:lnTo>
                      <a:pt x="1716" y="1192"/>
                    </a:lnTo>
                    <a:lnTo>
                      <a:pt x="1762" y="1134"/>
                    </a:lnTo>
                    <a:lnTo>
                      <a:pt x="1804" y="1072"/>
                    </a:lnTo>
                    <a:lnTo>
                      <a:pt x="1842" y="1008"/>
                    </a:lnTo>
                    <a:lnTo>
                      <a:pt x="1874" y="940"/>
                    </a:lnTo>
                    <a:lnTo>
                      <a:pt x="1901" y="870"/>
                    </a:lnTo>
                    <a:lnTo>
                      <a:pt x="1922" y="797"/>
                    </a:lnTo>
                    <a:lnTo>
                      <a:pt x="1938" y="722"/>
                    </a:lnTo>
                    <a:lnTo>
                      <a:pt x="1947" y="645"/>
                    </a:lnTo>
                    <a:lnTo>
                      <a:pt x="1951" y="566"/>
                    </a:lnTo>
                    <a:lnTo>
                      <a:pt x="974" y="566"/>
                    </a:lnTo>
                    <a:lnTo>
                      <a:pt x="46" y="270"/>
                    </a:lnTo>
                  </a:path>
                </a:pathLst>
              </a:custGeom>
              <a:solidFill>
                <a:srgbClr val="B1B1B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ru-RU"/>
              </a:p>
            </p:txBody>
          </p:sp>
          <p:sp>
            <p:nvSpPr>
              <p:cNvPr id="56" name="Freeform 53"/>
              <p:cNvSpPr>
                <a:spLocks/>
              </p:cNvSpPr>
              <p:nvPr/>
            </p:nvSpPr>
            <p:spPr bwMode="auto">
              <a:xfrm>
                <a:off x="5" y="402"/>
                <a:ext cx="1952" cy="1528"/>
              </a:xfrm>
              <a:custGeom>
                <a:avLst/>
                <a:gdLst>
                  <a:gd name="T0" fmla="*/ 1763 w 1952"/>
                  <a:gd name="T1" fmla="*/ 0 h 1528"/>
                  <a:gd name="T2" fmla="*/ 974 w 1952"/>
                  <a:gd name="T3" fmla="*/ 566 h 1528"/>
                  <a:gd name="T4" fmla="*/ 1951 w 1952"/>
                  <a:gd name="T5" fmla="*/ 566 h 1528"/>
                  <a:gd name="T6" fmla="*/ 1950 w 1952"/>
                  <a:gd name="T7" fmla="*/ 535 h 1528"/>
                  <a:gd name="T8" fmla="*/ 1949 w 1952"/>
                  <a:gd name="T9" fmla="*/ 505 h 1528"/>
                  <a:gd name="T10" fmla="*/ 1946 w 1952"/>
                  <a:gd name="T11" fmla="*/ 475 h 1528"/>
                  <a:gd name="T12" fmla="*/ 1943 w 1952"/>
                  <a:gd name="T13" fmla="*/ 444 h 1528"/>
                  <a:gd name="T14" fmla="*/ 1938 w 1952"/>
                  <a:gd name="T15" fmla="*/ 414 h 1528"/>
                  <a:gd name="T16" fmla="*/ 1933 w 1952"/>
                  <a:gd name="T17" fmla="*/ 384 h 1528"/>
                  <a:gd name="T18" fmla="*/ 1927 w 1952"/>
                  <a:gd name="T19" fmla="*/ 355 h 1528"/>
                  <a:gd name="T20" fmla="*/ 1919 w 1952"/>
                  <a:gd name="T21" fmla="*/ 325 h 1528"/>
                  <a:gd name="T22" fmla="*/ 1911 w 1952"/>
                  <a:gd name="T23" fmla="*/ 296 h 1528"/>
                  <a:gd name="T24" fmla="*/ 1902 w 1952"/>
                  <a:gd name="T25" fmla="*/ 267 h 1528"/>
                  <a:gd name="T26" fmla="*/ 1892 w 1952"/>
                  <a:gd name="T27" fmla="*/ 239 h 1528"/>
                  <a:gd name="T28" fmla="*/ 1881 w 1952"/>
                  <a:gd name="T29" fmla="*/ 211 h 1528"/>
                  <a:gd name="T30" fmla="*/ 1869 w 1952"/>
                  <a:gd name="T31" fmla="*/ 183 h 1528"/>
                  <a:gd name="T32" fmla="*/ 1857 w 1952"/>
                  <a:gd name="T33" fmla="*/ 155 h 1528"/>
                  <a:gd name="T34" fmla="*/ 1843 w 1952"/>
                  <a:gd name="T35" fmla="*/ 128 h 1528"/>
                  <a:gd name="T36" fmla="*/ 1829 w 1952"/>
                  <a:gd name="T37" fmla="*/ 101 h 1528"/>
                  <a:gd name="T38" fmla="*/ 1814 w 1952"/>
                  <a:gd name="T39" fmla="*/ 75 h 1528"/>
                  <a:gd name="T40" fmla="*/ 1798 w 1952"/>
                  <a:gd name="T41" fmla="*/ 50 h 1528"/>
                  <a:gd name="T42" fmla="*/ 1781 w 1952"/>
                  <a:gd name="T43" fmla="*/ 24 h 1528"/>
                  <a:gd name="T44" fmla="*/ 1763 w 1952"/>
                  <a:gd name="T45" fmla="*/ 0 h 1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52" h="1528">
                    <a:moveTo>
                      <a:pt x="1763" y="0"/>
                    </a:moveTo>
                    <a:lnTo>
                      <a:pt x="974" y="566"/>
                    </a:lnTo>
                    <a:lnTo>
                      <a:pt x="1951" y="566"/>
                    </a:lnTo>
                    <a:lnTo>
                      <a:pt x="1950" y="535"/>
                    </a:lnTo>
                    <a:lnTo>
                      <a:pt x="1949" y="505"/>
                    </a:lnTo>
                    <a:lnTo>
                      <a:pt x="1946" y="475"/>
                    </a:lnTo>
                    <a:lnTo>
                      <a:pt x="1943" y="444"/>
                    </a:lnTo>
                    <a:lnTo>
                      <a:pt x="1938" y="414"/>
                    </a:lnTo>
                    <a:lnTo>
                      <a:pt x="1933" y="384"/>
                    </a:lnTo>
                    <a:lnTo>
                      <a:pt x="1927" y="355"/>
                    </a:lnTo>
                    <a:lnTo>
                      <a:pt x="1919" y="325"/>
                    </a:lnTo>
                    <a:lnTo>
                      <a:pt x="1911" y="296"/>
                    </a:lnTo>
                    <a:lnTo>
                      <a:pt x="1902" y="267"/>
                    </a:lnTo>
                    <a:lnTo>
                      <a:pt x="1892" y="239"/>
                    </a:lnTo>
                    <a:lnTo>
                      <a:pt x="1881" y="211"/>
                    </a:lnTo>
                    <a:lnTo>
                      <a:pt x="1869" y="183"/>
                    </a:lnTo>
                    <a:lnTo>
                      <a:pt x="1857" y="155"/>
                    </a:lnTo>
                    <a:lnTo>
                      <a:pt x="1843" y="128"/>
                    </a:lnTo>
                    <a:lnTo>
                      <a:pt x="1829" y="101"/>
                    </a:lnTo>
                    <a:lnTo>
                      <a:pt x="1814" y="75"/>
                    </a:lnTo>
                    <a:lnTo>
                      <a:pt x="1798" y="50"/>
                    </a:lnTo>
                    <a:lnTo>
                      <a:pt x="1781" y="24"/>
                    </a:lnTo>
                    <a:lnTo>
                      <a:pt x="1763" y="0"/>
                    </a:lnTo>
                  </a:path>
                </a:pathLst>
              </a:custGeom>
              <a:solidFill>
                <a:srgbClr val="B1B1B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ru-RU"/>
              </a:p>
            </p:txBody>
          </p:sp>
        </p:grpSp>
        <p:sp>
          <p:nvSpPr>
            <p:cNvPr id="54" name="Freeform 54"/>
            <p:cNvSpPr>
              <a:spLocks/>
            </p:cNvSpPr>
            <p:nvPr/>
          </p:nvSpPr>
          <p:spPr bwMode="auto">
            <a:xfrm>
              <a:off x="5" y="402"/>
              <a:ext cx="1952" cy="1528"/>
            </a:xfrm>
            <a:custGeom>
              <a:avLst/>
              <a:gdLst>
                <a:gd name="T0" fmla="*/ 1781 w 1952"/>
                <a:gd name="T1" fmla="*/ 24 h 1528"/>
                <a:gd name="T2" fmla="*/ 1814 w 1952"/>
                <a:gd name="T3" fmla="*/ 75 h 1528"/>
                <a:gd name="T4" fmla="*/ 1843 w 1952"/>
                <a:gd name="T5" fmla="*/ 128 h 1528"/>
                <a:gd name="T6" fmla="*/ 1869 w 1952"/>
                <a:gd name="T7" fmla="*/ 183 h 1528"/>
                <a:gd name="T8" fmla="*/ 1892 w 1952"/>
                <a:gd name="T9" fmla="*/ 239 h 1528"/>
                <a:gd name="T10" fmla="*/ 1911 w 1952"/>
                <a:gd name="T11" fmla="*/ 296 h 1528"/>
                <a:gd name="T12" fmla="*/ 1927 w 1952"/>
                <a:gd name="T13" fmla="*/ 355 h 1528"/>
                <a:gd name="T14" fmla="*/ 1938 w 1952"/>
                <a:gd name="T15" fmla="*/ 414 h 1528"/>
                <a:gd name="T16" fmla="*/ 1946 w 1952"/>
                <a:gd name="T17" fmla="*/ 475 h 1528"/>
                <a:gd name="T18" fmla="*/ 1950 w 1952"/>
                <a:gd name="T19" fmla="*/ 535 h 1528"/>
                <a:gd name="T20" fmla="*/ 1947 w 1952"/>
                <a:gd name="T21" fmla="*/ 645 h 1528"/>
                <a:gd name="T22" fmla="*/ 1922 w 1952"/>
                <a:gd name="T23" fmla="*/ 797 h 1528"/>
                <a:gd name="T24" fmla="*/ 1874 w 1952"/>
                <a:gd name="T25" fmla="*/ 940 h 1528"/>
                <a:gd name="T26" fmla="*/ 1804 w 1952"/>
                <a:gd name="T27" fmla="*/ 1072 h 1528"/>
                <a:gd name="T28" fmla="*/ 1716 w 1952"/>
                <a:gd name="T29" fmla="*/ 1192 h 1528"/>
                <a:gd name="T30" fmla="*/ 1610 w 1952"/>
                <a:gd name="T31" fmla="*/ 1296 h 1528"/>
                <a:gd name="T32" fmla="*/ 1489 w 1952"/>
                <a:gd name="T33" fmla="*/ 1384 h 1528"/>
                <a:gd name="T34" fmla="*/ 1354 w 1952"/>
                <a:gd name="T35" fmla="*/ 1453 h 1528"/>
                <a:gd name="T36" fmla="*/ 1209 w 1952"/>
                <a:gd name="T37" fmla="*/ 1500 h 1528"/>
                <a:gd name="T38" fmla="*/ 1054 w 1952"/>
                <a:gd name="T39" fmla="*/ 1525 h 1528"/>
                <a:gd name="T40" fmla="*/ 894 w 1952"/>
                <a:gd name="T41" fmla="*/ 1525 h 1528"/>
                <a:gd name="T42" fmla="*/ 740 w 1952"/>
                <a:gd name="T43" fmla="*/ 1500 h 1528"/>
                <a:gd name="T44" fmla="*/ 595 w 1952"/>
                <a:gd name="T45" fmla="*/ 1453 h 1528"/>
                <a:gd name="T46" fmla="*/ 461 w 1952"/>
                <a:gd name="T47" fmla="*/ 1384 h 1528"/>
                <a:gd name="T48" fmla="*/ 340 w 1952"/>
                <a:gd name="T49" fmla="*/ 1296 h 1528"/>
                <a:gd name="T50" fmla="*/ 234 w 1952"/>
                <a:gd name="T51" fmla="*/ 1192 h 1528"/>
                <a:gd name="T52" fmla="*/ 146 w 1952"/>
                <a:gd name="T53" fmla="*/ 1072 h 1528"/>
                <a:gd name="T54" fmla="*/ 76 w 1952"/>
                <a:gd name="T55" fmla="*/ 940 h 1528"/>
                <a:gd name="T56" fmla="*/ 28 w 1952"/>
                <a:gd name="T57" fmla="*/ 797 h 1528"/>
                <a:gd name="T58" fmla="*/ 3 w 1952"/>
                <a:gd name="T59" fmla="*/ 645 h 1528"/>
                <a:gd name="T60" fmla="*/ 0 w 1952"/>
                <a:gd name="T61" fmla="*/ 546 h 1528"/>
                <a:gd name="T62" fmla="*/ 1 w 1952"/>
                <a:gd name="T63" fmla="*/ 505 h 1528"/>
                <a:gd name="T64" fmla="*/ 4 w 1952"/>
                <a:gd name="T65" fmla="*/ 465 h 1528"/>
                <a:gd name="T66" fmla="*/ 9 w 1952"/>
                <a:gd name="T67" fmla="*/ 425 h 1528"/>
                <a:gd name="T68" fmla="*/ 16 w 1952"/>
                <a:gd name="T69" fmla="*/ 385 h 1528"/>
                <a:gd name="T70" fmla="*/ 24 w 1952"/>
                <a:gd name="T71" fmla="*/ 346 h 1528"/>
                <a:gd name="T72" fmla="*/ 34 w 1952"/>
                <a:gd name="T73" fmla="*/ 308 h 1528"/>
                <a:gd name="T74" fmla="*/ 46 w 1952"/>
                <a:gd name="T75" fmla="*/ 270 h 1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52" h="1528">
                  <a:moveTo>
                    <a:pt x="1763" y="0"/>
                  </a:moveTo>
                  <a:lnTo>
                    <a:pt x="1781" y="24"/>
                  </a:lnTo>
                  <a:lnTo>
                    <a:pt x="1798" y="50"/>
                  </a:lnTo>
                  <a:lnTo>
                    <a:pt x="1814" y="75"/>
                  </a:lnTo>
                  <a:lnTo>
                    <a:pt x="1829" y="101"/>
                  </a:lnTo>
                  <a:lnTo>
                    <a:pt x="1843" y="128"/>
                  </a:lnTo>
                  <a:lnTo>
                    <a:pt x="1857" y="155"/>
                  </a:lnTo>
                  <a:lnTo>
                    <a:pt x="1869" y="183"/>
                  </a:lnTo>
                  <a:lnTo>
                    <a:pt x="1881" y="211"/>
                  </a:lnTo>
                  <a:lnTo>
                    <a:pt x="1892" y="239"/>
                  </a:lnTo>
                  <a:lnTo>
                    <a:pt x="1902" y="267"/>
                  </a:lnTo>
                  <a:lnTo>
                    <a:pt x="1911" y="296"/>
                  </a:lnTo>
                  <a:lnTo>
                    <a:pt x="1919" y="325"/>
                  </a:lnTo>
                  <a:lnTo>
                    <a:pt x="1927" y="355"/>
                  </a:lnTo>
                  <a:lnTo>
                    <a:pt x="1933" y="384"/>
                  </a:lnTo>
                  <a:lnTo>
                    <a:pt x="1938" y="414"/>
                  </a:lnTo>
                  <a:lnTo>
                    <a:pt x="1943" y="444"/>
                  </a:lnTo>
                  <a:lnTo>
                    <a:pt x="1946" y="475"/>
                  </a:lnTo>
                  <a:lnTo>
                    <a:pt x="1949" y="505"/>
                  </a:lnTo>
                  <a:lnTo>
                    <a:pt x="1950" y="535"/>
                  </a:lnTo>
                  <a:lnTo>
                    <a:pt x="1951" y="566"/>
                  </a:lnTo>
                  <a:lnTo>
                    <a:pt x="1947" y="645"/>
                  </a:lnTo>
                  <a:lnTo>
                    <a:pt x="1938" y="722"/>
                  </a:lnTo>
                  <a:lnTo>
                    <a:pt x="1922" y="797"/>
                  </a:lnTo>
                  <a:lnTo>
                    <a:pt x="1901" y="870"/>
                  </a:lnTo>
                  <a:lnTo>
                    <a:pt x="1874" y="940"/>
                  </a:lnTo>
                  <a:lnTo>
                    <a:pt x="1842" y="1008"/>
                  </a:lnTo>
                  <a:lnTo>
                    <a:pt x="1804" y="1072"/>
                  </a:lnTo>
                  <a:lnTo>
                    <a:pt x="1762" y="1134"/>
                  </a:lnTo>
                  <a:lnTo>
                    <a:pt x="1716" y="1192"/>
                  </a:lnTo>
                  <a:lnTo>
                    <a:pt x="1665" y="1246"/>
                  </a:lnTo>
                  <a:lnTo>
                    <a:pt x="1610" y="1296"/>
                  </a:lnTo>
                  <a:lnTo>
                    <a:pt x="1551" y="1342"/>
                  </a:lnTo>
                  <a:lnTo>
                    <a:pt x="1489" y="1384"/>
                  </a:lnTo>
                  <a:lnTo>
                    <a:pt x="1423" y="1421"/>
                  </a:lnTo>
                  <a:lnTo>
                    <a:pt x="1354" y="1453"/>
                  </a:lnTo>
                  <a:lnTo>
                    <a:pt x="1283" y="1479"/>
                  </a:lnTo>
                  <a:lnTo>
                    <a:pt x="1209" y="1500"/>
                  </a:lnTo>
                  <a:lnTo>
                    <a:pt x="1132" y="1516"/>
                  </a:lnTo>
                  <a:lnTo>
                    <a:pt x="1054" y="1525"/>
                  </a:lnTo>
                  <a:lnTo>
                    <a:pt x="974" y="1528"/>
                  </a:lnTo>
                  <a:lnTo>
                    <a:pt x="894" y="1525"/>
                  </a:lnTo>
                  <a:lnTo>
                    <a:pt x="816" y="1516"/>
                  </a:lnTo>
                  <a:lnTo>
                    <a:pt x="740" y="1500"/>
                  </a:lnTo>
                  <a:lnTo>
                    <a:pt x="666" y="1479"/>
                  </a:lnTo>
                  <a:lnTo>
                    <a:pt x="595" y="1453"/>
                  </a:lnTo>
                  <a:lnTo>
                    <a:pt x="526" y="1421"/>
                  </a:lnTo>
                  <a:lnTo>
                    <a:pt x="461" y="1384"/>
                  </a:lnTo>
                  <a:lnTo>
                    <a:pt x="399" y="1342"/>
                  </a:lnTo>
                  <a:lnTo>
                    <a:pt x="340" y="1296"/>
                  </a:lnTo>
                  <a:lnTo>
                    <a:pt x="285" y="1246"/>
                  </a:lnTo>
                  <a:lnTo>
                    <a:pt x="234" y="1192"/>
                  </a:lnTo>
                  <a:lnTo>
                    <a:pt x="188" y="1134"/>
                  </a:lnTo>
                  <a:lnTo>
                    <a:pt x="146" y="1072"/>
                  </a:lnTo>
                  <a:lnTo>
                    <a:pt x="108" y="1008"/>
                  </a:lnTo>
                  <a:lnTo>
                    <a:pt x="76" y="940"/>
                  </a:lnTo>
                  <a:lnTo>
                    <a:pt x="49" y="870"/>
                  </a:lnTo>
                  <a:lnTo>
                    <a:pt x="28" y="797"/>
                  </a:lnTo>
                  <a:lnTo>
                    <a:pt x="12" y="722"/>
                  </a:lnTo>
                  <a:lnTo>
                    <a:pt x="3" y="645"/>
                  </a:lnTo>
                  <a:lnTo>
                    <a:pt x="0" y="566"/>
                  </a:lnTo>
                  <a:lnTo>
                    <a:pt x="0" y="546"/>
                  </a:lnTo>
                  <a:lnTo>
                    <a:pt x="0" y="525"/>
                  </a:lnTo>
                  <a:lnTo>
                    <a:pt x="1" y="505"/>
                  </a:lnTo>
                  <a:lnTo>
                    <a:pt x="3" y="485"/>
                  </a:lnTo>
                  <a:lnTo>
                    <a:pt x="4" y="465"/>
                  </a:lnTo>
                  <a:lnTo>
                    <a:pt x="7" y="445"/>
                  </a:lnTo>
                  <a:lnTo>
                    <a:pt x="9" y="425"/>
                  </a:lnTo>
                  <a:lnTo>
                    <a:pt x="12" y="405"/>
                  </a:lnTo>
                  <a:lnTo>
                    <a:pt x="16" y="385"/>
                  </a:lnTo>
                  <a:lnTo>
                    <a:pt x="20" y="366"/>
                  </a:lnTo>
                  <a:lnTo>
                    <a:pt x="24" y="346"/>
                  </a:lnTo>
                  <a:lnTo>
                    <a:pt x="29" y="327"/>
                  </a:lnTo>
                  <a:lnTo>
                    <a:pt x="34" y="308"/>
                  </a:lnTo>
                  <a:lnTo>
                    <a:pt x="40" y="289"/>
                  </a:lnTo>
                  <a:lnTo>
                    <a:pt x="46" y="270"/>
                  </a:lnTo>
                </a:path>
              </a:pathLst>
            </a:custGeom>
            <a:noFill/>
            <a:ln w="7619">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ru-RU"/>
            </a:p>
          </p:txBody>
        </p:sp>
      </p:grpSp>
      <p:sp>
        <p:nvSpPr>
          <p:cNvPr id="3" name="Прямоугольник 2"/>
          <p:cNvSpPr/>
          <p:nvPr/>
        </p:nvSpPr>
        <p:spPr>
          <a:xfrm>
            <a:off x="6408380" y="2763837"/>
            <a:ext cx="2875915" cy="369332"/>
          </a:xfrm>
          <a:prstGeom prst="rect">
            <a:avLst/>
          </a:prstGeom>
        </p:spPr>
        <p:txBody>
          <a:bodyPr wrap="none">
            <a:spAutoFit/>
          </a:bodyPr>
          <a:lstStyle/>
          <a:p>
            <a:r>
              <a:rPr lang="uk-UA" dirty="0" smtClean="0"/>
              <a:t>Механічний вплив на ВМП</a:t>
            </a:r>
            <a:endParaRPr lang="ru-RU" dirty="0"/>
          </a:p>
        </p:txBody>
      </p:sp>
      <p:sp>
        <p:nvSpPr>
          <p:cNvPr id="57" name="Прямоугольник 56"/>
          <p:cNvSpPr/>
          <p:nvPr/>
        </p:nvSpPr>
        <p:spPr>
          <a:xfrm>
            <a:off x="6442848" y="3660313"/>
            <a:ext cx="2491388" cy="369332"/>
          </a:xfrm>
          <a:prstGeom prst="rect">
            <a:avLst/>
          </a:prstGeom>
        </p:spPr>
        <p:txBody>
          <a:bodyPr wrap="none">
            <a:spAutoFit/>
          </a:bodyPr>
          <a:lstStyle/>
          <a:p>
            <a:r>
              <a:rPr lang="uk-UA" dirty="0" smtClean="0"/>
              <a:t>Хімічний вплив на ВМП</a:t>
            </a:r>
            <a:endParaRPr lang="ru-RU" dirty="0"/>
          </a:p>
        </p:txBody>
      </p:sp>
      <p:sp>
        <p:nvSpPr>
          <p:cNvPr id="59" name="Прямоугольник 58"/>
          <p:cNvSpPr/>
          <p:nvPr/>
        </p:nvSpPr>
        <p:spPr>
          <a:xfrm>
            <a:off x="6468402" y="4562263"/>
            <a:ext cx="2279920" cy="369332"/>
          </a:xfrm>
          <a:prstGeom prst="rect">
            <a:avLst/>
          </a:prstGeom>
        </p:spPr>
        <p:txBody>
          <a:bodyPr wrap="none">
            <a:spAutoFit/>
          </a:bodyPr>
          <a:lstStyle/>
          <a:p>
            <a:r>
              <a:rPr lang="uk-UA" dirty="0" smtClean="0"/>
              <a:t>Термічний вплив (</a:t>
            </a:r>
            <a:r>
              <a:rPr lang="uk-UA" baseline="30000" dirty="0" smtClean="0"/>
              <a:t>о</a:t>
            </a:r>
            <a:r>
              <a:rPr lang="uk-UA" dirty="0" smtClean="0"/>
              <a:t>С)</a:t>
            </a:r>
            <a:endParaRPr lang="ru-RU" dirty="0"/>
          </a:p>
        </p:txBody>
      </p:sp>
      <p:sp>
        <p:nvSpPr>
          <p:cNvPr id="60" name="Прямоугольник 59"/>
          <p:cNvSpPr/>
          <p:nvPr/>
        </p:nvSpPr>
        <p:spPr>
          <a:xfrm>
            <a:off x="6442848" y="5320119"/>
            <a:ext cx="2674771" cy="369332"/>
          </a:xfrm>
          <a:prstGeom prst="rect">
            <a:avLst/>
          </a:prstGeom>
        </p:spPr>
        <p:txBody>
          <a:bodyPr wrap="none">
            <a:spAutoFit/>
          </a:bodyPr>
          <a:lstStyle/>
          <a:p>
            <a:r>
              <a:rPr lang="uk-UA" b="1" u="sng" dirty="0" smtClean="0"/>
              <a:t>Тривалість обробки (час)</a:t>
            </a:r>
            <a:endParaRPr lang="ru-RU" b="1" u="sng" dirty="0"/>
          </a:p>
        </p:txBody>
      </p:sp>
      <p:sp>
        <p:nvSpPr>
          <p:cNvPr id="61" name="Прямоугольник 60"/>
          <p:cNvSpPr/>
          <p:nvPr/>
        </p:nvSpPr>
        <p:spPr>
          <a:xfrm>
            <a:off x="3064686" y="2178464"/>
            <a:ext cx="2803524" cy="646331"/>
          </a:xfrm>
          <a:prstGeom prst="rect">
            <a:avLst/>
          </a:prstGeom>
        </p:spPr>
        <p:txBody>
          <a:bodyPr wrap="none">
            <a:spAutoFit/>
          </a:bodyPr>
          <a:lstStyle/>
          <a:p>
            <a:r>
              <a:rPr lang="uk-UA" sz="3600" b="1" dirty="0" smtClean="0"/>
              <a:t>Ручна метод </a:t>
            </a:r>
            <a:endParaRPr lang="ru-RU" sz="3600" b="1" dirty="0"/>
          </a:p>
        </p:txBody>
      </p:sp>
      <p:sp>
        <p:nvSpPr>
          <p:cNvPr id="62" name="Прямоугольник 61"/>
          <p:cNvSpPr/>
          <p:nvPr/>
        </p:nvSpPr>
        <p:spPr>
          <a:xfrm>
            <a:off x="6524" y="2488722"/>
            <a:ext cx="3202480" cy="1200329"/>
          </a:xfrm>
          <a:prstGeom prst="rect">
            <a:avLst/>
          </a:prstGeom>
        </p:spPr>
        <p:txBody>
          <a:bodyPr wrap="none">
            <a:spAutoFit/>
          </a:bodyPr>
          <a:lstStyle/>
          <a:p>
            <a:r>
              <a:rPr lang="uk-UA" sz="3600" b="1" dirty="0" smtClean="0"/>
              <a:t> Автоматичний</a:t>
            </a:r>
          </a:p>
          <a:p>
            <a:r>
              <a:rPr lang="uk-UA" sz="3600" b="1" dirty="0" smtClean="0"/>
              <a:t>      метод</a:t>
            </a:r>
            <a:endParaRPr lang="ru-RU" sz="3600" b="1" dirty="0"/>
          </a:p>
        </p:txBody>
      </p:sp>
      <p:sp>
        <p:nvSpPr>
          <p:cNvPr id="58" name="Заголовок 1"/>
          <p:cNvSpPr txBox="1">
            <a:spLocks/>
          </p:cNvSpPr>
          <p:nvPr/>
        </p:nvSpPr>
        <p:spPr>
          <a:xfrm>
            <a:off x="131539" y="5925195"/>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spcBef>
                <a:spcPct val="20000"/>
              </a:spcBef>
            </a:pPr>
            <a:r>
              <a:rPr lang="uk-UA" sz="3200" b="1" dirty="0" smtClean="0">
                <a:solidFill>
                  <a:srgbClr val="0070C0"/>
                </a:solidFill>
                <a:latin typeface="+mn-lt"/>
                <a:ea typeface="+mn-ea"/>
                <a:cs typeface="+mn-cs"/>
              </a:rPr>
              <a:t>Переваги </a:t>
            </a:r>
            <a:r>
              <a:rPr lang="uk-UA" sz="2800" b="1" dirty="0" smtClean="0">
                <a:solidFill>
                  <a:srgbClr val="0070C0"/>
                </a:solidFill>
                <a:latin typeface="+mn-lt"/>
                <a:ea typeface="+mn-ea"/>
                <a:cs typeface="+mn-cs"/>
              </a:rPr>
              <a:t>машинного методу дезінфекції – залежить головним чином від часу та температури обробки. </a:t>
            </a:r>
            <a:endParaRPr lang="ru-RU" sz="3200" b="1" dirty="0">
              <a:solidFill>
                <a:srgbClr val="0070C0"/>
              </a:solidFill>
              <a:latin typeface="+mn-lt"/>
              <a:ea typeface="+mn-ea"/>
              <a:cs typeface="+mn-cs"/>
            </a:endParaRPr>
          </a:p>
        </p:txBody>
      </p:sp>
    </p:spTree>
    <p:extLst>
      <p:ext uri="{BB962C8B-B14F-4D97-AF65-F5344CB8AC3E}">
        <p14:creationId xmlns:p14="http://schemas.microsoft.com/office/powerpoint/2010/main" val="274383414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9525"/>
            <a:ext cx="8229600" cy="1143000"/>
          </a:xfrm>
        </p:spPr>
        <p:txBody>
          <a:bodyPr>
            <a:normAutofit fontScale="90000"/>
          </a:bodyPr>
          <a:lstStyle/>
          <a:p>
            <a:r>
              <a:rPr lang="uk-UA" b="1" dirty="0">
                <a:solidFill>
                  <a:srgbClr val="FF0000"/>
                </a:solidFill>
              </a:rPr>
              <a:t>Приклад реалізацій р</a:t>
            </a:r>
            <a:r>
              <a:rPr lang="uk-UA" b="1" dirty="0" smtClean="0">
                <a:solidFill>
                  <a:srgbClr val="FF0000"/>
                </a:solidFill>
              </a:rPr>
              <a:t>обочого </a:t>
            </a:r>
            <a:r>
              <a:rPr lang="uk-UA" b="1" dirty="0">
                <a:solidFill>
                  <a:srgbClr val="FF0000"/>
                </a:solidFill>
              </a:rPr>
              <a:t>місця для </a:t>
            </a:r>
            <a:r>
              <a:rPr lang="uk-UA" b="1" dirty="0" smtClean="0">
                <a:solidFill>
                  <a:srgbClr val="FF0000"/>
                </a:solidFill>
              </a:rPr>
              <a:t>автоматичної мийки </a:t>
            </a:r>
            <a:r>
              <a:rPr lang="uk-UA" b="1" dirty="0">
                <a:solidFill>
                  <a:srgbClr val="FF0000"/>
                </a:solidFill>
              </a:rPr>
              <a:t>та ПСО.</a:t>
            </a:r>
            <a:endParaRPr lang="ru-RU" dirty="0">
              <a:solidFill>
                <a:srgbClr val="FF0000"/>
              </a:solidFill>
            </a:endParaRPr>
          </a:p>
        </p:txBody>
      </p:sp>
      <p:pic>
        <p:nvPicPr>
          <p:cNvPr id="819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052736"/>
            <a:ext cx="8964488" cy="56532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descr="D:\Presintations &amp; Videos\171028 Медиком\Вспомогательные матариалы\WD GRA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4158" y="4365104"/>
            <a:ext cx="4573534" cy="2509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936688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46088" y="188640"/>
            <a:ext cx="8229600" cy="1143000"/>
          </a:xfrm>
        </p:spPr>
        <p:txBody>
          <a:bodyPr>
            <a:noAutofit/>
          </a:bodyPr>
          <a:lstStyle/>
          <a:p>
            <a:r>
              <a:rPr lang="uk-UA" sz="3600" b="1" dirty="0">
                <a:solidFill>
                  <a:srgbClr val="FF0000"/>
                </a:solidFill>
                <a:latin typeface="+mn-lt"/>
                <a:ea typeface="+mn-ea"/>
                <a:cs typeface="+mn-cs"/>
              </a:rPr>
              <a:t>Індикатори для визначення якості мийки</a:t>
            </a:r>
            <a:endParaRPr lang="ru-RU" sz="3600" b="1" dirty="0">
              <a:solidFill>
                <a:srgbClr val="FF0000"/>
              </a:solidFill>
              <a:latin typeface="+mn-lt"/>
              <a:ea typeface="+mn-ea"/>
              <a:cs typeface="+mn-cs"/>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0888" y="3421063"/>
            <a:ext cx="22225" cy="1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3288" y="3573463"/>
            <a:ext cx="22225" cy="14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descr="D:\Ukraine association Sterilization and desinfection!!!!!!!!!!!!!!!!!!!\Конференции УАСД\171028 Медиком\Вспомогательные матариалы\WD indicator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1622425"/>
            <a:ext cx="6336704" cy="3611563"/>
          </a:xfrm>
          <a:prstGeom prst="rect">
            <a:avLst/>
          </a:prstGeom>
          <a:noFill/>
          <a:extLst>
            <a:ext uri="{909E8E84-426E-40DD-AFC4-6F175D3DCCD1}">
              <a14:hiddenFill xmlns:a14="http://schemas.microsoft.com/office/drawing/2010/main">
                <a:solidFill>
                  <a:srgbClr val="FFFFFF"/>
                </a:solidFill>
              </a14:hiddenFill>
            </a:ext>
          </a:extLst>
        </p:spPr>
      </p:pic>
      <p:sp>
        <p:nvSpPr>
          <p:cNvPr id="7" name="Заголовок 1"/>
          <p:cNvSpPr txBox="1">
            <a:spLocks/>
          </p:cNvSpPr>
          <p:nvPr/>
        </p:nvSpPr>
        <p:spPr>
          <a:xfrm>
            <a:off x="179512" y="5517232"/>
            <a:ext cx="8964488" cy="1143000"/>
          </a:xfrm>
          <a:prstGeom prst="rect">
            <a:avLst/>
          </a:prstGeom>
        </p:spPr>
        <p:txBody>
          <a:bodyPr vert="horz" lIns="91440" tIns="45720" rIns="91440" bIns="45720" rtlCol="0" anchor="ctr">
            <a:normAutofit fontScale="6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uk-UA" dirty="0" smtClean="0">
                <a:solidFill>
                  <a:srgbClr val="0000FF"/>
                </a:solidFill>
              </a:rPr>
              <a:t>Згідно рекомендацій Інституту Роберта Коха 100 мікрограм Протеїну на одному інструменті може лишитись після мийки. </a:t>
            </a:r>
            <a:endParaRPr lang="ru-RU" dirty="0">
              <a:solidFill>
                <a:srgbClr val="0000FF"/>
              </a:solidFill>
            </a:endParaRPr>
          </a:p>
        </p:txBody>
      </p:sp>
    </p:spTree>
    <p:extLst>
      <p:ext uri="{BB962C8B-B14F-4D97-AF65-F5344CB8AC3E}">
        <p14:creationId xmlns:p14="http://schemas.microsoft.com/office/powerpoint/2010/main" val="10772031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28134"/>
            <a:ext cx="8341390" cy="418058"/>
          </a:xfrm>
        </p:spPr>
        <p:txBody>
          <a:bodyPr>
            <a:noAutofit/>
          </a:bodyPr>
          <a:lstStyle/>
          <a:p>
            <a:r>
              <a:rPr lang="uk-UA" sz="3600" b="1" dirty="0">
                <a:solidFill>
                  <a:srgbClr val="FF0000"/>
                </a:solidFill>
                <a:latin typeface="+mn-lt"/>
                <a:ea typeface="+mn-ea"/>
                <a:cs typeface="+mn-cs"/>
              </a:rPr>
              <a:t>Що робити коли тест не пройшов 1.</a:t>
            </a:r>
            <a:endParaRPr lang="ru-RU" sz="3600" b="1" dirty="0">
              <a:solidFill>
                <a:srgbClr val="FF0000"/>
              </a:solidFill>
              <a:latin typeface="+mn-lt"/>
              <a:ea typeface="+mn-ea"/>
              <a:cs typeface="+mn-cs"/>
            </a:endParaRPr>
          </a:p>
        </p:txBody>
      </p:sp>
      <p:sp>
        <p:nvSpPr>
          <p:cNvPr id="3" name="Объект 2"/>
          <p:cNvSpPr>
            <a:spLocks noGrp="1"/>
          </p:cNvSpPr>
          <p:nvPr>
            <p:ph idx="1"/>
          </p:nvPr>
        </p:nvSpPr>
        <p:spPr/>
        <p:txBody>
          <a:bodyPr/>
          <a:lstStyle/>
          <a:p>
            <a:endParaRPr lang="ru-RU"/>
          </a:p>
        </p:txBody>
      </p:sp>
      <p:pic>
        <p:nvPicPr>
          <p:cNvPr id="1024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72" y="476672"/>
            <a:ext cx="9107844" cy="6336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Овал 10"/>
          <p:cNvSpPr/>
          <p:nvPr/>
        </p:nvSpPr>
        <p:spPr>
          <a:xfrm>
            <a:off x="37372" y="3140968"/>
            <a:ext cx="934228" cy="28083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Овал 11"/>
          <p:cNvSpPr/>
          <p:nvPr/>
        </p:nvSpPr>
        <p:spPr>
          <a:xfrm>
            <a:off x="37372" y="1340768"/>
            <a:ext cx="862220" cy="172819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TextBox 12"/>
          <p:cNvSpPr txBox="1"/>
          <p:nvPr/>
        </p:nvSpPr>
        <p:spPr>
          <a:xfrm>
            <a:off x="761722" y="1484784"/>
            <a:ext cx="570990" cy="369332"/>
          </a:xfrm>
          <a:prstGeom prst="rect">
            <a:avLst/>
          </a:prstGeom>
          <a:noFill/>
        </p:spPr>
        <p:txBody>
          <a:bodyPr wrap="none" rtlCol="0">
            <a:spAutoFit/>
          </a:bodyPr>
          <a:lstStyle/>
          <a:p>
            <a:r>
              <a:rPr lang="uk-UA" dirty="0" smtClean="0">
                <a:solidFill>
                  <a:srgbClr val="FF0000"/>
                </a:solidFill>
              </a:rPr>
              <a:t>Хім.</a:t>
            </a:r>
            <a:endParaRPr lang="ru-RU" dirty="0">
              <a:solidFill>
                <a:srgbClr val="FF0000"/>
              </a:solidFill>
            </a:endParaRPr>
          </a:p>
        </p:txBody>
      </p:sp>
      <p:sp>
        <p:nvSpPr>
          <p:cNvPr id="15" name="TextBox 14"/>
          <p:cNvSpPr txBox="1"/>
          <p:nvPr/>
        </p:nvSpPr>
        <p:spPr>
          <a:xfrm>
            <a:off x="761722" y="3147472"/>
            <a:ext cx="653192" cy="369332"/>
          </a:xfrm>
          <a:prstGeom prst="rect">
            <a:avLst/>
          </a:prstGeom>
          <a:noFill/>
        </p:spPr>
        <p:txBody>
          <a:bodyPr wrap="none" rtlCol="0">
            <a:spAutoFit/>
          </a:bodyPr>
          <a:lstStyle/>
          <a:p>
            <a:r>
              <a:rPr lang="uk-UA" dirty="0" smtClean="0">
                <a:solidFill>
                  <a:srgbClr val="FF0000"/>
                </a:solidFill>
              </a:rPr>
              <a:t>Мех.</a:t>
            </a:r>
            <a:endParaRPr lang="ru-RU" dirty="0">
              <a:solidFill>
                <a:srgbClr val="FF0000"/>
              </a:solidFill>
            </a:endParaRPr>
          </a:p>
        </p:txBody>
      </p:sp>
    </p:spTree>
    <p:extLst>
      <p:ext uri="{BB962C8B-B14F-4D97-AF65-F5344CB8AC3E}">
        <p14:creationId xmlns:p14="http://schemas.microsoft.com/office/powerpoint/2010/main" val="10744545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6808"/>
            <a:ext cx="8229600" cy="1143000"/>
          </a:xfrm>
        </p:spPr>
        <p:txBody>
          <a:bodyPr>
            <a:normAutofit/>
          </a:bodyPr>
          <a:lstStyle/>
          <a:p>
            <a:r>
              <a:rPr lang="uk-UA" sz="3600" b="1" dirty="0">
                <a:solidFill>
                  <a:srgbClr val="FF0000"/>
                </a:solidFill>
                <a:latin typeface="+mn-lt"/>
                <a:ea typeface="+mn-ea"/>
                <a:cs typeface="+mn-cs"/>
              </a:rPr>
              <a:t>Що робити коли тест не пройшов 2</a:t>
            </a:r>
          </a:p>
        </p:txBody>
      </p:sp>
      <p:pic>
        <p:nvPicPr>
          <p:cNvPr id="13316" name="Picture 4" descr="D:\Ukraine association Sterilization and desinfection!!!!!!!!!!!!!!!!!!!\Конференции УАСД\171028 Медиком\Вспомогательные матариалы\Cleaning indicators WD.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3220" y="908720"/>
            <a:ext cx="8613236" cy="5472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96938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163003"/>
            <a:ext cx="8568952" cy="57170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539552" y="22523"/>
            <a:ext cx="8229600" cy="1143000"/>
          </a:xfrm>
        </p:spPr>
        <p:txBody>
          <a:bodyPr>
            <a:normAutofit fontScale="90000"/>
          </a:bodyPr>
          <a:lstStyle/>
          <a:p>
            <a:r>
              <a:rPr lang="uk-UA" b="1" dirty="0">
                <a:solidFill>
                  <a:srgbClr val="4B32DE"/>
                </a:solidFill>
              </a:rPr>
              <a:t>Чиста зона (пакування, перевірка, завантаження в стерилізатори)</a:t>
            </a:r>
            <a:endParaRPr lang="ru-RU"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1124744"/>
            <a:ext cx="4914900" cy="302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53189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1056850"/>
          </a:xfrm>
        </p:spPr>
        <p:txBody>
          <a:bodyPr>
            <a:noAutofit/>
          </a:bodyPr>
          <a:lstStyle/>
          <a:p>
            <a:r>
              <a:rPr lang="uk-UA" sz="3600" b="1" dirty="0">
                <a:solidFill>
                  <a:srgbClr val="0070C0"/>
                </a:solidFill>
              </a:rPr>
              <a:t>Об'єкти що проникають в тіло пацієнта.  </a:t>
            </a:r>
            <a:endParaRPr lang="ru-RU" sz="3600" b="1" dirty="0">
              <a:solidFill>
                <a:srgbClr val="0070C0"/>
              </a:solidFill>
            </a:endParaRPr>
          </a:p>
        </p:txBody>
      </p:sp>
      <p:pic>
        <p:nvPicPr>
          <p:cNvPr id="4" name="Рисунок 3" descr="https://encrypted-tbn2.gstatic.com/images?q=tbn:ANd9GcSXYqE7eltkY4EUc9Zc9UPC0iGPVFQ-O-GmT5yK7hB3WO7q_HRm"/>
          <p:cNvPicPr/>
          <p:nvPr/>
        </p:nvPicPr>
        <p:blipFill>
          <a:blip r:embed="rId2">
            <a:extLst>
              <a:ext uri="{28A0092B-C50C-407E-A947-70E740481C1C}">
                <a14:useLocalDpi xmlns:a14="http://schemas.microsoft.com/office/drawing/2010/main" val="0"/>
              </a:ext>
            </a:extLst>
          </a:blip>
          <a:srcRect/>
          <a:stretch>
            <a:fillRect/>
          </a:stretch>
        </p:blipFill>
        <p:spPr bwMode="auto">
          <a:xfrm>
            <a:off x="12229" y="1361191"/>
            <a:ext cx="5049341" cy="3384376"/>
          </a:xfrm>
          <a:prstGeom prst="rect">
            <a:avLst/>
          </a:prstGeom>
          <a:noFill/>
          <a:ln>
            <a:noFill/>
          </a:ln>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176" y="4787255"/>
            <a:ext cx="2804442" cy="2047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Стрелка вниз 7"/>
          <p:cNvSpPr/>
          <p:nvPr/>
        </p:nvSpPr>
        <p:spPr>
          <a:xfrm rot="4832529">
            <a:off x="3997871" y="2132180"/>
            <a:ext cx="341381" cy="2976659"/>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63426" y="4841737"/>
            <a:ext cx="6084168" cy="1938992"/>
          </a:xfrm>
          <a:prstGeom prst="rect">
            <a:avLst/>
          </a:prstGeom>
        </p:spPr>
        <p:txBody>
          <a:bodyPr wrap="square">
            <a:spAutoFit/>
          </a:bodyPr>
          <a:lstStyle/>
          <a:p>
            <a:pPr algn="ctr"/>
            <a:r>
              <a:rPr lang="uk-UA" sz="2000" b="1" dirty="0" smtClean="0">
                <a:solidFill>
                  <a:srgbClr val="FF0000"/>
                </a:solidFill>
              </a:rPr>
              <a:t>Стерильні МВ, які стерилізуються в ЛПУ</a:t>
            </a:r>
          </a:p>
          <a:p>
            <a:pPr algn="ctr"/>
            <a:r>
              <a:rPr lang="uk-UA" sz="2000" dirty="0" smtClean="0"/>
              <a:t>Ким стерильність контролюється ??? </a:t>
            </a:r>
          </a:p>
          <a:p>
            <a:pPr algn="ctr"/>
            <a:r>
              <a:rPr lang="uk-UA" sz="2000" dirty="0" smtClean="0"/>
              <a:t>Хто відповідальний, Головний лікар, головна медична сестра???  Які критерії оцінки??? </a:t>
            </a:r>
          </a:p>
          <a:p>
            <a:pPr algn="ctr"/>
            <a:r>
              <a:rPr lang="uk-UA" sz="2000" dirty="0" smtClean="0">
                <a:solidFill>
                  <a:srgbClr val="0000FF"/>
                </a:solidFill>
              </a:rPr>
              <a:t>Згідно нормативів ЕС одноразові МВ = </a:t>
            </a:r>
            <a:r>
              <a:rPr lang="uk-UA" sz="2000" dirty="0" err="1" smtClean="0">
                <a:solidFill>
                  <a:srgbClr val="0000FF"/>
                </a:solidFill>
              </a:rPr>
              <a:t>МВ</a:t>
            </a:r>
            <a:r>
              <a:rPr lang="uk-UA" sz="2000" dirty="0" smtClean="0">
                <a:solidFill>
                  <a:srgbClr val="0000FF"/>
                </a:solidFill>
              </a:rPr>
              <a:t> що проходять репроцесинг</a:t>
            </a:r>
            <a:r>
              <a:rPr lang="uk-UA" sz="2000" dirty="0" smtClean="0"/>
              <a:t>.   </a:t>
            </a:r>
          </a:p>
        </p:txBody>
      </p:sp>
      <p:sp>
        <p:nvSpPr>
          <p:cNvPr id="12" name="Прямоугольник 11"/>
          <p:cNvSpPr/>
          <p:nvPr/>
        </p:nvSpPr>
        <p:spPr>
          <a:xfrm>
            <a:off x="5220072" y="825868"/>
            <a:ext cx="3871179" cy="1631216"/>
          </a:xfrm>
          <a:prstGeom prst="rect">
            <a:avLst/>
          </a:prstGeom>
        </p:spPr>
        <p:txBody>
          <a:bodyPr wrap="square">
            <a:spAutoFit/>
          </a:bodyPr>
          <a:lstStyle/>
          <a:p>
            <a:pPr algn="ctr"/>
            <a:r>
              <a:rPr lang="uk-UA" sz="2000" dirty="0" smtClean="0"/>
              <a:t>Лікарські засоби, одноразові МВ, стерильність яких контролюється згідно вимог </a:t>
            </a:r>
            <a:r>
              <a:rPr lang="en-US" sz="2000" dirty="0" smtClean="0">
                <a:solidFill>
                  <a:srgbClr val="FF0000"/>
                </a:solidFill>
              </a:rPr>
              <a:t>GMP</a:t>
            </a:r>
            <a:r>
              <a:rPr lang="uk-UA" sz="2000" dirty="0" smtClean="0">
                <a:solidFill>
                  <a:srgbClr val="FF0000"/>
                </a:solidFill>
              </a:rPr>
              <a:t> </a:t>
            </a:r>
            <a:r>
              <a:rPr lang="uk-UA" sz="2000" dirty="0" smtClean="0"/>
              <a:t>заводами виробниками. (які мають відповідні ресурси)</a:t>
            </a:r>
            <a:endParaRPr lang="ru-RU" sz="2000" dirty="0"/>
          </a:p>
        </p:txBody>
      </p:sp>
      <p:pic>
        <p:nvPicPr>
          <p:cNvPr id="6146" name="Picture 2" descr="C:\Users\Gennadiy Sergeyev\Desktop\Рисунок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8297" y="2369141"/>
            <a:ext cx="3089137" cy="2467724"/>
          </a:xfrm>
          <a:prstGeom prst="rect">
            <a:avLst/>
          </a:prstGeom>
          <a:noFill/>
          <a:extLst>
            <a:ext uri="{909E8E84-426E-40DD-AFC4-6F175D3DCCD1}">
              <a14:hiddenFill xmlns:a14="http://schemas.microsoft.com/office/drawing/2010/main">
                <a:solidFill>
                  <a:srgbClr val="FFFFFF"/>
                </a:solidFill>
              </a14:hiddenFill>
            </a:ext>
          </a:extLst>
        </p:spPr>
      </p:pic>
      <p:sp>
        <p:nvSpPr>
          <p:cNvPr id="10" name="Стрелка вниз 9"/>
          <p:cNvSpPr/>
          <p:nvPr/>
        </p:nvSpPr>
        <p:spPr>
          <a:xfrm rot="6234585">
            <a:off x="4424607" y="2610370"/>
            <a:ext cx="341381" cy="38774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15398585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25" y="319438"/>
            <a:ext cx="5916589" cy="2906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25" y="2924944"/>
            <a:ext cx="8667750" cy="320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0" y="6309320"/>
            <a:ext cx="9466868" cy="369332"/>
          </a:xfrm>
          <a:prstGeom prst="rect">
            <a:avLst/>
          </a:prstGeom>
          <a:noFill/>
        </p:spPr>
        <p:txBody>
          <a:bodyPr wrap="square" rtlCol="0">
            <a:spAutoFit/>
          </a:bodyPr>
          <a:lstStyle/>
          <a:p>
            <a:r>
              <a:rPr lang="uk-UA" dirty="0" smtClean="0"/>
              <a:t>Кожен день вранці контроль чи </a:t>
            </a:r>
            <a:r>
              <a:rPr lang="uk-UA" dirty="0" err="1" smtClean="0"/>
              <a:t>Seal</a:t>
            </a:r>
            <a:r>
              <a:rPr lang="uk-UA" dirty="0" smtClean="0"/>
              <a:t> </a:t>
            </a:r>
            <a:r>
              <a:rPr lang="uk-UA" dirty="0" err="1" smtClean="0"/>
              <a:t>Check</a:t>
            </a:r>
            <a:r>
              <a:rPr lang="uk-UA" dirty="0" smtClean="0"/>
              <a:t>/тест якості пайки чи </a:t>
            </a:r>
            <a:r>
              <a:rPr lang="uk-UA" dirty="0" err="1" smtClean="0"/>
              <a:t>InkTest</a:t>
            </a:r>
            <a:r>
              <a:rPr lang="uk-UA" dirty="0" smtClean="0"/>
              <a:t> / чорнильний тест</a:t>
            </a:r>
            <a:endParaRPr lang="uk-UA" dirty="0"/>
          </a:p>
        </p:txBody>
      </p:sp>
      <p:sp>
        <p:nvSpPr>
          <p:cNvPr id="6" name="TextBox 5"/>
          <p:cNvSpPr txBox="1"/>
          <p:nvPr/>
        </p:nvSpPr>
        <p:spPr>
          <a:xfrm>
            <a:off x="5796136" y="188640"/>
            <a:ext cx="3203848" cy="1477328"/>
          </a:xfrm>
          <a:prstGeom prst="rect">
            <a:avLst/>
          </a:prstGeom>
          <a:noFill/>
        </p:spPr>
        <p:txBody>
          <a:bodyPr wrap="square" rtlCol="0">
            <a:spAutoFit/>
          </a:bodyPr>
          <a:lstStyle/>
          <a:p>
            <a:r>
              <a:rPr lang="uk-UA" dirty="0"/>
              <a:t>Використовувати тільки </a:t>
            </a:r>
            <a:r>
              <a:rPr lang="uk-UA" dirty="0" smtClean="0"/>
              <a:t>ті пакувальні </a:t>
            </a:r>
            <a:r>
              <a:rPr lang="uk-UA" dirty="0"/>
              <a:t>машини що відповідають ДСТУ </a:t>
            </a:r>
            <a:r>
              <a:rPr lang="en-GB" dirty="0"/>
              <a:t>EN ISO 11607-2 </a:t>
            </a:r>
            <a:endParaRPr lang="ru-RU" dirty="0"/>
          </a:p>
          <a:p>
            <a:endParaRPr lang="ru-RU" dirty="0"/>
          </a:p>
        </p:txBody>
      </p:sp>
    </p:spTree>
    <p:extLst>
      <p:ext uri="{BB962C8B-B14F-4D97-AF65-F5344CB8AC3E}">
        <p14:creationId xmlns:p14="http://schemas.microsoft.com/office/powerpoint/2010/main" val="10223151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16632"/>
            <a:ext cx="8229600" cy="706090"/>
          </a:xfrm>
        </p:spPr>
        <p:txBody>
          <a:bodyPr>
            <a:noAutofit/>
          </a:bodyPr>
          <a:lstStyle/>
          <a:p>
            <a:pPr>
              <a:lnSpc>
                <a:spcPct val="90000"/>
              </a:lnSpc>
              <a:spcBef>
                <a:spcPct val="20000"/>
              </a:spcBef>
            </a:pPr>
            <a:r>
              <a:rPr lang="uk-UA" sz="2400" b="1" dirty="0">
                <a:solidFill>
                  <a:srgbClr val="4B32DE"/>
                </a:solidFill>
              </a:rPr>
              <a:t>Пакування матеріалу, згідно DIN 58953-7 </a:t>
            </a:r>
            <a:br>
              <a:rPr lang="uk-UA" sz="2400" b="1" dirty="0">
                <a:solidFill>
                  <a:srgbClr val="4B32DE"/>
                </a:solidFill>
              </a:rPr>
            </a:br>
            <a:r>
              <a:rPr lang="uk-UA" sz="2400" b="1" dirty="0">
                <a:solidFill>
                  <a:srgbClr val="4B32DE"/>
                </a:solidFill>
              </a:rPr>
              <a:t>Діагональний або метод конвертом та Паралельний метод </a:t>
            </a:r>
          </a:p>
        </p:txBody>
      </p:sp>
      <p:pic>
        <p:nvPicPr>
          <p:cNvPr id="14338" name="Picture 2" descr="D:\Ukraine association Sterilization and desinfection!!!!!!!!!!!!!!!!!!!\Конференции УАСД\171028 Медиком\Вспомогательные матариалы\Пакуваання.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00" y="1196752"/>
            <a:ext cx="4901374" cy="2944937"/>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7904" y="2716907"/>
            <a:ext cx="5184576" cy="3941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4906914" y="1052736"/>
            <a:ext cx="3913558" cy="646331"/>
          </a:xfrm>
          <a:prstGeom prst="rect">
            <a:avLst/>
          </a:prstGeom>
        </p:spPr>
        <p:txBody>
          <a:bodyPr wrap="square">
            <a:spAutoFit/>
          </a:bodyPr>
          <a:lstStyle/>
          <a:p>
            <a:r>
              <a:rPr lang="uk-UA" u="sng" dirty="0">
                <a:solidFill>
                  <a:srgbClr val="FF0000"/>
                </a:solidFill>
              </a:rPr>
              <a:t>Бавовна для пакування не використовується!!!</a:t>
            </a:r>
          </a:p>
        </p:txBody>
      </p:sp>
    </p:spTree>
    <p:extLst>
      <p:ext uri="{BB962C8B-B14F-4D97-AF65-F5344CB8AC3E}">
        <p14:creationId xmlns:p14="http://schemas.microsoft.com/office/powerpoint/2010/main" val="35510070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848" y="773996"/>
            <a:ext cx="8401050"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1989" y="3593193"/>
            <a:ext cx="6912768" cy="2671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23528" y="116632"/>
            <a:ext cx="8640960" cy="1089529"/>
          </a:xfrm>
          <a:prstGeom prst="rect">
            <a:avLst/>
          </a:prstGeom>
          <a:noFill/>
        </p:spPr>
        <p:txBody>
          <a:bodyPr wrap="square" rtlCol="0">
            <a:spAutoFit/>
          </a:bodyPr>
          <a:lstStyle/>
          <a:p>
            <a:pPr algn="ctr">
              <a:lnSpc>
                <a:spcPct val="90000"/>
              </a:lnSpc>
              <a:spcBef>
                <a:spcPct val="20000"/>
              </a:spcBef>
            </a:pPr>
            <a:r>
              <a:rPr lang="uk-UA" sz="3600" b="1" dirty="0">
                <a:solidFill>
                  <a:srgbClr val="4B32DE"/>
                </a:solidFill>
                <a:latin typeface="+mj-lt"/>
                <a:ea typeface="+mj-ea"/>
                <a:cs typeface="+mj-cs"/>
              </a:rPr>
              <a:t>Контейнерні системи стерильного бар'єру.</a:t>
            </a:r>
            <a:endParaRPr lang="ru-RU" sz="3600" b="1" dirty="0">
              <a:solidFill>
                <a:srgbClr val="4B32DE"/>
              </a:solidFill>
              <a:latin typeface="+mj-lt"/>
              <a:ea typeface="+mj-ea"/>
              <a:cs typeface="+mj-cs"/>
            </a:endParaRPr>
          </a:p>
        </p:txBody>
      </p:sp>
    </p:spTree>
    <p:extLst>
      <p:ext uri="{BB962C8B-B14F-4D97-AF65-F5344CB8AC3E}">
        <p14:creationId xmlns:p14="http://schemas.microsoft.com/office/powerpoint/2010/main" val="32524467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1572335261"/>
              </p:ext>
            </p:extLst>
          </p:nvPr>
        </p:nvGraphicFramePr>
        <p:xfrm>
          <a:off x="251519" y="1124744"/>
          <a:ext cx="8712968" cy="4477199"/>
        </p:xfrm>
        <a:graphic>
          <a:graphicData uri="http://schemas.openxmlformats.org/drawingml/2006/table">
            <a:tbl>
              <a:tblPr firstRow="1" firstCol="1" bandRow="1">
                <a:tableStyleId>{5C22544A-7EE6-4342-B048-85BDC9FD1C3A}</a:tableStyleId>
              </a:tblPr>
              <a:tblGrid>
                <a:gridCol w="1717180"/>
                <a:gridCol w="1380098"/>
                <a:gridCol w="1510694"/>
                <a:gridCol w="1209497"/>
                <a:gridCol w="1667765"/>
                <a:gridCol w="1227734"/>
              </a:tblGrid>
              <a:tr h="499277">
                <a:tc gridSpan="2">
                  <a:txBody>
                    <a:bodyPr/>
                    <a:lstStyle/>
                    <a:p>
                      <a:pPr algn="ctr">
                        <a:lnSpc>
                          <a:spcPct val="115000"/>
                        </a:lnSpc>
                        <a:spcAft>
                          <a:spcPts val="0"/>
                        </a:spcAft>
                      </a:pPr>
                      <a:r>
                        <a:rPr lang="uk-UA" sz="1900" noProof="0" dirty="0" smtClean="0">
                          <a:effectLst/>
                        </a:rPr>
                        <a:t>Термічний (фізичний)</a:t>
                      </a:r>
                      <a:endParaRPr lang="uk-UA" sz="1000" noProof="0" dirty="0">
                        <a:effectLst/>
                        <a:latin typeface="Calibri"/>
                        <a:ea typeface="Calibri"/>
                        <a:cs typeface="Times New Roman"/>
                      </a:endParaRPr>
                    </a:p>
                  </a:txBody>
                  <a:tcPr marL="60009" marR="60009" marT="0" marB="0"/>
                </a:tc>
                <a:tc hMerge="1">
                  <a:txBody>
                    <a:bodyPr/>
                    <a:lstStyle/>
                    <a:p>
                      <a:endParaRPr lang="uk-UA"/>
                    </a:p>
                  </a:txBody>
                  <a:tcPr/>
                </a:tc>
                <a:tc gridSpan="2">
                  <a:txBody>
                    <a:bodyPr/>
                    <a:lstStyle/>
                    <a:p>
                      <a:pPr algn="ctr">
                        <a:lnSpc>
                          <a:spcPct val="115000"/>
                        </a:lnSpc>
                        <a:spcAft>
                          <a:spcPts val="0"/>
                        </a:spcAft>
                      </a:pPr>
                      <a:r>
                        <a:rPr lang="uk-UA" sz="1900" noProof="0" dirty="0" smtClean="0">
                          <a:effectLst/>
                        </a:rPr>
                        <a:t>Хімічний</a:t>
                      </a:r>
                      <a:endParaRPr lang="uk-UA" sz="1000" noProof="0" dirty="0">
                        <a:effectLst/>
                        <a:latin typeface="Calibri"/>
                        <a:ea typeface="Calibri"/>
                        <a:cs typeface="Times New Roman"/>
                      </a:endParaRPr>
                    </a:p>
                  </a:txBody>
                  <a:tcPr marL="60009" marR="60009" marT="0" marB="0"/>
                </a:tc>
                <a:tc hMerge="1">
                  <a:txBody>
                    <a:bodyPr/>
                    <a:lstStyle/>
                    <a:p>
                      <a:endParaRPr lang="uk-UA"/>
                    </a:p>
                  </a:txBody>
                  <a:tcPr/>
                </a:tc>
                <a:tc gridSpan="2">
                  <a:txBody>
                    <a:bodyPr/>
                    <a:lstStyle/>
                    <a:p>
                      <a:pPr algn="ctr">
                        <a:lnSpc>
                          <a:spcPct val="115000"/>
                        </a:lnSpc>
                        <a:spcAft>
                          <a:spcPts val="0"/>
                        </a:spcAft>
                      </a:pPr>
                      <a:r>
                        <a:rPr lang="uk-UA" sz="1900" noProof="0" dirty="0" smtClean="0">
                          <a:effectLst/>
                        </a:rPr>
                        <a:t>Фізичний</a:t>
                      </a:r>
                      <a:endParaRPr lang="uk-UA" sz="1000" noProof="0" dirty="0">
                        <a:effectLst/>
                        <a:latin typeface="Calibri"/>
                        <a:ea typeface="Calibri"/>
                        <a:cs typeface="Times New Roman"/>
                      </a:endParaRPr>
                    </a:p>
                  </a:txBody>
                  <a:tcPr marL="60009" marR="60009" marT="0" marB="0"/>
                </a:tc>
                <a:tc hMerge="1">
                  <a:txBody>
                    <a:bodyPr/>
                    <a:lstStyle/>
                    <a:p>
                      <a:endParaRPr lang="uk-UA"/>
                    </a:p>
                  </a:txBody>
                  <a:tcPr/>
                </a:tc>
              </a:tr>
              <a:tr h="538449">
                <a:tc>
                  <a:txBody>
                    <a:bodyPr/>
                    <a:lstStyle/>
                    <a:p>
                      <a:pPr algn="ctr">
                        <a:lnSpc>
                          <a:spcPct val="115000"/>
                        </a:lnSpc>
                        <a:spcAft>
                          <a:spcPts val="0"/>
                        </a:spcAft>
                      </a:pPr>
                      <a:r>
                        <a:rPr lang="ru-RU" sz="1400" b="0" dirty="0">
                          <a:solidFill>
                            <a:schemeClr val="tx1"/>
                          </a:solidFill>
                          <a:effectLst/>
                        </a:rPr>
                        <a:t>Метод</a:t>
                      </a:r>
                      <a:endParaRPr lang="uk-UA" sz="1400" b="0" dirty="0">
                        <a:solidFill>
                          <a:schemeClr val="tx1"/>
                        </a:solidFill>
                        <a:effectLst/>
                        <a:latin typeface="Calibri"/>
                        <a:ea typeface="Calibri"/>
                        <a:cs typeface="Times New Roman"/>
                      </a:endParaRPr>
                    </a:p>
                  </a:txBody>
                  <a:tcPr marL="60009" marR="60009" marT="0" marB="0">
                    <a:solidFill>
                      <a:schemeClr val="tx2">
                        <a:lumMod val="20000"/>
                        <a:lumOff val="80000"/>
                      </a:schemeClr>
                    </a:solidFill>
                  </a:tcPr>
                </a:tc>
                <a:tc>
                  <a:txBody>
                    <a:bodyPr/>
                    <a:lstStyle/>
                    <a:p>
                      <a:pPr>
                        <a:lnSpc>
                          <a:spcPct val="115000"/>
                        </a:lnSpc>
                        <a:spcAft>
                          <a:spcPts val="0"/>
                        </a:spcAft>
                      </a:pPr>
                      <a:r>
                        <a:rPr lang="ru-RU" sz="1400" dirty="0">
                          <a:effectLst/>
                        </a:rPr>
                        <a:t>Темп-</a:t>
                      </a:r>
                      <a:r>
                        <a:rPr lang="ru-RU" sz="1400" dirty="0" err="1">
                          <a:effectLst/>
                        </a:rPr>
                        <a:t>ра</a:t>
                      </a:r>
                      <a:r>
                        <a:rPr lang="ru-RU" sz="1400" dirty="0">
                          <a:effectLst/>
                        </a:rPr>
                        <a:t> </a:t>
                      </a:r>
                      <a:r>
                        <a:rPr lang="uk-UA" sz="1400" dirty="0">
                          <a:effectLst/>
                        </a:rPr>
                        <a:t>(°C)</a:t>
                      </a:r>
                      <a:endParaRPr lang="uk-UA" sz="1400" dirty="0">
                        <a:effectLst/>
                        <a:latin typeface="Calibri"/>
                        <a:ea typeface="Calibri"/>
                        <a:cs typeface="Times New Roman"/>
                      </a:endParaRPr>
                    </a:p>
                  </a:txBody>
                  <a:tcPr marL="60009" marR="60009" marT="0" marB="0"/>
                </a:tc>
                <a:tc>
                  <a:txBody>
                    <a:bodyPr/>
                    <a:lstStyle/>
                    <a:p>
                      <a:pPr algn="ctr">
                        <a:lnSpc>
                          <a:spcPct val="115000"/>
                        </a:lnSpc>
                        <a:spcAft>
                          <a:spcPts val="0"/>
                        </a:spcAft>
                      </a:pPr>
                      <a:r>
                        <a:rPr lang="ru-RU" sz="1400" dirty="0">
                          <a:effectLst/>
                        </a:rPr>
                        <a:t>Метод</a:t>
                      </a:r>
                      <a:endParaRPr lang="uk-UA" sz="1400" dirty="0">
                        <a:effectLst/>
                        <a:latin typeface="Calibri"/>
                        <a:ea typeface="Calibri"/>
                        <a:cs typeface="Times New Roman"/>
                      </a:endParaRPr>
                    </a:p>
                  </a:txBody>
                  <a:tcPr marL="60009" marR="60009" marT="0" marB="0"/>
                </a:tc>
                <a:tc>
                  <a:txBody>
                    <a:bodyPr/>
                    <a:lstStyle/>
                    <a:p>
                      <a:pPr algn="l">
                        <a:lnSpc>
                          <a:spcPct val="115000"/>
                        </a:lnSpc>
                        <a:spcAft>
                          <a:spcPts val="0"/>
                        </a:spcAft>
                      </a:pPr>
                      <a:r>
                        <a:rPr lang="ru-RU" sz="1400" dirty="0" smtClean="0">
                          <a:effectLst/>
                        </a:rPr>
                        <a:t>Темп-</a:t>
                      </a:r>
                      <a:r>
                        <a:rPr lang="ru-RU" sz="1400" dirty="0" err="1" smtClean="0">
                          <a:effectLst/>
                        </a:rPr>
                        <a:t>ра</a:t>
                      </a:r>
                      <a:r>
                        <a:rPr lang="ru-RU" sz="1400" dirty="0">
                          <a:effectLst/>
                        </a:rPr>
                        <a:t>, </a:t>
                      </a:r>
                      <a:r>
                        <a:rPr lang="uk-UA" sz="1400" dirty="0">
                          <a:effectLst/>
                        </a:rPr>
                        <a:t>(°C)</a:t>
                      </a:r>
                      <a:endParaRPr lang="uk-UA" sz="1400" dirty="0">
                        <a:effectLst/>
                        <a:latin typeface="Calibri"/>
                        <a:ea typeface="Calibri"/>
                        <a:cs typeface="Times New Roman"/>
                      </a:endParaRPr>
                    </a:p>
                  </a:txBody>
                  <a:tcPr marL="60009" marR="60009" marT="0" marB="0"/>
                </a:tc>
                <a:tc>
                  <a:txBody>
                    <a:bodyPr/>
                    <a:lstStyle/>
                    <a:p>
                      <a:pPr algn="ctr">
                        <a:lnSpc>
                          <a:spcPct val="115000"/>
                        </a:lnSpc>
                        <a:spcAft>
                          <a:spcPts val="0"/>
                        </a:spcAft>
                      </a:pPr>
                      <a:r>
                        <a:rPr lang="ru-RU" sz="1400" dirty="0">
                          <a:effectLst/>
                        </a:rPr>
                        <a:t>Метод </a:t>
                      </a:r>
                      <a:endParaRPr lang="uk-UA" sz="1400" dirty="0">
                        <a:effectLst/>
                        <a:latin typeface="Calibri"/>
                        <a:ea typeface="Calibri"/>
                        <a:cs typeface="Times New Roman"/>
                      </a:endParaRPr>
                    </a:p>
                  </a:txBody>
                  <a:tcPr marL="60009" marR="60009" marT="0" marB="0"/>
                </a:tc>
                <a:tc>
                  <a:txBody>
                    <a:bodyPr/>
                    <a:lstStyle/>
                    <a:p>
                      <a:pPr algn="ctr">
                        <a:lnSpc>
                          <a:spcPct val="115000"/>
                        </a:lnSpc>
                        <a:spcAft>
                          <a:spcPts val="0"/>
                        </a:spcAft>
                      </a:pPr>
                      <a:r>
                        <a:rPr lang="ru-RU" sz="1400" dirty="0" smtClean="0">
                          <a:effectLst/>
                        </a:rPr>
                        <a:t>Темп-</a:t>
                      </a:r>
                      <a:r>
                        <a:rPr lang="ru-RU" sz="1400" dirty="0" err="1" smtClean="0">
                          <a:effectLst/>
                        </a:rPr>
                        <a:t>ра</a:t>
                      </a:r>
                      <a:r>
                        <a:rPr lang="ru-RU" sz="1400" dirty="0" smtClean="0">
                          <a:effectLst/>
                        </a:rPr>
                        <a:t> </a:t>
                      </a:r>
                      <a:r>
                        <a:rPr lang="uk-UA" sz="1400" dirty="0">
                          <a:effectLst/>
                        </a:rPr>
                        <a:t>(°C)</a:t>
                      </a:r>
                      <a:endParaRPr lang="uk-UA" sz="1400" dirty="0">
                        <a:effectLst/>
                        <a:latin typeface="Calibri"/>
                        <a:ea typeface="Calibri"/>
                        <a:cs typeface="Times New Roman"/>
                      </a:endParaRPr>
                    </a:p>
                  </a:txBody>
                  <a:tcPr marL="60009" marR="60009" marT="0" marB="0"/>
                </a:tc>
              </a:tr>
              <a:tr h="829942">
                <a:tc>
                  <a:txBody>
                    <a:bodyPr/>
                    <a:lstStyle/>
                    <a:p>
                      <a:pPr>
                        <a:spcAft>
                          <a:spcPts val="0"/>
                        </a:spcAft>
                      </a:pPr>
                      <a:r>
                        <a:rPr lang="uk-UA" sz="1600" kern="0" noProof="0" smtClean="0">
                          <a:solidFill>
                            <a:schemeClr val="tx1"/>
                          </a:solidFill>
                          <a:effectLst/>
                        </a:rPr>
                        <a:t>Повітряний</a:t>
                      </a:r>
                      <a:endParaRPr lang="uk-UA" sz="1000" b="1" kern="0" noProof="0">
                        <a:solidFill>
                          <a:schemeClr val="tx1"/>
                        </a:solidFill>
                        <a:effectLst/>
                        <a:latin typeface="Calibri"/>
                        <a:ea typeface="Times New Roman"/>
                        <a:cs typeface="Times New Roman"/>
                      </a:endParaRPr>
                    </a:p>
                  </a:txBody>
                  <a:tcPr marL="60009" marR="60009" marT="0" marB="0">
                    <a:solidFill>
                      <a:schemeClr val="accent1">
                        <a:lumMod val="20000"/>
                        <a:lumOff val="80000"/>
                      </a:schemeClr>
                    </a:solidFill>
                  </a:tcPr>
                </a:tc>
                <a:tc>
                  <a:txBody>
                    <a:bodyPr/>
                    <a:lstStyle/>
                    <a:p>
                      <a:pPr>
                        <a:lnSpc>
                          <a:spcPct val="115000"/>
                        </a:lnSpc>
                        <a:spcAft>
                          <a:spcPts val="0"/>
                        </a:spcAft>
                      </a:pPr>
                      <a:r>
                        <a:rPr lang="uk-UA" sz="1600" dirty="0">
                          <a:effectLst/>
                        </a:rPr>
                        <a:t>160 - 180</a:t>
                      </a:r>
                      <a:endParaRPr lang="uk-UA" sz="1000" dirty="0">
                        <a:effectLst/>
                        <a:latin typeface="Calibri"/>
                        <a:ea typeface="Calibri"/>
                        <a:cs typeface="Times New Roman"/>
                      </a:endParaRPr>
                    </a:p>
                  </a:txBody>
                  <a:tcPr marL="60009" marR="60009" marT="0" marB="0"/>
                </a:tc>
                <a:tc>
                  <a:txBody>
                    <a:bodyPr/>
                    <a:lstStyle/>
                    <a:p>
                      <a:pPr>
                        <a:spcAft>
                          <a:spcPts val="0"/>
                        </a:spcAft>
                      </a:pPr>
                      <a:r>
                        <a:rPr lang="uk-UA" sz="1600" b="1" kern="0" noProof="0" dirty="0" smtClean="0">
                          <a:effectLst/>
                        </a:rPr>
                        <a:t>Етилен оксид</a:t>
                      </a:r>
                      <a:endParaRPr lang="uk-UA" sz="1000" b="1" kern="0" noProof="0" dirty="0">
                        <a:solidFill>
                          <a:srgbClr val="00FF00"/>
                        </a:solidFill>
                        <a:effectLst/>
                        <a:latin typeface="Calibri"/>
                        <a:ea typeface="Times New Roman"/>
                        <a:cs typeface="Times New Roman"/>
                      </a:endParaRPr>
                    </a:p>
                  </a:txBody>
                  <a:tcPr marL="60009" marR="60009" marT="0" marB="0"/>
                </a:tc>
                <a:tc>
                  <a:txBody>
                    <a:bodyPr/>
                    <a:lstStyle/>
                    <a:p>
                      <a:pPr algn="ctr">
                        <a:lnSpc>
                          <a:spcPct val="115000"/>
                        </a:lnSpc>
                        <a:spcAft>
                          <a:spcPts val="0"/>
                        </a:spcAft>
                      </a:pPr>
                      <a:r>
                        <a:rPr lang="uk-UA" sz="1600" noProof="0" smtClean="0">
                          <a:effectLst/>
                        </a:rPr>
                        <a:t>37 - 55</a:t>
                      </a:r>
                      <a:endParaRPr lang="uk-UA" sz="1000" noProof="0">
                        <a:effectLst/>
                        <a:latin typeface="Calibri"/>
                        <a:ea typeface="Calibri"/>
                        <a:cs typeface="Times New Roman"/>
                      </a:endParaRPr>
                    </a:p>
                  </a:txBody>
                  <a:tcPr marL="60009" marR="60009" marT="0" marB="0"/>
                </a:tc>
                <a:tc>
                  <a:txBody>
                    <a:bodyPr/>
                    <a:lstStyle/>
                    <a:p>
                      <a:pPr>
                        <a:lnSpc>
                          <a:spcPct val="115000"/>
                        </a:lnSpc>
                        <a:spcAft>
                          <a:spcPts val="0"/>
                        </a:spcAft>
                      </a:pPr>
                      <a:r>
                        <a:rPr lang="uk-UA" sz="1600" noProof="0" smtClean="0">
                          <a:effectLst/>
                          <a:sym typeface="Symbol"/>
                        </a:rPr>
                        <a:t></a:t>
                      </a:r>
                      <a:r>
                        <a:rPr lang="uk-UA" sz="1600" noProof="0" smtClean="0">
                          <a:effectLst/>
                        </a:rPr>
                        <a:t> - опромінення </a:t>
                      </a:r>
                      <a:endParaRPr lang="uk-UA" sz="1000" noProof="0" smtClean="0">
                        <a:effectLst/>
                      </a:endParaRPr>
                    </a:p>
                    <a:p>
                      <a:pPr>
                        <a:lnSpc>
                          <a:spcPct val="115000"/>
                        </a:lnSpc>
                        <a:spcAft>
                          <a:spcPts val="0"/>
                        </a:spcAft>
                      </a:pPr>
                      <a:r>
                        <a:rPr lang="uk-UA" sz="1600" noProof="0" smtClean="0">
                          <a:effectLst/>
                        </a:rPr>
                        <a:t>β- опромінення</a:t>
                      </a:r>
                      <a:endParaRPr lang="uk-UA" sz="1000" noProof="0">
                        <a:effectLst/>
                        <a:latin typeface="Calibri"/>
                        <a:ea typeface="Calibri"/>
                        <a:cs typeface="Times New Roman"/>
                      </a:endParaRPr>
                    </a:p>
                  </a:txBody>
                  <a:tcPr marL="60009" marR="60009" marT="0" marB="0"/>
                </a:tc>
                <a:tc>
                  <a:txBody>
                    <a:bodyPr/>
                    <a:lstStyle/>
                    <a:p>
                      <a:pPr algn="ctr">
                        <a:lnSpc>
                          <a:spcPct val="115000"/>
                        </a:lnSpc>
                        <a:spcAft>
                          <a:spcPts val="0"/>
                        </a:spcAft>
                      </a:pPr>
                      <a:r>
                        <a:rPr lang="uk-UA" sz="1600">
                          <a:effectLst/>
                        </a:rPr>
                        <a:t>20</a:t>
                      </a:r>
                      <a:endParaRPr lang="uk-UA" sz="1000">
                        <a:effectLst/>
                        <a:latin typeface="Calibri"/>
                        <a:ea typeface="Calibri"/>
                        <a:cs typeface="Times New Roman"/>
                      </a:endParaRPr>
                    </a:p>
                  </a:txBody>
                  <a:tcPr marL="60009" marR="60009" marT="0" marB="0"/>
                </a:tc>
              </a:tr>
              <a:tr h="2155217">
                <a:tc>
                  <a:txBody>
                    <a:bodyPr/>
                    <a:lstStyle/>
                    <a:p>
                      <a:pPr>
                        <a:lnSpc>
                          <a:spcPct val="115000"/>
                        </a:lnSpc>
                        <a:spcAft>
                          <a:spcPts val="0"/>
                        </a:spcAft>
                      </a:pPr>
                      <a:r>
                        <a:rPr lang="uk-UA" sz="1600" noProof="0" dirty="0" smtClean="0">
                          <a:solidFill>
                            <a:srgbClr val="0000FF"/>
                          </a:solidFill>
                          <a:effectLst/>
                        </a:rPr>
                        <a:t>Паровий (автоклав)</a:t>
                      </a:r>
                      <a:r>
                        <a:rPr lang="uk-UA" sz="1600" baseline="0" noProof="0" dirty="0" smtClean="0">
                          <a:solidFill>
                            <a:srgbClr val="0000FF"/>
                          </a:solidFill>
                          <a:effectLst/>
                        </a:rPr>
                        <a:t> </a:t>
                      </a:r>
                      <a:endParaRPr lang="uk-UA" sz="1000" noProof="0" dirty="0" smtClean="0">
                        <a:solidFill>
                          <a:srgbClr val="0000FF"/>
                        </a:solidFill>
                        <a:effectLst/>
                      </a:endParaRPr>
                    </a:p>
                    <a:p>
                      <a:pPr>
                        <a:lnSpc>
                          <a:spcPct val="115000"/>
                        </a:lnSpc>
                        <a:spcAft>
                          <a:spcPts val="0"/>
                        </a:spcAft>
                      </a:pPr>
                      <a:r>
                        <a:rPr lang="uk-UA" sz="1100" noProof="0" dirty="0" smtClean="0">
                          <a:solidFill>
                            <a:schemeClr val="tx1"/>
                          </a:solidFill>
                          <a:effectLst/>
                        </a:rPr>
                        <a:t> </a:t>
                      </a:r>
                      <a:endParaRPr lang="uk-UA" sz="1000" noProof="0" dirty="0" smtClean="0">
                        <a:solidFill>
                          <a:schemeClr val="tx1"/>
                        </a:solidFill>
                        <a:effectLst/>
                      </a:endParaRPr>
                    </a:p>
                    <a:p>
                      <a:pPr>
                        <a:lnSpc>
                          <a:spcPct val="115000"/>
                        </a:lnSpc>
                        <a:spcAft>
                          <a:spcPts val="0"/>
                        </a:spcAft>
                      </a:pPr>
                      <a:r>
                        <a:rPr lang="uk-UA" sz="1200" noProof="0" dirty="0" smtClean="0">
                          <a:solidFill>
                            <a:schemeClr val="tx1"/>
                          </a:solidFill>
                          <a:effectLst/>
                        </a:rPr>
                        <a:t>- гравітаційна аерація</a:t>
                      </a:r>
                      <a:endParaRPr lang="uk-UA" sz="1050" noProof="0" dirty="0" smtClean="0">
                        <a:solidFill>
                          <a:schemeClr val="tx1"/>
                        </a:solidFill>
                        <a:effectLst/>
                      </a:endParaRPr>
                    </a:p>
                    <a:p>
                      <a:pPr>
                        <a:lnSpc>
                          <a:spcPct val="115000"/>
                        </a:lnSpc>
                        <a:spcAft>
                          <a:spcPts val="0"/>
                        </a:spcAft>
                      </a:pPr>
                      <a:r>
                        <a:rPr lang="uk-UA" sz="1200" noProof="0" dirty="0" smtClean="0">
                          <a:solidFill>
                            <a:schemeClr val="tx1"/>
                          </a:solidFill>
                          <a:effectLst/>
                        </a:rPr>
                        <a:t> </a:t>
                      </a:r>
                      <a:endParaRPr lang="uk-UA" sz="1050" noProof="0" dirty="0" smtClean="0">
                        <a:solidFill>
                          <a:schemeClr val="tx1"/>
                        </a:solidFill>
                        <a:effectLst/>
                      </a:endParaRPr>
                    </a:p>
                    <a:p>
                      <a:pPr>
                        <a:lnSpc>
                          <a:spcPct val="115000"/>
                        </a:lnSpc>
                        <a:spcAft>
                          <a:spcPts val="0"/>
                        </a:spcAft>
                      </a:pPr>
                      <a:r>
                        <a:rPr lang="uk-UA" sz="1200" noProof="0" dirty="0" smtClean="0">
                          <a:solidFill>
                            <a:schemeClr val="tx1"/>
                          </a:solidFill>
                          <a:effectLst/>
                        </a:rPr>
                        <a:t>- одноразовий вакуум</a:t>
                      </a:r>
                      <a:endParaRPr lang="uk-UA" sz="1050" noProof="0" dirty="0" smtClean="0">
                        <a:solidFill>
                          <a:schemeClr val="tx1"/>
                        </a:solidFill>
                        <a:effectLst/>
                      </a:endParaRPr>
                    </a:p>
                    <a:p>
                      <a:pPr>
                        <a:lnSpc>
                          <a:spcPct val="115000"/>
                        </a:lnSpc>
                        <a:spcAft>
                          <a:spcPts val="0"/>
                        </a:spcAft>
                      </a:pPr>
                      <a:r>
                        <a:rPr lang="uk-UA" sz="1200" noProof="0" dirty="0" smtClean="0">
                          <a:solidFill>
                            <a:schemeClr val="tx1"/>
                          </a:solidFill>
                          <a:effectLst/>
                        </a:rPr>
                        <a:t> </a:t>
                      </a:r>
                      <a:endParaRPr lang="uk-UA" sz="1050" noProof="0" dirty="0" smtClean="0">
                        <a:solidFill>
                          <a:schemeClr val="tx1"/>
                        </a:solidFill>
                        <a:effectLst/>
                      </a:endParaRPr>
                    </a:p>
                    <a:p>
                      <a:pPr>
                        <a:lnSpc>
                          <a:spcPct val="115000"/>
                        </a:lnSpc>
                        <a:spcAft>
                          <a:spcPts val="0"/>
                        </a:spcAft>
                      </a:pPr>
                      <a:r>
                        <a:rPr lang="uk-UA" sz="1200" noProof="0" dirty="0" smtClean="0">
                          <a:solidFill>
                            <a:schemeClr val="tx1"/>
                          </a:solidFill>
                          <a:effectLst/>
                        </a:rPr>
                        <a:t>- фракційний вакуум</a:t>
                      </a:r>
                      <a:endParaRPr lang="uk-UA" sz="1050" noProof="0" dirty="0">
                        <a:solidFill>
                          <a:schemeClr val="tx1"/>
                        </a:solidFill>
                        <a:effectLst/>
                        <a:latin typeface="Calibri"/>
                        <a:ea typeface="Calibri"/>
                        <a:cs typeface="Times New Roman"/>
                      </a:endParaRPr>
                    </a:p>
                  </a:txBody>
                  <a:tcPr marL="60009" marR="60009" marT="0" marB="0">
                    <a:solidFill>
                      <a:schemeClr val="tx2">
                        <a:lumMod val="20000"/>
                        <a:lumOff val="80000"/>
                      </a:schemeClr>
                    </a:solidFill>
                  </a:tcPr>
                </a:tc>
                <a:tc>
                  <a:txBody>
                    <a:bodyPr/>
                    <a:lstStyle/>
                    <a:p>
                      <a:pPr>
                        <a:lnSpc>
                          <a:spcPct val="115000"/>
                        </a:lnSpc>
                        <a:spcAft>
                          <a:spcPts val="0"/>
                        </a:spcAft>
                      </a:pPr>
                      <a:r>
                        <a:rPr lang="uk-UA" sz="1600" noProof="0" smtClean="0">
                          <a:effectLst/>
                        </a:rPr>
                        <a:t>121 - 134</a:t>
                      </a:r>
                      <a:endParaRPr lang="uk-UA" sz="1000" noProof="0">
                        <a:effectLst/>
                        <a:latin typeface="Calibri"/>
                        <a:ea typeface="Calibri"/>
                        <a:cs typeface="Times New Roman"/>
                      </a:endParaRPr>
                    </a:p>
                  </a:txBody>
                  <a:tcPr marL="60009" marR="60009" marT="0" marB="0"/>
                </a:tc>
                <a:tc>
                  <a:txBody>
                    <a:bodyPr/>
                    <a:lstStyle/>
                    <a:p>
                      <a:pPr marL="0" algn="l" defTabSz="914400" rtl="0" eaLnBrk="1" latinLnBrk="0" hangingPunct="1">
                        <a:spcAft>
                          <a:spcPts val="0"/>
                        </a:spcAft>
                      </a:pPr>
                      <a:r>
                        <a:rPr lang="uk-UA" sz="1600" b="1" kern="0" noProof="0" dirty="0" smtClean="0">
                          <a:solidFill>
                            <a:schemeClr val="dk1"/>
                          </a:solidFill>
                          <a:effectLst/>
                          <a:latin typeface="+mn-lt"/>
                          <a:ea typeface="+mn-ea"/>
                          <a:cs typeface="+mn-cs"/>
                        </a:rPr>
                        <a:t>Формальдегід</a:t>
                      </a:r>
                    </a:p>
                    <a:p>
                      <a:pPr marL="0" algn="l" defTabSz="914400" rtl="0" eaLnBrk="1" latinLnBrk="0" hangingPunct="1">
                        <a:spcAft>
                          <a:spcPts val="0"/>
                        </a:spcAft>
                      </a:pPr>
                      <a:endParaRPr lang="uk-UA" sz="1600" b="1" kern="0" noProof="0" dirty="0" smtClean="0">
                        <a:solidFill>
                          <a:schemeClr val="dk1"/>
                        </a:solidFill>
                        <a:effectLst/>
                        <a:latin typeface="+mn-lt"/>
                        <a:ea typeface="+mn-ea"/>
                        <a:cs typeface="+mn-cs"/>
                      </a:endParaRPr>
                    </a:p>
                    <a:p>
                      <a:pPr marL="0" algn="l" defTabSz="914400" rtl="0" eaLnBrk="1" latinLnBrk="0" hangingPunct="1">
                        <a:spcAft>
                          <a:spcPts val="0"/>
                        </a:spcAft>
                      </a:pPr>
                      <a:endParaRPr lang="uk-UA" sz="1600" b="1" kern="0" noProof="0" dirty="0" smtClean="0">
                        <a:solidFill>
                          <a:schemeClr val="dk1"/>
                        </a:solidFill>
                        <a:effectLst/>
                        <a:latin typeface="+mn-lt"/>
                        <a:ea typeface="+mn-ea"/>
                        <a:cs typeface="+mn-cs"/>
                      </a:endParaRPr>
                    </a:p>
                    <a:p>
                      <a:pPr marL="0" algn="l" defTabSz="914400" rtl="0" eaLnBrk="1" latinLnBrk="0" hangingPunct="1">
                        <a:spcAft>
                          <a:spcPts val="0"/>
                        </a:spcAft>
                      </a:pPr>
                      <a:r>
                        <a:rPr lang="uk-UA" sz="1600" b="1" kern="0" noProof="0" dirty="0" smtClean="0">
                          <a:solidFill>
                            <a:srgbClr val="FF0000"/>
                          </a:solidFill>
                          <a:effectLst/>
                          <a:latin typeface="+mn-lt"/>
                          <a:ea typeface="+mn-ea"/>
                          <a:cs typeface="+mn-cs"/>
                        </a:rPr>
                        <a:t>Розчини</a:t>
                      </a:r>
                      <a:r>
                        <a:rPr lang="en-US" sz="1600" b="1" kern="0" noProof="0" dirty="0" smtClean="0">
                          <a:solidFill>
                            <a:srgbClr val="FF0000"/>
                          </a:solidFill>
                          <a:effectLst/>
                          <a:latin typeface="+mn-lt"/>
                          <a:ea typeface="+mn-ea"/>
                          <a:cs typeface="+mn-cs"/>
                        </a:rPr>
                        <a:t> </a:t>
                      </a:r>
                      <a:r>
                        <a:rPr lang="uk-UA" sz="1600" b="1" kern="0" noProof="0" dirty="0" smtClean="0">
                          <a:solidFill>
                            <a:srgbClr val="FF0000"/>
                          </a:solidFill>
                          <a:effectLst/>
                          <a:latin typeface="+mn-lt"/>
                          <a:ea typeface="+mn-ea"/>
                          <a:cs typeface="+mn-cs"/>
                        </a:rPr>
                        <a:t>+/-</a:t>
                      </a:r>
                    </a:p>
                    <a:p>
                      <a:pPr marL="0" algn="l" defTabSz="914400" rtl="0" eaLnBrk="1" latinLnBrk="0" hangingPunct="1">
                        <a:spcAft>
                          <a:spcPts val="0"/>
                        </a:spcAft>
                      </a:pPr>
                      <a:endParaRPr lang="uk-UA" sz="1600" b="1" kern="0" noProof="0" dirty="0" smtClean="0">
                        <a:solidFill>
                          <a:srgbClr val="FF0000"/>
                        </a:solidFill>
                        <a:effectLst/>
                        <a:latin typeface="+mn-lt"/>
                        <a:ea typeface="+mn-ea"/>
                        <a:cs typeface="+mn-cs"/>
                      </a:endParaRPr>
                    </a:p>
                    <a:p>
                      <a:pPr marL="0" algn="l" defTabSz="914400" rtl="0" eaLnBrk="1" latinLnBrk="0" hangingPunct="1">
                        <a:spcAft>
                          <a:spcPts val="0"/>
                        </a:spcAft>
                      </a:pPr>
                      <a:r>
                        <a:rPr lang="uk-UA" sz="1600" b="1" strike="sngStrike" kern="0" noProof="0" dirty="0" smtClean="0">
                          <a:solidFill>
                            <a:srgbClr val="FF0000"/>
                          </a:solidFill>
                          <a:effectLst/>
                          <a:latin typeface="+mn-lt"/>
                          <a:ea typeface="+mn-ea"/>
                          <a:cs typeface="+mn-cs"/>
                        </a:rPr>
                        <a:t>ОЗОН, </a:t>
                      </a:r>
                    </a:p>
                    <a:p>
                      <a:pPr marL="0" algn="l" defTabSz="914400" rtl="0" eaLnBrk="1" latinLnBrk="0" hangingPunct="1">
                        <a:spcAft>
                          <a:spcPts val="0"/>
                        </a:spcAft>
                      </a:pPr>
                      <a:endParaRPr lang="uk-UA" sz="1600" b="1" strike="sngStrike" kern="0" noProof="0" dirty="0" smtClean="0">
                        <a:solidFill>
                          <a:srgbClr val="FF0000"/>
                        </a:solidFill>
                        <a:effectLst/>
                        <a:latin typeface="+mn-lt"/>
                        <a:ea typeface="+mn-ea"/>
                        <a:cs typeface="+mn-cs"/>
                      </a:endParaRPr>
                    </a:p>
                    <a:p>
                      <a:pPr marL="0" algn="l" defTabSz="914400" rtl="0" eaLnBrk="1" latinLnBrk="0" hangingPunct="1">
                        <a:spcAft>
                          <a:spcPts val="0"/>
                        </a:spcAft>
                      </a:pPr>
                      <a:r>
                        <a:rPr lang="uk-UA" sz="1600" b="1" strike="sngStrike" kern="0" noProof="0" dirty="0" err="1" smtClean="0">
                          <a:solidFill>
                            <a:srgbClr val="FF0000"/>
                          </a:solidFill>
                          <a:effectLst/>
                          <a:latin typeface="+mn-lt"/>
                          <a:ea typeface="+mn-ea"/>
                          <a:cs typeface="+mn-cs"/>
                        </a:rPr>
                        <a:t>Пароформалінові</a:t>
                      </a:r>
                      <a:r>
                        <a:rPr lang="uk-UA" sz="1600" b="1" strike="sngStrike" kern="0" noProof="0" dirty="0" smtClean="0">
                          <a:solidFill>
                            <a:srgbClr val="FF0000"/>
                          </a:solidFill>
                          <a:effectLst/>
                          <a:latin typeface="+mn-lt"/>
                          <a:ea typeface="+mn-ea"/>
                          <a:cs typeface="+mn-cs"/>
                        </a:rPr>
                        <a:t> камери. </a:t>
                      </a:r>
                      <a:endParaRPr lang="uk-UA" sz="1600" b="1" strike="sngStrike" kern="0" noProof="0" dirty="0">
                        <a:solidFill>
                          <a:srgbClr val="FF0000"/>
                        </a:solidFill>
                        <a:effectLst/>
                        <a:latin typeface="+mn-lt"/>
                        <a:ea typeface="+mn-ea"/>
                        <a:cs typeface="+mn-cs"/>
                      </a:endParaRPr>
                    </a:p>
                  </a:txBody>
                  <a:tcPr marL="60009" marR="60009" marT="0" marB="0"/>
                </a:tc>
                <a:tc>
                  <a:txBody>
                    <a:bodyPr/>
                    <a:lstStyle/>
                    <a:p>
                      <a:pPr algn="ctr">
                        <a:lnSpc>
                          <a:spcPct val="115000"/>
                        </a:lnSpc>
                        <a:spcAft>
                          <a:spcPts val="0"/>
                        </a:spcAft>
                      </a:pPr>
                      <a:r>
                        <a:rPr lang="uk-UA" sz="1600" noProof="0" dirty="0" smtClean="0">
                          <a:effectLst/>
                        </a:rPr>
                        <a:t>55 – 80</a:t>
                      </a:r>
                    </a:p>
                    <a:p>
                      <a:pPr algn="ctr">
                        <a:lnSpc>
                          <a:spcPct val="115000"/>
                        </a:lnSpc>
                        <a:spcAft>
                          <a:spcPts val="0"/>
                        </a:spcAft>
                      </a:pPr>
                      <a:endParaRPr lang="uk-UA" sz="1600" noProof="0" dirty="0" smtClean="0">
                        <a:effectLst/>
                        <a:latin typeface="Calibri"/>
                        <a:ea typeface="Calibri"/>
                        <a:cs typeface="Times New Roman"/>
                      </a:endParaRPr>
                    </a:p>
                    <a:p>
                      <a:pPr algn="ctr">
                        <a:lnSpc>
                          <a:spcPct val="115000"/>
                        </a:lnSpc>
                        <a:spcAft>
                          <a:spcPts val="0"/>
                        </a:spcAft>
                      </a:pPr>
                      <a:endParaRPr lang="uk-UA" sz="1600" noProof="0" dirty="0" smtClean="0">
                        <a:effectLst/>
                        <a:latin typeface="Calibri"/>
                        <a:ea typeface="Calibri"/>
                        <a:cs typeface="Times New Roman"/>
                      </a:endParaRPr>
                    </a:p>
                    <a:p>
                      <a:pPr algn="ctr">
                        <a:lnSpc>
                          <a:spcPct val="115000"/>
                        </a:lnSpc>
                        <a:spcAft>
                          <a:spcPts val="0"/>
                        </a:spcAft>
                      </a:pPr>
                      <a:r>
                        <a:rPr lang="uk-UA" sz="1600" noProof="0" dirty="0" smtClean="0">
                          <a:effectLst/>
                          <a:latin typeface="Calibri"/>
                          <a:ea typeface="Calibri"/>
                          <a:cs typeface="Times New Roman"/>
                        </a:rPr>
                        <a:t>25</a:t>
                      </a:r>
                      <a:endParaRPr lang="uk-UA" sz="1000" noProof="0" dirty="0">
                        <a:effectLst/>
                        <a:latin typeface="Calibri"/>
                        <a:ea typeface="Calibri"/>
                        <a:cs typeface="Times New Roman"/>
                      </a:endParaRPr>
                    </a:p>
                  </a:txBody>
                  <a:tcPr marL="60009" marR="60009" marT="0" marB="0"/>
                </a:tc>
                <a:tc>
                  <a:txBody>
                    <a:bodyPr/>
                    <a:lstStyle/>
                    <a:p>
                      <a:pPr>
                        <a:lnSpc>
                          <a:spcPct val="115000"/>
                        </a:lnSpc>
                        <a:spcAft>
                          <a:spcPts val="0"/>
                        </a:spcAft>
                      </a:pPr>
                      <a:r>
                        <a:rPr lang="uk-UA" sz="1600" noProof="0" dirty="0" err="1" smtClean="0">
                          <a:effectLst/>
                        </a:rPr>
                        <a:t>Cobalt</a:t>
                      </a:r>
                      <a:r>
                        <a:rPr lang="uk-UA" sz="1600" noProof="0" dirty="0" smtClean="0">
                          <a:effectLst/>
                        </a:rPr>
                        <a:t> радіація</a:t>
                      </a:r>
                      <a:endParaRPr lang="uk-UA" sz="1000" noProof="0" dirty="0">
                        <a:effectLst/>
                        <a:latin typeface="Calibri"/>
                        <a:ea typeface="Calibri"/>
                        <a:cs typeface="Times New Roman"/>
                      </a:endParaRPr>
                    </a:p>
                  </a:txBody>
                  <a:tcPr marL="60009" marR="60009" marT="0" marB="0"/>
                </a:tc>
                <a:tc>
                  <a:txBody>
                    <a:bodyPr/>
                    <a:lstStyle/>
                    <a:p>
                      <a:pPr algn="ctr">
                        <a:lnSpc>
                          <a:spcPct val="115000"/>
                        </a:lnSpc>
                        <a:spcAft>
                          <a:spcPts val="0"/>
                        </a:spcAft>
                      </a:pPr>
                      <a:r>
                        <a:rPr lang="uk-UA" sz="1600" dirty="0">
                          <a:effectLst/>
                        </a:rPr>
                        <a:t>20</a:t>
                      </a:r>
                      <a:endParaRPr lang="uk-UA" sz="1000" dirty="0">
                        <a:effectLst/>
                        <a:latin typeface="Calibri"/>
                        <a:ea typeface="Calibri"/>
                        <a:cs typeface="Times New Roman"/>
                      </a:endParaRPr>
                    </a:p>
                  </a:txBody>
                  <a:tcPr marL="60009" marR="60009" marT="0" marB="0"/>
                </a:tc>
              </a:tr>
              <a:tr h="414971">
                <a:tc>
                  <a:txBody>
                    <a:bodyPr/>
                    <a:lstStyle/>
                    <a:p>
                      <a:pPr>
                        <a:spcAft>
                          <a:spcPts val="0"/>
                        </a:spcAft>
                      </a:pPr>
                      <a:r>
                        <a:rPr lang="uk-UA" sz="1600" b="1" kern="0" noProof="0" smtClean="0">
                          <a:solidFill>
                            <a:schemeClr val="tx1"/>
                          </a:solidFill>
                          <a:effectLst/>
                          <a:latin typeface="+mn-lt"/>
                          <a:ea typeface="+mn-ea"/>
                          <a:cs typeface="+mn-cs"/>
                        </a:rPr>
                        <a:t>Мікрохвильовий </a:t>
                      </a:r>
                      <a:endParaRPr lang="uk-UA" sz="1600" b="1" kern="0" noProof="0">
                        <a:solidFill>
                          <a:schemeClr val="tx1"/>
                        </a:solidFill>
                        <a:effectLst/>
                        <a:latin typeface="+mn-lt"/>
                        <a:ea typeface="+mn-ea"/>
                        <a:cs typeface="+mn-cs"/>
                      </a:endParaRPr>
                    </a:p>
                  </a:txBody>
                  <a:tcPr marL="60009" marR="60009" marT="0" marB="0">
                    <a:solidFill>
                      <a:schemeClr val="accent1">
                        <a:lumMod val="20000"/>
                        <a:lumOff val="80000"/>
                      </a:schemeClr>
                    </a:solidFill>
                  </a:tcPr>
                </a:tc>
                <a:tc>
                  <a:txBody>
                    <a:bodyPr/>
                    <a:lstStyle/>
                    <a:p>
                      <a:pPr>
                        <a:lnSpc>
                          <a:spcPct val="115000"/>
                        </a:lnSpc>
                        <a:spcAft>
                          <a:spcPts val="0"/>
                        </a:spcAft>
                      </a:pPr>
                      <a:r>
                        <a:rPr lang="uk-UA" sz="1600" noProof="0" dirty="0">
                          <a:effectLst/>
                        </a:rPr>
                        <a:t>110 - 135</a:t>
                      </a:r>
                      <a:endParaRPr lang="uk-UA" sz="1000" noProof="0" dirty="0">
                        <a:effectLst/>
                        <a:latin typeface="Calibri"/>
                        <a:ea typeface="Calibri"/>
                        <a:cs typeface="Times New Roman"/>
                      </a:endParaRPr>
                    </a:p>
                  </a:txBody>
                  <a:tcPr marL="60009" marR="60009" marT="0" marB="0"/>
                </a:tc>
                <a:tc gridSpan="3">
                  <a:txBody>
                    <a:bodyPr/>
                    <a:lstStyle/>
                    <a:p>
                      <a:pPr algn="ctr">
                        <a:lnSpc>
                          <a:spcPct val="115000"/>
                        </a:lnSpc>
                        <a:spcAft>
                          <a:spcPts val="0"/>
                        </a:spcAft>
                      </a:pPr>
                      <a:r>
                        <a:rPr lang="uk-UA" sz="1600" b="1" kern="0" noProof="0" dirty="0" smtClean="0">
                          <a:solidFill>
                            <a:schemeClr val="dk1"/>
                          </a:solidFill>
                          <a:effectLst/>
                          <a:latin typeface="+mn-lt"/>
                          <a:ea typeface="+mn-ea"/>
                          <a:cs typeface="+mn-cs"/>
                        </a:rPr>
                        <a:t>Перекис водню </a:t>
                      </a:r>
                      <a:r>
                        <a:rPr lang="uk-UA" sz="1600" b="1" noProof="0" dirty="0" smtClean="0">
                          <a:effectLst/>
                        </a:rPr>
                        <a:t>(плазма)</a:t>
                      </a:r>
                      <a:endParaRPr lang="uk-UA" sz="1000" b="1" noProof="0" dirty="0">
                        <a:effectLst/>
                        <a:latin typeface="Calibri"/>
                        <a:ea typeface="Calibri"/>
                        <a:cs typeface="Times New Roman"/>
                      </a:endParaRPr>
                    </a:p>
                  </a:txBody>
                  <a:tcPr marL="60009" marR="60009" marT="0" marB="0"/>
                </a:tc>
                <a:tc hMerge="1">
                  <a:txBody>
                    <a:bodyPr/>
                    <a:lstStyle/>
                    <a:p>
                      <a:endParaRPr lang="uk-UA"/>
                    </a:p>
                  </a:txBody>
                  <a:tcPr/>
                </a:tc>
                <a:tc hMerge="1">
                  <a:txBody>
                    <a:bodyPr/>
                    <a:lstStyle/>
                    <a:p>
                      <a:endParaRPr lang="uk-UA"/>
                    </a:p>
                  </a:txBody>
                  <a:tcPr/>
                </a:tc>
                <a:tc>
                  <a:txBody>
                    <a:bodyPr/>
                    <a:lstStyle/>
                    <a:p>
                      <a:pPr algn="ctr">
                        <a:lnSpc>
                          <a:spcPct val="115000"/>
                        </a:lnSpc>
                        <a:spcAft>
                          <a:spcPts val="0"/>
                        </a:spcAft>
                      </a:pPr>
                      <a:r>
                        <a:rPr lang="uk-UA" sz="1600" dirty="0">
                          <a:effectLst/>
                        </a:rPr>
                        <a:t>45</a:t>
                      </a:r>
                      <a:endParaRPr lang="uk-UA" sz="1000" dirty="0">
                        <a:effectLst/>
                        <a:latin typeface="Calibri"/>
                        <a:ea typeface="Calibri"/>
                        <a:cs typeface="Times New Roman"/>
                      </a:endParaRPr>
                    </a:p>
                  </a:txBody>
                  <a:tcPr marL="60009" marR="60009" marT="0" marB="0"/>
                </a:tc>
              </a:tr>
            </a:tbl>
          </a:graphicData>
        </a:graphic>
      </p:graphicFrame>
      <p:sp>
        <p:nvSpPr>
          <p:cNvPr id="3" name="TextBox 2"/>
          <p:cNvSpPr txBox="1"/>
          <p:nvPr/>
        </p:nvSpPr>
        <p:spPr>
          <a:xfrm>
            <a:off x="611560" y="194697"/>
            <a:ext cx="8136904" cy="590931"/>
          </a:xfrm>
          <a:prstGeom prst="rect">
            <a:avLst/>
          </a:prstGeom>
          <a:noFill/>
        </p:spPr>
        <p:txBody>
          <a:bodyPr wrap="square" rtlCol="0">
            <a:spAutoFit/>
          </a:bodyPr>
          <a:lstStyle/>
          <a:p>
            <a:pPr algn="ctr">
              <a:lnSpc>
                <a:spcPct val="90000"/>
              </a:lnSpc>
              <a:spcBef>
                <a:spcPct val="20000"/>
              </a:spcBef>
            </a:pPr>
            <a:r>
              <a:rPr lang="uk-UA" sz="3600" b="1" dirty="0">
                <a:solidFill>
                  <a:srgbClr val="4B32DE"/>
                </a:solidFill>
                <a:latin typeface="+mj-lt"/>
                <a:ea typeface="+mj-ea"/>
                <a:cs typeface="+mj-cs"/>
              </a:rPr>
              <a:t>Огляд основних методів стерилізації</a:t>
            </a:r>
          </a:p>
        </p:txBody>
      </p:sp>
      <p:sp>
        <p:nvSpPr>
          <p:cNvPr id="5" name="Text Box 4"/>
          <p:cNvSpPr txBox="1">
            <a:spLocks noChangeArrowheads="1"/>
          </p:cNvSpPr>
          <p:nvPr/>
        </p:nvSpPr>
        <p:spPr bwMode="auto">
          <a:xfrm>
            <a:off x="251520" y="5562600"/>
            <a:ext cx="871296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b="1">
                <a:solidFill>
                  <a:schemeClr val="tx1"/>
                </a:solidFill>
                <a:latin typeface="Arial" charset="0"/>
              </a:defRPr>
            </a:lvl1pPr>
            <a:lvl2pPr marL="742950" indent="-285750">
              <a:defRPr sz="2400" b="1">
                <a:solidFill>
                  <a:schemeClr val="tx1"/>
                </a:solidFill>
                <a:latin typeface="Arial" charset="0"/>
              </a:defRPr>
            </a:lvl2pPr>
            <a:lvl3pPr marL="1143000" indent="-228600">
              <a:defRPr sz="2400" b="1">
                <a:solidFill>
                  <a:schemeClr val="tx1"/>
                </a:solidFill>
                <a:latin typeface="Arial" charset="0"/>
              </a:defRPr>
            </a:lvl3pPr>
            <a:lvl4pPr marL="1600200" indent="-228600">
              <a:defRPr sz="2400" b="1">
                <a:solidFill>
                  <a:schemeClr val="tx1"/>
                </a:solidFill>
                <a:latin typeface="Arial" charset="0"/>
              </a:defRPr>
            </a:lvl4pPr>
            <a:lvl5pPr marL="2057400" indent="-228600">
              <a:defRPr sz="2400" b="1">
                <a:solidFill>
                  <a:schemeClr val="tx1"/>
                </a:solidFill>
                <a:latin typeface="Arial" charset="0"/>
              </a:defRPr>
            </a:lvl5pPr>
            <a:lvl6pPr marL="2514600" indent="-228600" eaLnBrk="0" fontAlgn="base" hangingPunct="0">
              <a:spcBef>
                <a:spcPct val="0"/>
              </a:spcBef>
              <a:spcAft>
                <a:spcPct val="0"/>
              </a:spcAft>
              <a:defRPr sz="2400" b="1">
                <a:solidFill>
                  <a:schemeClr val="tx1"/>
                </a:solidFill>
                <a:latin typeface="Arial" charset="0"/>
              </a:defRPr>
            </a:lvl6pPr>
            <a:lvl7pPr marL="2971800" indent="-228600" eaLnBrk="0" fontAlgn="base" hangingPunct="0">
              <a:spcBef>
                <a:spcPct val="0"/>
              </a:spcBef>
              <a:spcAft>
                <a:spcPct val="0"/>
              </a:spcAft>
              <a:defRPr sz="2400" b="1">
                <a:solidFill>
                  <a:schemeClr val="tx1"/>
                </a:solidFill>
                <a:latin typeface="Arial" charset="0"/>
              </a:defRPr>
            </a:lvl7pPr>
            <a:lvl8pPr marL="3429000" indent="-228600" eaLnBrk="0" fontAlgn="base" hangingPunct="0">
              <a:spcBef>
                <a:spcPct val="0"/>
              </a:spcBef>
              <a:spcAft>
                <a:spcPct val="0"/>
              </a:spcAft>
              <a:defRPr sz="2400" b="1">
                <a:solidFill>
                  <a:schemeClr val="tx1"/>
                </a:solidFill>
                <a:latin typeface="Arial" charset="0"/>
              </a:defRPr>
            </a:lvl8pPr>
            <a:lvl9pPr marL="3886200" indent="-228600" eaLnBrk="0" fontAlgn="base" hangingPunct="0">
              <a:spcBef>
                <a:spcPct val="0"/>
              </a:spcBef>
              <a:spcAft>
                <a:spcPct val="0"/>
              </a:spcAft>
              <a:defRPr sz="2400" b="1">
                <a:solidFill>
                  <a:schemeClr val="tx1"/>
                </a:solidFill>
                <a:latin typeface="Arial" charset="0"/>
              </a:defRPr>
            </a:lvl9pPr>
          </a:lstStyle>
          <a:p>
            <a:pPr algn="ctr">
              <a:spcBef>
                <a:spcPct val="50000"/>
              </a:spcBef>
            </a:pPr>
            <a:r>
              <a:rPr lang="uk-UA" sz="1800" dirty="0" smtClean="0">
                <a:solidFill>
                  <a:srgbClr val="0000FF"/>
                </a:solidFill>
              </a:rPr>
              <a:t>Відповідно рекомендаціям ВООЗ рекомендованим методом стерилізації є – </a:t>
            </a:r>
            <a:r>
              <a:rPr lang="uk-UA" sz="1800" dirty="0" smtClean="0"/>
              <a:t>паровий метод</a:t>
            </a:r>
            <a:r>
              <a:rPr lang="uk-UA" sz="1800" dirty="0" smtClean="0">
                <a:solidFill>
                  <a:srgbClr val="0000FF"/>
                </a:solidFill>
              </a:rPr>
              <a:t>, як найбільш екологічно безпечний, економічно доцільний, </a:t>
            </a:r>
            <a:r>
              <a:rPr lang="uk-UA" sz="1800" dirty="0" err="1" smtClean="0">
                <a:solidFill>
                  <a:srgbClr val="0000FF"/>
                </a:solidFill>
              </a:rPr>
              <a:t>валідуємий</a:t>
            </a:r>
            <a:r>
              <a:rPr lang="uk-UA" sz="1800" dirty="0" smtClean="0">
                <a:solidFill>
                  <a:srgbClr val="0000FF"/>
                </a:solidFill>
              </a:rPr>
              <a:t> та гарантуючий необхідний рівень стерильності </a:t>
            </a:r>
            <a:endParaRPr lang="uk-UA" sz="1800" dirty="0">
              <a:solidFill>
                <a:srgbClr val="0000FF"/>
              </a:solidFill>
            </a:endParaRPr>
          </a:p>
        </p:txBody>
      </p:sp>
    </p:spTree>
    <p:extLst>
      <p:ext uri="{BB962C8B-B14F-4D97-AF65-F5344CB8AC3E}">
        <p14:creationId xmlns:p14="http://schemas.microsoft.com/office/powerpoint/2010/main" val="272565187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58" name="Text Box 2"/>
          <p:cNvSpPr txBox="1">
            <a:spLocks noChangeArrowheads="1"/>
          </p:cNvSpPr>
          <p:nvPr/>
        </p:nvSpPr>
        <p:spPr bwMode="auto">
          <a:xfrm>
            <a:off x="0" y="288925"/>
            <a:ext cx="8915400" cy="4572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b="1">
                <a:solidFill>
                  <a:schemeClr val="tx1"/>
                </a:solidFill>
                <a:latin typeface="Arial" charset="0"/>
              </a:defRPr>
            </a:lvl1pPr>
            <a:lvl2pPr marL="742950" indent="-285750">
              <a:defRPr sz="2400" b="1">
                <a:solidFill>
                  <a:schemeClr val="tx1"/>
                </a:solidFill>
                <a:latin typeface="Arial" charset="0"/>
              </a:defRPr>
            </a:lvl2pPr>
            <a:lvl3pPr marL="1143000" indent="-228600">
              <a:defRPr sz="2400" b="1">
                <a:solidFill>
                  <a:schemeClr val="tx1"/>
                </a:solidFill>
                <a:latin typeface="Arial" charset="0"/>
              </a:defRPr>
            </a:lvl3pPr>
            <a:lvl4pPr marL="1600200" indent="-228600">
              <a:defRPr sz="2400" b="1">
                <a:solidFill>
                  <a:schemeClr val="tx1"/>
                </a:solidFill>
                <a:latin typeface="Arial" charset="0"/>
              </a:defRPr>
            </a:lvl4pPr>
            <a:lvl5pPr marL="2057400" indent="-228600">
              <a:defRPr sz="2400" b="1">
                <a:solidFill>
                  <a:schemeClr val="tx1"/>
                </a:solidFill>
                <a:latin typeface="Arial" charset="0"/>
              </a:defRPr>
            </a:lvl5pPr>
            <a:lvl6pPr marL="2514600" indent="-228600" eaLnBrk="0" fontAlgn="base" hangingPunct="0">
              <a:spcBef>
                <a:spcPct val="0"/>
              </a:spcBef>
              <a:spcAft>
                <a:spcPct val="0"/>
              </a:spcAft>
              <a:defRPr sz="2400" b="1">
                <a:solidFill>
                  <a:schemeClr val="tx1"/>
                </a:solidFill>
                <a:latin typeface="Arial" charset="0"/>
              </a:defRPr>
            </a:lvl6pPr>
            <a:lvl7pPr marL="2971800" indent="-228600" eaLnBrk="0" fontAlgn="base" hangingPunct="0">
              <a:spcBef>
                <a:spcPct val="0"/>
              </a:spcBef>
              <a:spcAft>
                <a:spcPct val="0"/>
              </a:spcAft>
              <a:defRPr sz="2400" b="1">
                <a:solidFill>
                  <a:schemeClr val="tx1"/>
                </a:solidFill>
                <a:latin typeface="Arial" charset="0"/>
              </a:defRPr>
            </a:lvl7pPr>
            <a:lvl8pPr marL="3429000" indent="-228600" eaLnBrk="0" fontAlgn="base" hangingPunct="0">
              <a:spcBef>
                <a:spcPct val="0"/>
              </a:spcBef>
              <a:spcAft>
                <a:spcPct val="0"/>
              </a:spcAft>
              <a:defRPr sz="2400" b="1">
                <a:solidFill>
                  <a:schemeClr val="tx1"/>
                </a:solidFill>
                <a:latin typeface="Arial" charset="0"/>
              </a:defRPr>
            </a:lvl8pPr>
            <a:lvl9pPr marL="3886200" indent="-228600" eaLnBrk="0" fontAlgn="base" hangingPunct="0">
              <a:spcBef>
                <a:spcPct val="0"/>
              </a:spcBef>
              <a:spcAft>
                <a:spcPct val="0"/>
              </a:spcAft>
              <a:defRPr sz="2400" b="1">
                <a:solidFill>
                  <a:schemeClr val="tx1"/>
                </a:solidFill>
                <a:latin typeface="Arial" charset="0"/>
              </a:defRPr>
            </a:lvl9pPr>
          </a:lstStyle>
          <a:p>
            <a:pPr algn="r"/>
            <a:r>
              <a:rPr lang="cs-CZ" dirty="0">
                <a:solidFill>
                  <a:schemeClr val="bg1"/>
                </a:solidFill>
              </a:rPr>
              <a:t>MMM - Group</a:t>
            </a:r>
          </a:p>
        </p:txBody>
      </p:sp>
      <p:graphicFrame>
        <p:nvGraphicFramePr>
          <p:cNvPr id="2" name="Объект 1"/>
          <p:cNvGraphicFramePr>
            <a:graphicFrameLocks noChangeAspect="1"/>
          </p:cNvGraphicFramePr>
          <p:nvPr>
            <p:extLst>
              <p:ext uri="{D42A27DB-BD31-4B8C-83A1-F6EECF244321}">
                <p14:modId xmlns:p14="http://schemas.microsoft.com/office/powerpoint/2010/main" val="207273008"/>
              </p:ext>
            </p:extLst>
          </p:nvPr>
        </p:nvGraphicFramePr>
        <p:xfrm>
          <a:off x="565150" y="1052513"/>
          <a:ext cx="8013700" cy="5160962"/>
        </p:xfrm>
        <a:graphic>
          <a:graphicData uri="http://schemas.openxmlformats.org/presentationml/2006/ole">
            <mc:AlternateContent xmlns:mc="http://schemas.openxmlformats.org/markup-compatibility/2006">
              <mc:Choice xmlns:v="urn:schemas-microsoft-com:vml" Requires="v">
                <p:oleObj spid="_x0000_s2428" name="Лист" r:id="rId3" imgW="7448646" imgH="4705485" progId="Excel.Sheet.8">
                  <p:embed/>
                </p:oleObj>
              </mc:Choice>
              <mc:Fallback>
                <p:oleObj name="Лист" r:id="rId3" imgW="7448646" imgH="4705485" progId="Excel.Sheet.8">
                  <p:embed/>
                  <p:pic>
                    <p:nvPicPr>
                      <p:cNvPr id="0" name=""/>
                      <p:cNvPicPr>
                        <a:picLocks noChangeAspect="1" noChangeArrowheads="1"/>
                      </p:cNvPicPr>
                      <p:nvPr/>
                    </p:nvPicPr>
                    <p:blipFill>
                      <a:blip r:embed="rId4"/>
                      <a:srcRect/>
                      <a:stretch>
                        <a:fillRect/>
                      </a:stretch>
                    </p:blipFill>
                    <p:spPr bwMode="auto">
                      <a:xfrm>
                        <a:off x="565150" y="1052513"/>
                        <a:ext cx="8013700" cy="5160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Rectangle 2"/>
          <p:cNvSpPr>
            <a:spLocks noChangeArrowheads="1"/>
          </p:cNvSpPr>
          <p:nvPr/>
        </p:nvSpPr>
        <p:spPr bwMode="auto">
          <a:xfrm>
            <a:off x="539552" y="439738"/>
            <a:ext cx="8375848" cy="708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algn="ctr" defTabSz="762000">
              <a:spcBef>
                <a:spcPct val="50000"/>
              </a:spcBef>
            </a:pPr>
            <a:r>
              <a:rPr lang="uk-UA" sz="2000" b="1" dirty="0" smtClean="0">
                <a:solidFill>
                  <a:srgbClr val="0070C0"/>
                </a:solidFill>
                <a:latin typeface="Arial" charset="0"/>
              </a:rPr>
              <a:t>Типовий цикл процесу парової стерилізації з фракційним вакуумом  </a:t>
            </a:r>
            <a:r>
              <a:rPr lang="uk-UA" sz="2000" b="1" dirty="0" smtClean="0">
                <a:solidFill>
                  <a:srgbClr val="FF0000"/>
                </a:solidFill>
                <a:latin typeface="Arial" charset="0"/>
              </a:rPr>
              <a:t>для інструментів складної форми (критичні тип В !!!)</a:t>
            </a:r>
            <a:endParaRPr lang="uk-UA" sz="2000" b="1" dirty="0">
              <a:solidFill>
                <a:srgbClr val="FF0000"/>
              </a:solidFill>
              <a:latin typeface="Arial" charset="0"/>
            </a:endParaRPr>
          </a:p>
        </p:txBody>
      </p:sp>
      <p:sp>
        <p:nvSpPr>
          <p:cNvPr id="6" name="Rectangle 13"/>
          <p:cNvSpPr>
            <a:spLocks noChangeArrowheads="1"/>
          </p:cNvSpPr>
          <p:nvPr/>
        </p:nvSpPr>
        <p:spPr bwMode="auto">
          <a:xfrm>
            <a:off x="611188" y="5229200"/>
            <a:ext cx="3744788" cy="1512168"/>
          </a:xfrm>
          <a:prstGeom prst="rect">
            <a:avLst/>
          </a:prstGeom>
          <a:solidFill>
            <a:srgbClr val="00FFFF"/>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uk-UA" sz="1400" b="0" i="0" u="none" strike="noStrike" kern="0" cap="none" spc="0" normalizeH="0" baseline="0" noProof="0" dirty="0" smtClean="0">
                <a:ln>
                  <a:noFill/>
                </a:ln>
                <a:solidFill>
                  <a:srgbClr val="000000"/>
                </a:solidFill>
                <a:effectLst/>
                <a:uLnTx/>
                <a:uFillTx/>
              </a:rPr>
              <a:t>Для стерилізації:</a:t>
            </a:r>
          </a:p>
          <a:p>
            <a:pPr marL="0" marR="0" lvl="0" indent="0" defTabSz="914400" eaLnBrk="1" fontAlgn="auto" latinLnBrk="0" hangingPunct="1">
              <a:lnSpc>
                <a:spcPct val="100000"/>
              </a:lnSpc>
              <a:spcBef>
                <a:spcPts val="0"/>
              </a:spcBef>
              <a:spcAft>
                <a:spcPts val="0"/>
              </a:spcAft>
              <a:buClrTx/>
              <a:buSzTx/>
              <a:buFontTx/>
              <a:buNone/>
              <a:tabLst/>
              <a:defRPr/>
            </a:pPr>
            <a:r>
              <a:rPr kumimoji="0" lang="uk-UA" sz="1400" b="0" i="0" u="none" strike="noStrike" kern="0" cap="none" spc="0" normalizeH="0" baseline="0" noProof="0" dirty="0" smtClean="0">
                <a:ln>
                  <a:noFill/>
                </a:ln>
                <a:solidFill>
                  <a:srgbClr val="000000"/>
                </a:solidFill>
                <a:effectLst/>
                <a:uLnTx/>
                <a:uFillTx/>
              </a:rPr>
              <a:t>Упакованих ВМП, </a:t>
            </a:r>
          </a:p>
          <a:p>
            <a:pPr marL="0" marR="0" lvl="0" indent="0" defTabSz="914400" eaLnBrk="1" fontAlgn="auto" latinLnBrk="0" hangingPunct="1">
              <a:lnSpc>
                <a:spcPct val="100000"/>
              </a:lnSpc>
              <a:spcBef>
                <a:spcPts val="0"/>
              </a:spcBef>
              <a:spcAft>
                <a:spcPts val="0"/>
              </a:spcAft>
              <a:buClrTx/>
              <a:buSzTx/>
              <a:buFontTx/>
              <a:buNone/>
              <a:tabLst/>
              <a:defRPr/>
            </a:pPr>
            <a:r>
              <a:rPr kumimoji="0" lang="uk-UA" sz="1400" b="0" i="0" u="none" strike="noStrike" kern="0" cap="none" spc="0" normalizeH="0" baseline="0" noProof="0" dirty="0" smtClean="0">
                <a:ln>
                  <a:noFill/>
                </a:ln>
                <a:solidFill>
                  <a:srgbClr val="000000"/>
                </a:solidFill>
                <a:effectLst/>
                <a:uLnTx/>
                <a:uFillTx/>
              </a:rPr>
              <a:t>виробів з порожнинами, </a:t>
            </a:r>
          </a:p>
          <a:p>
            <a:pPr marL="0" marR="0" lvl="0" indent="0" defTabSz="914400" eaLnBrk="1" fontAlgn="auto" latinLnBrk="0" hangingPunct="1">
              <a:lnSpc>
                <a:spcPct val="100000"/>
              </a:lnSpc>
              <a:spcBef>
                <a:spcPts val="0"/>
              </a:spcBef>
              <a:spcAft>
                <a:spcPts val="0"/>
              </a:spcAft>
              <a:buClrTx/>
              <a:buSzTx/>
              <a:buFontTx/>
              <a:buNone/>
              <a:tabLst/>
              <a:defRPr/>
            </a:pPr>
            <a:r>
              <a:rPr kumimoji="0" lang="uk-UA" sz="1400" b="0" i="0" u="none" strike="noStrike" kern="0" cap="none" spc="0" normalizeH="0" baseline="0" noProof="0" dirty="0" smtClean="0">
                <a:ln>
                  <a:noFill/>
                </a:ln>
                <a:solidFill>
                  <a:srgbClr val="000000"/>
                </a:solidFill>
                <a:effectLst/>
                <a:uLnTx/>
                <a:uFillTx/>
              </a:rPr>
              <a:t>текстилю – необхідно використовувати</a:t>
            </a:r>
            <a:r>
              <a:rPr kumimoji="0" lang="uk-UA" sz="1400" b="0" i="0" u="none" strike="noStrike" kern="0" cap="none" spc="0" normalizeH="0" noProof="0" dirty="0" smtClean="0">
                <a:ln>
                  <a:noFill/>
                </a:ln>
                <a:solidFill>
                  <a:srgbClr val="000000"/>
                </a:solidFill>
                <a:effectLst/>
                <a:uLnTx/>
                <a:uFillTx/>
              </a:rPr>
              <a:t> </a:t>
            </a:r>
          </a:p>
          <a:p>
            <a:pPr marL="0" marR="0" lvl="0" indent="0" defTabSz="914400" eaLnBrk="1" fontAlgn="auto" latinLnBrk="0" hangingPunct="1">
              <a:lnSpc>
                <a:spcPct val="100000"/>
              </a:lnSpc>
              <a:spcBef>
                <a:spcPts val="0"/>
              </a:spcBef>
              <a:spcAft>
                <a:spcPts val="0"/>
              </a:spcAft>
              <a:buClrTx/>
              <a:buSzTx/>
              <a:buFontTx/>
              <a:buNone/>
              <a:tabLst/>
              <a:defRPr/>
            </a:pPr>
            <a:r>
              <a:rPr lang="uk-UA" sz="1400" kern="0" dirty="0">
                <a:solidFill>
                  <a:srgbClr val="000000"/>
                </a:solidFill>
              </a:rPr>
              <a:t>п</a:t>
            </a:r>
            <a:r>
              <a:rPr kumimoji="0" lang="uk-UA" sz="1400" b="0" i="0" u="none" strike="noStrike" kern="0" cap="none" spc="0" normalizeH="0" noProof="0" dirty="0" err="1" smtClean="0">
                <a:ln>
                  <a:noFill/>
                </a:ln>
                <a:solidFill>
                  <a:srgbClr val="000000"/>
                </a:solidFill>
                <a:effectLst/>
                <a:uLnTx/>
                <a:uFillTx/>
              </a:rPr>
              <a:t>еред-вакуум</a:t>
            </a:r>
            <a:r>
              <a:rPr lang="uk-UA" sz="1400" b="0" kern="0" dirty="0" smtClean="0">
                <a:solidFill>
                  <a:srgbClr val="000000"/>
                </a:solidFill>
              </a:rPr>
              <a:t> для </a:t>
            </a:r>
            <a:r>
              <a:rPr kumimoji="0" lang="uk-UA" sz="1400" b="0" i="0" u="none" strike="noStrike" kern="0" cap="none" spc="0" normalizeH="0" baseline="0" noProof="0" dirty="0" smtClean="0">
                <a:ln>
                  <a:noFill/>
                </a:ln>
                <a:solidFill>
                  <a:srgbClr val="000000"/>
                </a:solidFill>
                <a:effectLst/>
                <a:uLnTx/>
                <a:uFillTx/>
              </a:rPr>
              <a:t>заміщення </a:t>
            </a:r>
          </a:p>
          <a:p>
            <a:pPr marL="0" marR="0" lvl="0" indent="0" defTabSz="914400" eaLnBrk="1" fontAlgn="auto" latinLnBrk="0" hangingPunct="1">
              <a:lnSpc>
                <a:spcPct val="100000"/>
              </a:lnSpc>
              <a:spcBef>
                <a:spcPts val="0"/>
              </a:spcBef>
              <a:spcAft>
                <a:spcPts val="0"/>
              </a:spcAft>
              <a:buClrTx/>
              <a:buSzTx/>
              <a:buFontTx/>
              <a:buNone/>
              <a:tabLst/>
              <a:defRPr/>
            </a:pPr>
            <a:r>
              <a:rPr kumimoji="0" lang="uk-UA" sz="1400" b="0" i="0" u="none" strike="noStrike" kern="0" cap="none" spc="0" normalizeH="0" baseline="0" noProof="0" dirty="0" smtClean="0">
                <a:ln>
                  <a:noFill/>
                </a:ln>
                <a:solidFill>
                  <a:srgbClr val="000000"/>
                </a:solidFill>
                <a:effectLst/>
                <a:uLnTx/>
                <a:uFillTx/>
              </a:rPr>
              <a:t>повітря парою.</a:t>
            </a:r>
          </a:p>
        </p:txBody>
      </p:sp>
      <p:sp>
        <p:nvSpPr>
          <p:cNvPr id="7" name="Rectangle 14"/>
          <p:cNvSpPr>
            <a:spLocks noChangeArrowheads="1"/>
          </p:cNvSpPr>
          <p:nvPr/>
        </p:nvSpPr>
        <p:spPr bwMode="auto">
          <a:xfrm>
            <a:off x="5148064" y="5229200"/>
            <a:ext cx="3657600" cy="864096"/>
          </a:xfrm>
          <a:prstGeom prst="rect">
            <a:avLst/>
          </a:prstGeom>
          <a:solidFill>
            <a:srgbClr val="00FFFF"/>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uk-UA" sz="1400" b="0" i="0" u="none" strike="noStrike" kern="0" cap="none" spc="0" normalizeH="0" baseline="0" dirty="0" smtClean="0">
                <a:ln>
                  <a:noFill/>
                </a:ln>
                <a:solidFill>
                  <a:srgbClr val="000000"/>
                </a:solidFill>
                <a:effectLst/>
                <a:uLnTx/>
                <a:uFillTx/>
              </a:rPr>
              <a:t>Вакуум після стерилізації необхідний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uk-UA" sz="1400" b="0" i="0" u="none" strike="noStrike" kern="0" cap="none" spc="0" normalizeH="0" baseline="0" dirty="0" smtClean="0">
                <a:ln>
                  <a:noFill/>
                </a:ln>
                <a:solidFill>
                  <a:srgbClr val="000000"/>
                </a:solidFill>
                <a:effectLst/>
                <a:uLnTx/>
                <a:uFillTx/>
              </a:rPr>
              <a:t>для сушки ВМП </a:t>
            </a:r>
            <a:endParaRPr kumimoji="0" lang="uk-UA" sz="2000" b="0" i="0" u="sng" strike="noStrike" kern="0" cap="none" spc="0" normalizeH="0" baseline="0" dirty="0" smtClean="0">
              <a:ln>
                <a:noFill/>
              </a:ln>
              <a:solidFill>
                <a:srgbClr val="000000"/>
              </a:solidFill>
              <a:effectLst/>
              <a:uLnTx/>
              <a:uFillTx/>
              <a:latin typeface="Times New Roman" pitchFamily="18" charset="0"/>
            </a:endParaRPr>
          </a:p>
        </p:txBody>
      </p:sp>
      <p:sp>
        <p:nvSpPr>
          <p:cNvPr id="4" name="Стрелка вправо 3"/>
          <p:cNvSpPr/>
          <p:nvPr/>
        </p:nvSpPr>
        <p:spPr>
          <a:xfrm>
            <a:off x="107504" y="4149080"/>
            <a:ext cx="1008112" cy="648072"/>
          </a:xfrm>
          <a:prstGeom prst="rightArrow">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uk-UA" sz="1000" dirty="0" smtClean="0"/>
              <a:t>5 циклів вакууму</a:t>
            </a:r>
            <a:endParaRPr lang="uk-UA" sz="1000" dirty="0"/>
          </a:p>
        </p:txBody>
      </p:sp>
    </p:spTree>
    <p:extLst>
      <p:ext uri="{BB962C8B-B14F-4D97-AF65-F5344CB8AC3E}">
        <p14:creationId xmlns:p14="http://schemas.microsoft.com/office/powerpoint/2010/main" val="354212279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10658"/>
                                        </p:tgtEl>
                                        <p:attrNameLst>
                                          <p:attrName>style.visibility</p:attrName>
                                        </p:attrNameLst>
                                      </p:cBhvr>
                                      <p:to>
                                        <p:strVal val="visible"/>
                                      </p:to>
                                    </p:set>
                                    <p:anim calcmode="lin" valueType="num">
                                      <p:cBhvr additive="base">
                                        <p:cTn id="7" dur="500" fill="hold"/>
                                        <p:tgtEl>
                                          <p:spTgt spid="710658"/>
                                        </p:tgtEl>
                                        <p:attrNameLst>
                                          <p:attrName>ppt_x</p:attrName>
                                        </p:attrNameLst>
                                      </p:cBhvr>
                                      <p:tavLst>
                                        <p:tav tm="0">
                                          <p:val>
                                            <p:strVal val="0-#ppt_w/2"/>
                                          </p:val>
                                        </p:tav>
                                        <p:tav tm="100000">
                                          <p:val>
                                            <p:strVal val="#ppt_x"/>
                                          </p:val>
                                        </p:tav>
                                      </p:tavLst>
                                    </p:anim>
                                    <p:anim calcmode="lin" valueType="num">
                                      <p:cBhvr additive="base">
                                        <p:cTn id="8" dur="500" fill="hold"/>
                                        <p:tgtEl>
                                          <p:spTgt spid="71065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0658" grpId="0" autoUpdateAnimBg="0"/>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3970" name="Group 2"/>
          <p:cNvGraphicFramePr>
            <a:graphicFrameLocks noGrp="1"/>
          </p:cNvGraphicFramePr>
          <p:nvPr>
            <p:ph type="tbl" idx="1"/>
            <p:extLst>
              <p:ext uri="{D42A27DB-BD31-4B8C-83A1-F6EECF244321}">
                <p14:modId xmlns:p14="http://schemas.microsoft.com/office/powerpoint/2010/main" val="3910878529"/>
              </p:ext>
            </p:extLst>
          </p:nvPr>
        </p:nvGraphicFramePr>
        <p:xfrm>
          <a:off x="285750" y="1555750"/>
          <a:ext cx="5294313" cy="4681546"/>
        </p:xfrm>
        <a:graphic>
          <a:graphicData uri="http://schemas.openxmlformats.org/drawingml/2006/table">
            <a:tbl>
              <a:tblPr/>
              <a:tblGrid>
                <a:gridCol w="482600"/>
                <a:gridCol w="995363"/>
                <a:gridCol w="792162"/>
                <a:gridCol w="503238"/>
                <a:gridCol w="504825"/>
                <a:gridCol w="503237"/>
                <a:gridCol w="504825"/>
                <a:gridCol w="504825"/>
                <a:gridCol w="503238"/>
              </a:tblGrid>
              <a:tr h="1857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dirty="0" smtClean="0">
                          <a:ln>
                            <a:noFill/>
                          </a:ln>
                          <a:solidFill>
                            <a:schemeClr val="tx1"/>
                          </a:solidFill>
                          <a:effectLst/>
                          <a:latin typeface="Times New Roman" pitchFamily="18" charset="0"/>
                        </a:rPr>
                        <a:t>5</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200" b="0" i="0" u="none" strike="noStrike" cap="none" normalizeH="0" baseline="0" dirty="0" smtClean="0">
                          <a:ln>
                            <a:noFill/>
                          </a:ln>
                          <a:solidFill>
                            <a:schemeClr val="tx1"/>
                          </a:solidFill>
                          <a:effectLst/>
                          <a:latin typeface="Times New Roman" pitchFamily="18" charset="0"/>
                        </a:rPr>
                        <a:t>1</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200" b="0" i="0" u="none" strike="noStrike" cap="none" normalizeH="0" baseline="0" smtClean="0">
                          <a:ln>
                            <a:noFill/>
                          </a:ln>
                          <a:solidFill>
                            <a:schemeClr val="tx1"/>
                          </a:solidFill>
                          <a:effectLst/>
                          <a:latin typeface="Times New Roman" pitchFamily="18" charset="0"/>
                        </a:rPr>
                        <a:t>0,5</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tx1"/>
                          </a:solidFill>
                          <a:effectLst/>
                          <a:latin typeface="Times New Roman" pitchFamily="18" charset="0"/>
                        </a:rPr>
                        <a:t>0</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tx1"/>
                          </a:solidFill>
                          <a:effectLst/>
                          <a:latin typeface="Times New Roman" pitchFamily="18" charset="0"/>
                        </a:rPr>
                        <a:t>90</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bg1"/>
                          </a:solidFill>
                          <a:effectLst/>
                          <a:latin typeface="Times New Roman" pitchFamily="18" charset="0"/>
                        </a:rPr>
                        <a:t>100</a:t>
                      </a:r>
                    </a:p>
                  </a:txBody>
                  <a:tcPr marL="90000" marR="9000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bg1"/>
                          </a:solidFill>
                          <a:effectLst/>
                          <a:latin typeface="Times New Roman" pitchFamily="18" charset="0"/>
                        </a:rPr>
                        <a:t>100</a:t>
                      </a:r>
                    </a:p>
                  </a:txBody>
                  <a:tcPr marL="90000" marR="9000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bg1"/>
                          </a:solidFill>
                          <a:effectLst/>
                          <a:latin typeface="Times New Roman" pitchFamily="18" charset="0"/>
                        </a:rPr>
                        <a:t>100</a:t>
                      </a:r>
                    </a:p>
                  </a:txBody>
                  <a:tcPr marL="90000" marR="9000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bg1"/>
                          </a:solidFill>
                          <a:effectLst/>
                          <a:latin typeface="Times New Roman" pitchFamily="18" charset="0"/>
                        </a:rPr>
                        <a:t>100</a:t>
                      </a:r>
                    </a:p>
                  </a:txBody>
                  <a:tcPr marL="90000" marR="90000" marT="0" marB="0" anchor="ctr"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r>
              <a:tr h="2127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tx1"/>
                          </a:solidFill>
                          <a:effectLst/>
                          <a:latin typeface="Times New Roman" pitchFamily="18" charset="0"/>
                        </a:rPr>
                        <a:t>10</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200" b="0" i="0" u="none" strike="noStrike" cap="none" normalizeH="0" baseline="0" dirty="0" smtClean="0">
                          <a:ln>
                            <a:noFill/>
                          </a:ln>
                          <a:solidFill>
                            <a:schemeClr val="tx1"/>
                          </a:solidFill>
                          <a:effectLst/>
                          <a:latin typeface="Times New Roman" pitchFamily="18" charset="0"/>
                        </a:rPr>
                        <a:t>1</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200" b="0" i="0" u="none" strike="noStrike" cap="none" normalizeH="0" baseline="0" smtClean="0">
                          <a:ln>
                            <a:noFill/>
                          </a:ln>
                          <a:solidFill>
                            <a:schemeClr val="tx1"/>
                          </a:solidFill>
                          <a:effectLst/>
                          <a:latin typeface="Times New Roman" pitchFamily="18" charset="0"/>
                        </a:rPr>
                        <a:t>1</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tx1"/>
                          </a:solidFill>
                          <a:effectLst/>
                          <a:latin typeface="Times New Roman" pitchFamily="18" charset="0"/>
                        </a:rPr>
                        <a:t>0</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tx1"/>
                          </a:solidFill>
                          <a:effectLst/>
                          <a:latin typeface="Times New Roman" pitchFamily="18" charset="0"/>
                        </a:rPr>
                        <a:t>90</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bg1"/>
                          </a:solidFill>
                          <a:effectLst/>
                          <a:latin typeface="Times New Roman" pitchFamily="18" charset="0"/>
                        </a:rPr>
                        <a:t>100</a:t>
                      </a:r>
                    </a:p>
                  </a:txBody>
                  <a:tcPr marL="90000" marR="9000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bg1"/>
                          </a:solidFill>
                          <a:effectLst/>
                          <a:latin typeface="Times New Roman" pitchFamily="18" charset="0"/>
                        </a:rPr>
                        <a:t>100</a:t>
                      </a:r>
                    </a:p>
                  </a:txBody>
                  <a:tcPr marL="90000" marR="9000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bg1"/>
                          </a:solidFill>
                          <a:effectLst/>
                          <a:latin typeface="Times New Roman" pitchFamily="18" charset="0"/>
                        </a:rPr>
                        <a:t>100</a:t>
                      </a:r>
                    </a:p>
                  </a:txBody>
                  <a:tcPr marL="90000" marR="9000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bg1"/>
                          </a:solidFill>
                          <a:effectLst/>
                          <a:latin typeface="Times New Roman" pitchFamily="18" charset="0"/>
                        </a:rPr>
                        <a:t>100</a:t>
                      </a:r>
                    </a:p>
                  </a:txBody>
                  <a:tcPr marL="90000" marR="90000" marT="0" marB="0" anchor="ctr"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r>
              <a:tr h="1857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tx1"/>
                          </a:solidFill>
                          <a:effectLst/>
                          <a:latin typeface="Times New Roman" pitchFamily="18" charset="0"/>
                        </a:rPr>
                        <a:t>10</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200" b="0" i="0" u="none" strike="noStrike" cap="none" normalizeH="0" baseline="0" dirty="0" smtClean="0">
                          <a:ln>
                            <a:noFill/>
                          </a:ln>
                          <a:solidFill>
                            <a:schemeClr val="tx1"/>
                          </a:solidFill>
                          <a:effectLst/>
                          <a:latin typeface="Times New Roman" pitchFamily="18" charset="0"/>
                        </a:rPr>
                        <a:t>2</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200" b="0" i="0" u="none" strike="noStrike" cap="none" normalizeH="0" baseline="0" smtClean="0">
                          <a:ln>
                            <a:noFill/>
                          </a:ln>
                          <a:solidFill>
                            <a:schemeClr val="tx1"/>
                          </a:solidFill>
                          <a:effectLst/>
                          <a:latin typeface="Times New Roman" pitchFamily="18" charset="0"/>
                        </a:rPr>
                        <a:t>0,5</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tx1"/>
                          </a:solidFill>
                          <a:effectLst/>
                          <a:latin typeface="Times New Roman" pitchFamily="18" charset="0"/>
                        </a:rPr>
                        <a:t>0</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dirty="0" smtClean="0">
                          <a:ln>
                            <a:noFill/>
                          </a:ln>
                          <a:solidFill>
                            <a:schemeClr val="tx1"/>
                          </a:solidFill>
                          <a:effectLst/>
                          <a:latin typeface="Times New Roman" pitchFamily="18" charset="0"/>
                        </a:rPr>
                        <a:t>75</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bg1"/>
                          </a:solidFill>
                          <a:effectLst/>
                          <a:latin typeface="Times New Roman" pitchFamily="18" charset="0"/>
                        </a:rPr>
                        <a:t>100</a:t>
                      </a:r>
                    </a:p>
                  </a:txBody>
                  <a:tcPr marL="90000" marR="9000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bg1"/>
                          </a:solidFill>
                          <a:effectLst/>
                          <a:latin typeface="Times New Roman" pitchFamily="18" charset="0"/>
                        </a:rPr>
                        <a:t>100</a:t>
                      </a:r>
                    </a:p>
                  </a:txBody>
                  <a:tcPr marL="90000" marR="9000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bg1"/>
                          </a:solidFill>
                          <a:effectLst/>
                          <a:latin typeface="Times New Roman" pitchFamily="18" charset="0"/>
                        </a:rPr>
                        <a:t>100</a:t>
                      </a:r>
                    </a:p>
                  </a:txBody>
                  <a:tcPr marL="90000" marR="9000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bg1"/>
                          </a:solidFill>
                          <a:effectLst/>
                          <a:latin typeface="Times New Roman" pitchFamily="18" charset="0"/>
                        </a:rPr>
                        <a:t>100</a:t>
                      </a:r>
                    </a:p>
                  </a:txBody>
                  <a:tcPr marL="90000" marR="90000" marT="0" marB="0" anchor="ctr"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r>
              <a:tr h="1873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1" i="0" u="none" strike="noStrike" cap="none" normalizeH="0" baseline="0" smtClean="0">
                          <a:ln>
                            <a:noFill/>
                          </a:ln>
                          <a:solidFill>
                            <a:schemeClr val="tx1"/>
                          </a:solidFill>
                          <a:effectLst/>
                          <a:latin typeface="Times New Roman" pitchFamily="18" charset="0"/>
                        </a:rPr>
                        <a:t>15</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200" b="1" i="0" u="none" strike="noStrike" cap="none" normalizeH="0" baseline="0" dirty="0" smtClean="0">
                          <a:ln>
                            <a:noFill/>
                          </a:ln>
                          <a:solidFill>
                            <a:schemeClr val="tx1"/>
                          </a:solidFill>
                          <a:effectLst/>
                          <a:latin typeface="Times New Roman" pitchFamily="18" charset="0"/>
                        </a:rPr>
                        <a:t>3</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200" b="1" i="0" u="none" strike="noStrike" cap="none" normalizeH="0" baseline="0" dirty="0" smtClean="0">
                          <a:ln>
                            <a:noFill/>
                          </a:ln>
                          <a:solidFill>
                            <a:schemeClr val="tx1"/>
                          </a:solidFill>
                          <a:effectLst/>
                          <a:latin typeface="Times New Roman" pitchFamily="18" charset="0"/>
                        </a:rPr>
                        <a:t>0,5</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1" i="0" u="none" strike="noStrike" cap="none" normalizeH="0" baseline="0" smtClean="0">
                          <a:ln>
                            <a:noFill/>
                          </a:ln>
                          <a:solidFill>
                            <a:schemeClr val="tx1"/>
                          </a:solidFill>
                          <a:effectLst/>
                          <a:latin typeface="Times New Roman" pitchFamily="18" charset="0"/>
                        </a:rPr>
                        <a:t>0</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1" i="0" u="none" strike="noStrike" cap="none" normalizeH="0" baseline="0" dirty="0" smtClean="0">
                          <a:ln>
                            <a:noFill/>
                          </a:ln>
                          <a:solidFill>
                            <a:schemeClr val="tx1"/>
                          </a:solidFill>
                          <a:effectLst/>
                          <a:latin typeface="Times New Roman" pitchFamily="18" charset="0"/>
                        </a:rPr>
                        <a:t>50</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bg1"/>
                          </a:solidFill>
                          <a:effectLst/>
                          <a:latin typeface="Times New Roman" pitchFamily="18" charset="0"/>
                        </a:rPr>
                        <a:t>100</a:t>
                      </a:r>
                    </a:p>
                  </a:txBody>
                  <a:tcPr marL="90000" marR="9000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bg1"/>
                          </a:solidFill>
                          <a:effectLst/>
                          <a:latin typeface="Times New Roman" pitchFamily="18" charset="0"/>
                        </a:rPr>
                        <a:t>100</a:t>
                      </a:r>
                    </a:p>
                  </a:txBody>
                  <a:tcPr marL="90000" marR="9000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bg1"/>
                          </a:solidFill>
                          <a:effectLst/>
                          <a:latin typeface="Times New Roman" pitchFamily="18" charset="0"/>
                        </a:rPr>
                        <a:t>100</a:t>
                      </a:r>
                    </a:p>
                  </a:txBody>
                  <a:tcPr marL="90000" marR="9000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bg1"/>
                          </a:solidFill>
                          <a:effectLst/>
                          <a:latin typeface="Times New Roman" pitchFamily="18" charset="0"/>
                        </a:rPr>
                        <a:t>100</a:t>
                      </a:r>
                    </a:p>
                  </a:txBody>
                  <a:tcPr marL="90000" marR="90000" marT="0" marB="0" anchor="ctr"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r>
              <a:tr h="1857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tx1"/>
                          </a:solidFill>
                          <a:effectLst/>
                          <a:latin typeface="Times New Roman" pitchFamily="18" charset="0"/>
                        </a:rPr>
                        <a:t>20</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200" b="0" i="0" u="none" strike="noStrike" cap="none" normalizeH="0" baseline="0" dirty="0" smtClean="0">
                          <a:ln>
                            <a:noFill/>
                          </a:ln>
                          <a:solidFill>
                            <a:schemeClr val="tx1"/>
                          </a:solidFill>
                          <a:effectLst/>
                          <a:latin typeface="Times New Roman" pitchFamily="18" charset="0"/>
                        </a:rPr>
                        <a:t>1</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200" b="0" i="0" u="none" strike="noStrike" cap="none" normalizeH="0" baseline="0" smtClean="0">
                          <a:ln>
                            <a:noFill/>
                          </a:ln>
                          <a:solidFill>
                            <a:schemeClr val="tx1"/>
                          </a:solidFill>
                          <a:effectLst/>
                          <a:latin typeface="Times New Roman" pitchFamily="18" charset="0"/>
                        </a:rPr>
                        <a:t>2</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tx1"/>
                          </a:solidFill>
                          <a:effectLst/>
                          <a:latin typeface="Times New Roman" pitchFamily="18" charset="0"/>
                        </a:rPr>
                        <a:t>0</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tx1"/>
                          </a:solidFill>
                          <a:effectLst/>
                          <a:latin typeface="Times New Roman" pitchFamily="18" charset="0"/>
                        </a:rPr>
                        <a:t>50</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bg1"/>
                          </a:solidFill>
                          <a:effectLst/>
                          <a:latin typeface="Times New Roman" pitchFamily="18" charset="0"/>
                        </a:rPr>
                        <a:t>100</a:t>
                      </a:r>
                    </a:p>
                  </a:txBody>
                  <a:tcPr marL="90000" marR="9000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bg1"/>
                          </a:solidFill>
                          <a:effectLst/>
                          <a:latin typeface="Times New Roman" pitchFamily="18" charset="0"/>
                        </a:rPr>
                        <a:t>100</a:t>
                      </a:r>
                    </a:p>
                  </a:txBody>
                  <a:tcPr marL="90000" marR="9000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bg1"/>
                          </a:solidFill>
                          <a:effectLst/>
                          <a:latin typeface="Times New Roman" pitchFamily="18" charset="0"/>
                        </a:rPr>
                        <a:t>100</a:t>
                      </a:r>
                    </a:p>
                  </a:txBody>
                  <a:tcPr marL="90000" marR="9000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bg1"/>
                          </a:solidFill>
                          <a:effectLst/>
                          <a:latin typeface="Times New Roman" pitchFamily="18" charset="0"/>
                        </a:rPr>
                        <a:t>100</a:t>
                      </a:r>
                    </a:p>
                  </a:txBody>
                  <a:tcPr marL="90000" marR="90000" marT="0" marB="0" anchor="ctr"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r>
              <a:tr h="1857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tx1"/>
                          </a:solidFill>
                          <a:effectLst/>
                          <a:latin typeface="Times New Roman" pitchFamily="18" charset="0"/>
                        </a:rPr>
                        <a:t>20</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200" b="0" i="0" u="none" strike="noStrike" cap="none" normalizeH="0" baseline="0" dirty="0" smtClean="0">
                          <a:ln>
                            <a:noFill/>
                          </a:ln>
                          <a:solidFill>
                            <a:schemeClr val="tx1"/>
                          </a:solidFill>
                          <a:effectLst/>
                          <a:latin typeface="Times New Roman" pitchFamily="18" charset="0"/>
                        </a:rPr>
                        <a:t>2</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200" b="0" i="0" u="none" strike="noStrike" cap="none" normalizeH="0" baseline="0" smtClean="0">
                          <a:ln>
                            <a:noFill/>
                          </a:ln>
                          <a:solidFill>
                            <a:schemeClr val="tx1"/>
                          </a:solidFill>
                          <a:effectLst/>
                          <a:latin typeface="Times New Roman" pitchFamily="18" charset="0"/>
                        </a:rPr>
                        <a:t>1</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tx1"/>
                          </a:solidFill>
                          <a:effectLst/>
                          <a:latin typeface="Times New Roman" pitchFamily="18" charset="0"/>
                        </a:rPr>
                        <a:t>0</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tx1"/>
                          </a:solidFill>
                          <a:effectLst/>
                          <a:latin typeface="Times New Roman" pitchFamily="18" charset="0"/>
                        </a:rPr>
                        <a:t>50</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bg1"/>
                          </a:solidFill>
                          <a:effectLst/>
                          <a:latin typeface="Times New Roman" pitchFamily="18" charset="0"/>
                        </a:rPr>
                        <a:t>100</a:t>
                      </a:r>
                    </a:p>
                  </a:txBody>
                  <a:tcPr marL="90000" marR="9000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bg1"/>
                          </a:solidFill>
                          <a:effectLst/>
                          <a:latin typeface="Times New Roman" pitchFamily="18" charset="0"/>
                        </a:rPr>
                        <a:t>100</a:t>
                      </a:r>
                    </a:p>
                  </a:txBody>
                  <a:tcPr marL="90000" marR="9000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bg1"/>
                          </a:solidFill>
                          <a:effectLst/>
                          <a:latin typeface="Times New Roman" pitchFamily="18" charset="0"/>
                        </a:rPr>
                        <a:t>100</a:t>
                      </a:r>
                    </a:p>
                  </a:txBody>
                  <a:tcPr marL="90000" marR="9000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bg1"/>
                          </a:solidFill>
                          <a:effectLst/>
                          <a:latin typeface="Times New Roman" pitchFamily="18" charset="0"/>
                        </a:rPr>
                        <a:t>100</a:t>
                      </a:r>
                    </a:p>
                  </a:txBody>
                  <a:tcPr marL="90000" marR="90000" marT="0" marB="0" anchor="ctr"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r>
              <a:tr h="1873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tx1"/>
                          </a:solidFill>
                          <a:effectLst/>
                          <a:latin typeface="Times New Roman" pitchFamily="18" charset="0"/>
                        </a:rPr>
                        <a:t>20</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200" b="0" i="0" u="none" strike="noStrike" cap="none" normalizeH="0" baseline="0" dirty="0" smtClean="0">
                          <a:ln>
                            <a:noFill/>
                          </a:ln>
                          <a:solidFill>
                            <a:schemeClr val="tx1"/>
                          </a:solidFill>
                          <a:effectLst/>
                          <a:latin typeface="Times New Roman" pitchFamily="18" charset="0"/>
                        </a:rPr>
                        <a:t>4</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200" b="0" i="0" u="none" strike="noStrike" cap="none" normalizeH="0" baseline="0" smtClean="0">
                          <a:ln>
                            <a:noFill/>
                          </a:ln>
                          <a:solidFill>
                            <a:schemeClr val="tx1"/>
                          </a:solidFill>
                          <a:effectLst/>
                          <a:latin typeface="Times New Roman" pitchFamily="18" charset="0"/>
                        </a:rPr>
                        <a:t>0,5</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tx1"/>
                          </a:solidFill>
                          <a:effectLst/>
                          <a:latin typeface="Times New Roman" pitchFamily="18" charset="0"/>
                        </a:rPr>
                        <a:t>0</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tx1"/>
                          </a:solidFill>
                          <a:effectLst/>
                          <a:latin typeface="Times New Roman" pitchFamily="18" charset="0"/>
                        </a:rPr>
                        <a:t>40</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bg1"/>
                          </a:solidFill>
                          <a:effectLst/>
                          <a:latin typeface="Times New Roman" pitchFamily="18" charset="0"/>
                        </a:rPr>
                        <a:t>100</a:t>
                      </a:r>
                    </a:p>
                  </a:txBody>
                  <a:tcPr marL="90000" marR="9000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dirty="0" smtClean="0">
                          <a:ln>
                            <a:noFill/>
                          </a:ln>
                          <a:solidFill>
                            <a:schemeClr val="bg1"/>
                          </a:solidFill>
                          <a:effectLst/>
                          <a:latin typeface="Times New Roman" pitchFamily="18" charset="0"/>
                        </a:rPr>
                        <a:t>100</a:t>
                      </a:r>
                    </a:p>
                  </a:txBody>
                  <a:tcPr marL="90000" marR="9000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bg1"/>
                          </a:solidFill>
                          <a:effectLst/>
                          <a:latin typeface="Times New Roman" pitchFamily="18" charset="0"/>
                        </a:rPr>
                        <a:t>100</a:t>
                      </a:r>
                    </a:p>
                  </a:txBody>
                  <a:tcPr marL="90000" marR="9000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bg1"/>
                          </a:solidFill>
                          <a:effectLst/>
                          <a:latin typeface="Times New Roman" pitchFamily="18" charset="0"/>
                        </a:rPr>
                        <a:t>100</a:t>
                      </a:r>
                    </a:p>
                  </a:txBody>
                  <a:tcPr marL="90000" marR="90000" marT="0" marB="0" anchor="ctr"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r>
              <a:tr h="1857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tx1"/>
                          </a:solidFill>
                          <a:effectLst/>
                          <a:latin typeface="Times New Roman" pitchFamily="18" charset="0"/>
                        </a:rPr>
                        <a:t>25</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200" b="0" i="0" u="none" strike="noStrike" cap="none" normalizeH="0" baseline="0" dirty="0" smtClean="0">
                          <a:ln>
                            <a:noFill/>
                          </a:ln>
                          <a:solidFill>
                            <a:schemeClr val="tx1"/>
                          </a:solidFill>
                          <a:effectLst/>
                          <a:latin typeface="Times New Roman" pitchFamily="18" charset="0"/>
                        </a:rPr>
                        <a:t>5</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200" b="0" i="0" u="none" strike="noStrike" cap="none" normalizeH="0" baseline="0" smtClean="0">
                          <a:ln>
                            <a:noFill/>
                          </a:ln>
                          <a:solidFill>
                            <a:schemeClr val="tx1"/>
                          </a:solidFill>
                          <a:effectLst/>
                          <a:latin typeface="Times New Roman" pitchFamily="18" charset="0"/>
                        </a:rPr>
                        <a:t>0,5</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tx1"/>
                          </a:solidFill>
                          <a:effectLst/>
                          <a:latin typeface="Times New Roman" pitchFamily="18" charset="0"/>
                        </a:rPr>
                        <a:t>0</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tx1"/>
                          </a:solidFill>
                          <a:effectLst/>
                          <a:latin typeface="Times New Roman" pitchFamily="18" charset="0"/>
                        </a:rPr>
                        <a:t>20</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bg1"/>
                          </a:solidFill>
                          <a:effectLst/>
                          <a:latin typeface="Times New Roman" pitchFamily="18" charset="0"/>
                        </a:rPr>
                        <a:t>100</a:t>
                      </a:r>
                    </a:p>
                  </a:txBody>
                  <a:tcPr marL="90000" marR="9000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bg1"/>
                          </a:solidFill>
                          <a:effectLst/>
                          <a:latin typeface="Times New Roman" pitchFamily="18" charset="0"/>
                        </a:rPr>
                        <a:t>100</a:t>
                      </a:r>
                    </a:p>
                  </a:txBody>
                  <a:tcPr marL="90000" marR="9000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dirty="0" smtClean="0">
                          <a:ln>
                            <a:noFill/>
                          </a:ln>
                          <a:solidFill>
                            <a:schemeClr val="bg1"/>
                          </a:solidFill>
                          <a:effectLst/>
                          <a:latin typeface="Times New Roman" pitchFamily="18" charset="0"/>
                        </a:rPr>
                        <a:t>100</a:t>
                      </a:r>
                    </a:p>
                  </a:txBody>
                  <a:tcPr marL="90000" marR="9000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bg1"/>
                          </a:solidFill>
                          <a:effectLst/>
                          <a:latin typeface="Times New Roman" pitchFamily="18" charset="0"/>
                        </a:rPr>
                        <a:t>100</a:t>
                      </a:r>
                    </a:p>
                  </a:txBody>
                  <a:tcPr marL="90000" marR="90000" marT="0" marB="0" anchor="ctr"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r>
              <a:tr h="1857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tx1"/>
                          </a:solidFill>
                          <a:effectLst/>
                          <a:latin typeface="Times New Roman" pitchFamily="18" charset="0"/>
                        </a:rPr>
                        <a:t>30</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200" b="0" i="0" u="none" strike="noStrike" cap="none" normalizeH="0" baseline="0" dirty="0" smtClean="0">
                          <a:ln>
                            <a:noFill/>
                          </a:ln>
                          <a:solidFill>
                            <a:schemeClr val="tx1"/>
                          </a:solidFill>
                          <a:effectLst/>
                          <a:latin typeface="Times New Roman" pitchFamily="18" charset="0"/>
                        </a:rPr>
                        <a:t>1</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200" b="0" i="0" u="none" strike="noStrike" cap="none" normalizeH="0" baseline="0" smtClean="0">
                          <a:ln>
                            <a:noFill/>
                          </a:ln>
                          <a:solidFill>
                            <a:schemeClr val="tx1"/>
                          </a:solidFill>
                          <a:effectLst/>
                          <a:latin typeface="Times New Roman" pitchFamily="18" charset="0"/>
                        </a:rPr>
                        <a:t>3</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tx1"/>
                          </a:solidFill>
                          <a:effectLst/>
                          <a:latin typeface="Times New Roman" pitchFamily="18" charset="0"/>
                        </a:rPr>
                        <a:t>0</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tx1"/>
                          </a:solidFill>
                          <a:effectLst/>
                          <a:latin typeface="Times New Roman" pitchFamily="18" charset="0"/>
                        </a:rPr>
                        <a:t>30</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bg1"/>
                          </a:solidFill>
                          <a:effectLst/>
                          <a:latin typeface="Times New Roman" pitchFamily="18" charset="0"/>
                        </a:rPr>
                        <a:t>100</a:t>
                      </a:r>
                    </a:p>
                  </a:txBody>
                  <a:tcPr marL="90000" marR="9000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bg1"/>
                          </a:solidFill>
                          <a:effectLst/>
                          <a:latin typeface="Times New Roman" pitchFamily="18" charset="0"/>
                        </a:rPr>
                        <a:t>100</a:t>
                      </a:r>
                    </a:p>
                  </a:txBody>
                  <a:tcPr marL="90000" marR="9000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bg1"/>
                          </a:solidFill>
                          <a:effectLst/>
                          <a:latin typeface="Times New Roman" pitchFamily="18" charset="0"/>
                        </a:rPr>
                        <a:t>100</a:t>
                      </a:r>
                    </a:p>
                  </a:txBody>
                  <a:tcPr marL="90000" marR="9000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bg1"/>
                          </a:solidFill>
                          <a:effectLst/>
                          <a:latin typeface="Times New Roman" pitchFamily="18" charset="0"/>
                        </a:rPr>
                        <a:t>100</a:t>
                      </a:r>
                    </a:p>
                  </a:txBody>
                  <a:tcPr marL="90000" marR="90000" marT="0" marB="0" anchor="ctr"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r>
              <a:tr h="1873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tx1"/>
                          </a:solidFill>
                          <a:effectLst/>
                          <a:latin typeface="Times New Roman" pitchFamily="18" charset="0"/>
                        </a:rPr>
                        <a:t>30</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200" b="0" i="0" u="none" strike="noStrike" cap="none" normalizeH="0" baseline="0" dirty="0" smtClean="0">
                          <a:ln>
                            <a:noFill/>
                          </a:ln>
                          <a:solidFill>
                            <a:schemeClr val="tx1"/>
                          </a:solidFill>
                          <a:effectLst/>
                          <a:latin typeface="Times New Roman" pitchFamily="18" charset="0"/>
                        </a:rPr>
                        <a:t>3</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200" b="0" i="0" u="none" strike="noStrike" cap="none" normalizeH="0" baseline="0" dirty="0" smtClean="0">
                          <a:ln>
                            <a:noFill/>
                          </a:ln>
                          <a:solidFill>
                            <a:schemeClr val="tx1"/>
                          </a:solidFill>
                          <a:effectLst/>
                          <a:latin typeface="Times New Roman" pitchFamily="18" charset="0"/>
                        </a:rPr>
                        <a:t>1</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tx1"/>
                          </a:solidFill>
                          <a:effectLst/>
                          <a:latin typeface="Times New Roman" pitchFamily="18" charset="0"/>
                        </a:rPr>
                        <a:t>0</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tx1"/>
                          </a:solidFill>
                          <a:effectLst/>
                          <a:latin typeface="Times New Roman" pitchFamily="18" charset="0"/>
                        </a:rPr>
                        <a:t>25</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tx1"/>
                          </a:solidFill>
                          <a:effectLst/>
                          <a:latin typeface="Times New Roman" pitchFamily="18" charset="0"/>
                        </a:rPr>
                        <a:t>90</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bg1"/>
                          </a:solidFill>
                          <a:effectLst/>
                          <a:latin typeface="Times New Roman" pitchFamily="18" charset="0"/>
                        </a:rPr>
                        <a:t>100</a:t>
                      </a:r>
                    </a:p>
                  </a:txBody>
                  <a:tcPr marL="90000" marR="9000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bg1"/>
                          </a:solidFill>
                          <a:effectLst/>
                          <a:latin typeface="Times New Roman" pitchFamily="18" charset="0"/>
                        </a:rPr>
                        <a:t>100</a:t>
                      </a:r>
                    </a:p>
                  </a:txBody>
                  <a:tcPr marL="90000" marR="9000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bg1"/>
                          </a:solidFill>
                          <a:effectLst/>
                          <a:latin typeface="Times New Roman" pitchFamily="18" charset="0"/>
                        </a:rPr>
                        <a:t>100</a:t>
                      </a:r>
                    </a:p>
                  </a:txBody>
                  <a:tcPr marL="90000" marR="90000" marT="0" marB="0" anchor="ctr"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r>
              <a:tr h="1857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tx1"/>
                          </a:solidFill>
                          <a:effectLst/>
                          <a:latin typeface="Times New Roman" pitchFamily="18" charset="0"/>
                        </a:rPr>
                        <a:t>40</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200" b="0" i="0" u="none" strike="noStrike" cap="none" normalizeH="0" baseline="0" smtClean="0">
                          <a:ln>
                            <a:noFill/>
                          </a:ln>
                          <a:solidFill>
                            <a:schemeClr val="tx1"/>
                          </a:solidFill>
                          <a:effectLst/>
                          <a:latin typeface="Times New Roman" pitchFamily="18" charset="0"/>
                        </a:rPr>
                        <a:t>2</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200" b="0" i="0" u="none" strike="noStrike" cap="none" normalizeH="0" baseline="0" dirty="0" smtClean="0">
                          <a:ln>
                            <a:noFill/>
                          </a:ln>
                          <a:solidFill>
                            <a:schemeClr val="tx1"/>
                          </a:solidFill>
                          <a:effectLst/>
                          <a:latin typeface="Times New Roman" pitchFamily="18" charset="0"/>
                        </a:rPr>
                        <a:t>2</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tx1"/>
                          </a:solidFill>
                          <a:effectLst/>
                          <a:latin typeface="Times New Roman" pitchFamily="18" charset="0"/>
                        </a:rPr>
                        <a:t>0</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tx1"/>
                          </a:solidFill>
                          <a:effectLst/>
                          <a:latin typeface="Times New Roman" pitchFamily="18" charset="0"/>
                        </a:rPr>
                        <a:t>25</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tx1"/>
                          </a:solidFill>
                          <a:effectLst/>
                          <a:latin typeface="Times New Roman" pitchFamily="18" charset="0"/>
                        </a:rPr>
                        <a:t>90</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bg1"/>
                          </a:solidFill>
                          <a:effectLst/>
                          <a:latin typeface="Times New Roman" pitchFamily="18" charset="0"/>
                        </a:rPr>
                        <a:t>100</a:t>
                      </a:r>
                    </a:p>
                  </a:txBody>
                  <a:tcPr marL="90000" marR="9000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bg1"/>
                          </a:solidFill>
                          <a:effectLst/>
                          <a:latin typeface="Times New Roman" pitchFamily="18" charset="0"/>
                        </a:rPr>
                        <a:t>100</a:t>
                      </a:r>
                    </a:p>
                  </a:txBody>
                  <a:tcPr marL="90000" marR="9000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bg1"/>
                          </a:solidFill>
                          <a:effectLst/>
                          <a:latin typeface="Times New Roman" pitchFamily="18" charset="0"/>
                        </a:rPr>
                        <a:t>100</a:t>
                      </a:r>
                    </a:p>
                  </a:txBody>
                  <a:tcPr marL="90000" marR="90000" marT="0" marB="0" anchor="ctr"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r>
              <a:tr h="1857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tx1"/>
                          </a:solidFill>
                          <a:effectLst/>
                          <a:latin typeface="Times New Roman" pitchFamily="18" charset="0"/>
                        </a:rPr>
                        <a:t>40</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200" b="0" i="0" u="none" strike="noStrike" cap="none" normalizeH="0" baseline="0" smtClean="0">
                          <a:ln>
                            <a:noFill/>
                          </a:ln>
                          <a:solidFill>
                            <a:schemeClr val="tx1"/>
                          </a:solidFill>
                          <a:effectLst/>
                          <a:latin typeface="Times New Roman" pitchFamily="18" charset="0"/>
                        </a:rPr>
                        <a:t>4</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200" b="0" i="0" u="none" strike="noStrike" cap="none" normalizeH="0" baseline="0" dirty="0" smtClean="0">
                          <a:ln>
                            <a:noFill/>
                          </a:ln>
                          <a:solidFill>
                            <a:schemeClr val="tx1"/>
                          </a:solidFill>
                          <a:effectLst/>
                          <a:latin typeface="Times New Roman" pitchFamily="18" charset="0"/>
                        </a:rPr>
                        <a:t>1</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tx1"/>
                          </a:solidFill>
                          <a:effectLst/>
                          <a:latin typeface="Times New Roman" pitchFamily="18" charset="0"/>
                        </a:rPr>
                        <a:t>0</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tx1"/>
                          </a:solidFill>
                          <a:effectLst/>
                          <a:latin typeface="Times New Roman" pitchFamily="18" charset="0"/>
                        </a:rPr>
                        <a:t>10</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tx1"/>
                          </a:solidFill>
                          <a:effectLst/>
                          <a:latin typeface="Times New Roman" pitchFamily="18" charset="0"/>
                        </a:rPr>
                        <a:t>50</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bg1"/>
                          </a:solidFill>
                          <a:effectLst/>
                          <a:latin typeface="Times New Roman" pitchFamily="18" charset="0"/>
                        </a:rPr>
                        <a:t>100</a:t>
                      </a:r>
                    </a:p>
                  </a:txBody>
                  <a:tcPr marL="90000" marR="9000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bg1"/>
                          </a:solidFill>
                          <a:effectLst/>
                          <a:latin typeface="Times New Roman" pitchFamily="18" charset="0"/>
                        </a:rPr>
                        <a:t>100</a:t>
                      </a:r>
                    </a:p>
                  </a:txBody>
                  <a:tcPr marL="90000" marR="9000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bg1"/>
                          </a:solidFill>
                          <a:effectLst/>
                          <a:latin typeface="Times New Roman" pitchFamily="18" charset="0"/>
                        </a:rPr>
                        <a:t>100</a:t>
                      </a:r>
                    </a:p>
                  </a:txBody>
                  <a:tcPr marL="90000" marR="90000" marT="0" marB="0" anchor="ctr"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r>
              <a:tr h="1857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dirty="0" smtClean="0">
                          <a:ln>
                            <a:noFill/>
                          </a:ln>
                          <a:solidFill>
                            <a:srgbClr val="FF0000"/>
                          </a:solidFill>
                          <a:effectLst/>
                          <a:latin typeface="Times New Roman" pitchFamily="18" charset="0"/>
                        </a:rPr>
                        <a:t>45</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200" b="0" i="0" u="none" strike="noStrike" cap="none" normalizeH="0" baseline="0" dirty="0" smtClean="0">
                          <a:ln>
                            <a:noFill/>
                          </a:ln>
                          <a:solidFill>
                            <a:srgbClr val="FF0000"/>
                          </a:solidFill>
                          <a:effectLst/>
                          <a:latin typeface="Times New Roman" pitchFamily="18" charset="0"/>
                        </a:rPr>
                        <a:t>1</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200" b="0" i="0" u="none" strike="noStrike" cap="none" normalizeH="0" baseline="0" dirty="0" smtClean="0">
                          <a:ln>
                            <a:noFill/>
                          </a:ln>
                          <a:solidFill>
                            <a:srgbClr val="FF0000"/>
                          </a:solidFill>
                          <a:effectLst/>
                          <a:latin typeface="Times New Roman" pitchFamily="18" charset="0"/>
                        </a:rPr>
                        <a:t>4,5</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dirty="0" smtClean="0">
                          <a:ln>
                            <a:noFill/>
                          </a:ln>
                          <a:solidFill>
                            <a:srgbClr val="FF0000"/>
                          </a:solidFill>
                          <a:effectLst/>
                          <a:latin typeface="Times New Roman" pitchFamily="18" charset="0"/>
                        </a:rPr>
                        <a:t>0</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dirty="0" smtClean="0">
                          <a:ln>
                            <a:noFill/>
                          </a:ln>
                          <a:solidFill>
                            <a:srgbClr val="FF0000"/>
                          </a:solidFill>
                          <a:effectLst/>
                          <a:latin typeface="Times New Roman" pitchFamily="18" charset="0"/>
                        </a:rPr>
                        <a:t>20</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dirty="0" smtClean="0">
                          <a:ln>
                            <a:noFill/>
                          </a:ln>
                          <a:solidFill>
                            <a:srgbClr val="FF0000"/>
                          </a:solidFill>
                          <a:effectLst/>
                          <a:latin typeface="Times New Roman" pitchFamily="18" charset="0"/>
                        </a:rPr>
                        <a:t>90</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dirty="0" smtClean="0">
                          <a:ln>
                            <a:noFill/>
                          </a:ln>
                          <a:solidFill>
                            <a:schemeClr val="bg1"/>
                          </a:solidFill>
                          <a:effectLst/>
                          <a:latin typeface="Times New Roman" pitchFamily="18" charset="0"/>
                        </a:rPr>
                        <a:t>100</a:t>
                      </a:r>
                    </a:p>
                  </a:txBody>
                  <a:tcPr marL="90000" marR="9000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bg1"/>
                          </a:solidFill>
                          <a:effectLst/>
                          <a:latin typeface="Times New Roman" pitchFamily="18" charset="0"/>
                        </a:rPr>
                        <a:t>100</a:t>
                      </a:r>
                    </a:p>
                  </a:txBody>
                  <a:tcPr marL="90000" marR="9000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bg1"/>
                          </a:solidFill>
                          <a:effectLst/>
                          <a:latin typeface="Times New Roman" pitchFamily="18" charset="0"/>
                        </a:rPr>
                        <a:t>100</a:t>
                      </a:r>
                    </a:p>
                  </a:txBody>
                  <a:tcPr marL="90000" marR="90000" marT="0" marB="0" anchor="ctr"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r>
              <a:tr h="1873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tx1"/>
                          </a:solidFill>
                          <a:effectLst/>
                          <a:latin typeface="Times New Roman" pitchFamily="18" charset="0"/>
                        </a:rPr>
                        <a:t>50</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200" b="0" i="0" u="none" strike="noStrike" cap="none" normalizeH="0" baseline="0" smtClean="0">
                          <a:ln>
                            <a:noFill/>
                          </a:ln>
                          <a:solidFill>
                            <a:schemeClr val="tx1"/>
                          </a:solidFill>
                          <a:effectLst/>
                          <a:latin typeface="Times New Roman" pitchFamily="18" charset="0"/>
                        </a:rPr>
                        <a:t>5</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200" b="0" i="0" u="none" strike="noStrike" cap="none" normalizeH="0" baseline="0" dirty="0" smtClean="0">
                          <a:ln>
                            <a:noFill/>
                          </a:ln>
                          <a:solidFill>
                            <a:schemeClr val="tx1"/>
                          </a:solidFill>
                          <a:effectLst/>
                          <a:latin typeface="Times New Roman" pitchFamily="18" charset="0"/>
                        </a:rPr>
                        <a:t>1</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tx1"/>
                          </a:solidFill>
                          <a:effectLst/>
                          <a:latin typeface="Times New Roman" pitchFamily="18" charset="0"/>
                        </a:rPr>
                        <a:t>0</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tx1"/>
                          </a:solidFill>
                          <a:effectLst/>
                          <a:latin typeface="Times New Roman" pitchFamily="18" charset="0"/>
                        </a:rPr>
                        <a:t>0</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tx1"/>
                          </a:solidFill>
                          <a:effectLst/>
                          <a:latin typeface="Times New Roman" pitchFamily="18" charset="0"/>
                        </a:rPr>
                        <a:t>10</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bg1"/>
                          </a:solidFill>
                          <a:effectLst/>
                          <a:latin typeface="Times New Roman" pitchFamily="18" charset="0"/>
                        </a:rPr>
                        <a:t>100</a:t>
                      </a:r>
                    </a:p>
                  </a:txBody>
                  <a:tcPr marL="90000" marR="9000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bg1"/>
                          </a:solidFill>
                          <a:effectLst/>
                          <a:latin typeface="Times New Roman" pitchFamily="18" charset="0"/>
                        </a:rPr>
                        <a:t>100</a:t>
                      </a:r>
                    </a:p>
                  </a:txBody>
                  <a:tcPr marL="90000" marR="9000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bg1"/>
                          </a:solidFill>
                          <a:effectLst/>
                          <a:latin typeface="Times New Roman" pitchFamily="18" charset="0"/>
                        </a:rPr>
                        <a:t>100</a:t>
                      </a:r>
                    </a:p>
                  </a:txBody>
                  <a:tcPr marL="90000" marR="90000" marT="0" marB="0" anchor="ctr"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r>
              <a:tr h="1857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tx1"/>
                          </a:solidFill>
                          <a:effectLst/>
                          <a:latin typeface="Times New Roman" pitchFamily="18" charset="0"/>
                        </a:rPr>
                        <a:t>60</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200" b="0" i="0" u="none" strike="noStrike" cap="none" normalizeH="0" baseline="0" smtClean="0">
                          <a:ln>
                            <a:noFill/>
                          </a:ln>
                          <a:solidFill>
                            <a:schemeClr val="tx1"/>
                          </a:solidFill>
                          <a:effectLst/>
                          <a:latin typeface="Times New Roman" pitchFamily="18" charset="0"/>
                        </a:rPr>
                        <a:t>2</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200" b="0" i="0" u="none" strike="noStrike" cap="none" normalizeH="0" baseline="0" dirty="0" smtClean="0">
                          <a:ln>
                            <a:noFill/>
                          </a:ln>
                          <a:solidFill>
                            <a:schemeClr val="tx1"/>
                          </a:solidFill>
                          <a:effectLst/>
                          <a:latin typeface="Times New Roman" pitchFamily="18" charset="0"/>
                        </a:rPr>
                        <a:t>3</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tx1"/>
                          </a:solidFill>
                          <a:effectLst/>
                          <a:latin typeface="Times New Roman" pitchFamily="18" charset="0"/>
                        </a:rPr>
                        <a:t>0</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tx1"/>
                          </a:solidFill>
                          <a:effectLst/>
                          <a:latin typeface="Times New Roman" pitchFamily="18" charset="0"/>
                        </a:rPr>
                        <a:t>0</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tx1"/>
                          </a:solidFill>
                          <a:effectLst/>
                          <a:latin typeface="Times New Roman" pitchFamily="18" charset="0"/>
                        </a:rPr>
                        <a:t>30</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tx1"/>
                          </a:solidFill>
                          <a:effectLst/>
                          <a:latin typeface="Times New Roman" pitchFamily="18" charset="0"/>
                        </a:rPr>
                        <a:t>75</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bg1"/>
                          </a:solidFill>
                          <a:effectLst/>
                          <a:latin typeface="Times New Roman" pitchFamily="18" charset="0"/>
                        </a:rPr>
                        <a:t>100</a:t>
                      </a:r>
                    </a:p>
                  </a:txBody>
                  <a:tcPr marL="90000" marR="9000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bg1"/>
                          </a:solidFill>
                          <a:effectLst/>
                          <a:latin typeface="Times New Roman" pitchFamily="18" charset="0"/>
                        </a:rPr>
                        <a:t>100</a:t>
                      </a:r>
                    </a:p>
                  </a:txBody>
                  <a:tcPr marL="90000" marR="90000" marT="0" marB="0" anchor="ctr"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r>
              <a:tr h="1857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tx1"/>
                          </a:solidFill>
                          <a:effectLst/>
                          <a:latin typeface="Times New Roman" pitchFamily="18" charset="0"/>
                        </a:rPr>
                        <a:t>60</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200" b="0" i="0" u="none" strike="noStrike" cap="none" normalizeH="0" baseline="0" smtClean="0">
                          <a:ln>
                            <a:noFill/>
                          </a:ln>
                          <a:solidFill>
                            <a:schemeClr val="tx1"/>
                          </a:solidFill>
                          <a:effectLst/>
                          <a:latin typeface="Times New Roman" pitchFamily="18" charset="0"/>
                        </a:rPr>
                        <a:t>3</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200" b="0" i="0" u="none" strike="noStrike" cap="none" normalizeH="0" baseline="0" dirty="0" smtClean="0">
                          <a:ln>
                            <a:noFill/>
                          </a:ln>
                          <a:solidFill>
                            <a:schemeClr val="tx1"/>
                          </a:solidFill>
                          <a:effectLst/>
                          <a:latin typeface="Times New Roman" pitchFamily="18" charset="0"/>
                        </a:rPr>
                        <a:t>2</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tx1"/>
                          </a:solidFill>
                          <a:effectLst/>
                          <a:latin typeface="Times New Roman" pitchFamily="18" charset="0"/>
                        </a:rPr>
                        <a:t>0</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tx1"/>
                          </a:solidFill>
                          <a:effectLst/>
                          <a:latin typeface="Times New Roman" pitchFamily="18" charset="0"/>
                        </a:rPr>
                        <a:t>0</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tx1"/>
                          </a:solidFill>
                          <a:effectLst/>
                          <a:latin typeface="Times New Roman" pitchFamily="18" charset="0"/>
                        </a:rPr>
                        <a:t>30</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tx1"/>
                          </a:solidFill>
                          <a:effectLst/>
                          <a:latin typeface="Times New Roman" pitchFamily="18" charset="0"/>
                        </a:rPr>
                        <a:t>50</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bg1"/>
                          </a:solidFill>
                          <a:effectLst/>
                          <a:latin typeface="Times New Roman" pitchFamily="18" charset="0"/>
                        </a:rPr>
                        <a:t>100</a:t>
                      </a:r>
                    </a:p>
                  </a:txBody>
                  <a:tcPr marL="90000" marR="9000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bg1"/>
                          </a:solidFill>
                          <a:effectLst/>
                          <a:latin typeface="Times New Roman" pitchFamily="18" charset="0"/>
                        </a:rPr>
                        <a:t>100</a:t>
                      </a:r>
                    </a:p>
                  </a:txBody>
                  <a:tcPr marL="90000" marR="90000" marT="0" marB="0" anchor="ctr"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r>
              <a:tr h="1873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tx1"/>
                          </a:solidFill>
                          <a:effectLst/>
                          <a:latin typeface="Times New Roman" pitchFamily="18" charset="0"/>
                        </a:rPr>
                        <a:t>80</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200" b="0" i="0" u="none" strike="noStrike" cap="none" normalizeH="0" baseline="0" smtClean="0">
                          <a:ln>
                            <a:noFill/>
                          </a:ln>
                          <a:solidFill>
                            <a:schemeClr val="tx1"/>
                          </a:solidFill>
                          <a:effectLst/>
                          <a:latin typeface="Times New Roman" pitchFamily="18" charset="0"/>
                        </a:rPr>
                        <a:t>4</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200" b="0" i="0" u="none" strike="noStrike" cap="none" normalizeH="0" baseline="0" dirty="0" smtClean="0">
                          <a:ln>
                            <a:noFill/>
                          </a:ln>
                          <a:solidFill>
                            <a:schemeClr val="tx1"/>
                          </a:solidFill>
                          <a:effectLst/>
                          <a:latin typeface="Times New Roman" pitchFamily="18" charset="0"/>
                        </a:rPr>
                        <a:t>2</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tx1"/>
                          </a:solidFill>
                          <a:effectLst/>
                          <a:latin typeface="Times New Roman" pitchFamily="18" charset="0"/>
                        </a:rPr>
                        <a:t>0</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tx1"/>
                          </a:solidFill>
                          <a:effectLst/>
                          <a:latin typeface="Times New Roman" pitchFamily="18" charset="0"/>
                        </a:rPr>
                        <a:t>0</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tx1"/>
                          </a:solidFill>
                          <a:effectLst/>
                          <a:latin typeface="Times New Roman" pitchFamily="18" charset="0"/>
                        </a:rPr>
                        <a:t>20</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tx1"/>
                          </a:solidFill>
                          <a:effectLst/>
                          <a:latin typeface="Times New Roman" pitchFamily="18" charset="0"/>
                        </a:rPr>
                        <a:t>60</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bg1"/>
                          </a:solidFill>
                          <a:effectLst/>
                          <a:latin typeface="Times New Roman" pitchFamily="18" charset="0"/>
                        </a:rPr>
                        <a:t>100</a:t>
                      </a:r>
                    </a:p>
                  </a:txBody>
                  <a:tcPr marL="90000" marR="9000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bg1"/>
                          </a:solidFill>
                          <a:effectLst/>
                          <a:latin typeface="Times New Roman" pitchFamily="18" charset="0"/>
                        </a:rPr>
                        <a:t>100</a:t>
                      </a:r>
                    </a:p>
                  </a:txBody>
                  <a:tcPr marL="90000" marR="90000" marT="0" marB="0" anchor="ctr"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r>
              <a:tr h="1857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tx1"/>
                          </a:solidFill>
                          <a:effectLst/>
                          <a:latin typeface="Times New Roman" pitchFamily="18" charset="0"/>
                        </a:rPr>
                        <a:t>90</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200" b="0" i="0" u="none" strike="noStrike" cap="none" normalizeH="0" baseline="0" smtClean="0">
                          <a:ln>
                            <a:noFill/>
                          </a:ln>
                          <a:solidFill>
                            <a:schemeClr val="tx1"/>
                          </a:solidFill>
                          <a:effectLst/>
                          <a:latin typeface="Times New Roman" pitchFamily="18" charset="0"/>
                        </a:rPr>
                        <a:t>2</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200" b="0" i="0" u="none" strike="noStrike" cap="none" normalizeH="0" baseline="0" dirty="0" smtClean="0">
                          <a:ln>
                            <a:noFill/>
                          </a:ln>
                          <a:solidFill>
                            <a:schemeClr val="tx1"/>
                          </a:solidFill>
                          <a:effectLst/>
                          <a:latin typeface="Times New Roman" pitchFamily="18" charset="0"/>
                        </a:rPr>
                        <a:t>4,5</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tx1"/>
                          </a:solidFill>
                          <a:effectLst/>
                          <a:latin typeface="Times New Roman" pitchFamily="18" charset="0"/>
                        </a:rPr>
                        <a:t>0</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dirty="0" smtClean="0">
                          <a:ln>
                            <a:noFill/>
                          </a:ln>
                          <a:solidFill>
                            <a:schemeClr val="tx1"/>
                          </a:solidFill>
                          <a:effectLst/>
                          <a:latin typeface="Times New Roman" pitchFamily="18" charset="0"/>
                        </a:rPr>
                        <a:t>0</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tx1"/>
                          </a:solidFill>
                          <a:effectLst/>
                          <a:latin typeface="Times New Roman" pitchFamily="18" charset="0"/>
                        </a:rPr>
                        <a:t>10</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tx1"/>
                          </a:solidFill>
                          <a:effectLst/>
                          <a:latin typeface="Times New Roman" pitchFamily="18" charset="0"/>
                        </a:rPr>
                        <a:t>50</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bg1"/>
                          </a:solidFill>
                          <a:effectLst/>
                          <a:latin typeface="Times New Roman" pitchFamily="18" charset="0"/>
                        </a:rPr>
                        <a:t>100</a:t>
                      </a:r>
                    </a:p>
                  </a:txBody>
                  <a:tcPr marL="90000" marR="9000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bg1"/>
                          </a:solidFill>
                          <a:effectLst/>
                          <a:latin typeface="Times New Roman" pitchFamily="18" charset="0"/>
                        </a:rPr>
                        <a:t>100</a:t>
                      </a:r>
                    </a:p>
                  </a:txBody>
                  <a:tcPr marL="90000" marR="90000" marT="0" marB="0" anchor="ctr"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r>
              <a:tr h="1857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tx1"/>
                          </a:solidFill>
                          <a:effectLst/>
                          <a:latin typeface="Times New Roman" pitchFamily="18" charset="0"/>
                        </a:rPr>
                        <a:t>90</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200" b="0" i="0" u="none" strike="noStrike" cap="none" normalizeH="0" baseline="0" smtClean="0">
                          <a:ln>
                            <a:noFill/>
                          </a:ln>
                          <a:solidFill>
                            <a:schemeClr val="tx1"/>
                          </a:solidFill>
                          <a:effectLst/>
                          <a:latin typeface="Times New Roman" pitchFamily="18" charset="0"/>
                        </a:rPr>
                        <a:t>3</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200" b="0" i="0" u="none" strike="noStrike" cap="none" normalizeH="0" baseline="0" dirty="0" smtClean="0">
                          <a:ln>
                            <a:noFill/>
                          </a:ln>
                          <a:solidFill>
                            <a:schemeClr val="tx1"/>
                          </a:solidFill>
                          <a:effectLst/>
                          <a:latin typeface="Times New Roman" pitchFamily="18" charset="0"/>
                        </a:rPr>
                        <a:t>3</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tx1"/>
                          </a:solidFill>
                          <a:effectLst/>
                          <a:latin typeface="Times New Roman" pitchFamily="18" charset="0"/>
                        </a:rPr>
                        <a:t>0</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tx1"/>
                          </a:solidFill>
                          <a:effectLst/>
                          <a:latin typeface="Times New Roman" pitchFamily="18" charset="0"/>
                        </a:rPr>
                        <a:t>0</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tx1"/>
                          </a:solidFill>
                          <a:effectLst/>
                          <a:latin typeface="Times New Roman" pitchFamily="18" charset="0"/>
                        </a:rPr>
                        <a:t>0</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tx1"/>
                          </a:solidFill>
                          <a:effectLst/>
                          <a:latin typeface="Times New Roman" pitchFamily="18" charset="0"/>
                        </a:rPr>
                        <a:t>40</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tx1"/>
                          </a:solidFill>
                          <a:effectLst/>
                          <a:latin typeface="Times New Roman" pitchFamily="18" charset="0"/>
                        </a:rPr>
                        <a:t>40</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bg1"/>
                          </a:solidFill>
                          <a:effectLst/>
                          <a:latin typeface="Times New Roman" pitchFamily="18" charset="0"/>
                        </a:rPr>
                        <a:t>100</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r>
              <a:tr h="1873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tx1"/>
                          </a:solidFill>
                          <a:effectLst/>
                          <a:latin typeface="Times New Roman" pitchFamily="18" charset="0"/>
                        </a:rPr>
                        <a:t>100</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200" b="0" i="0" u="none" strike="noStrike" cap="none" normalizeH="0" baseline="0" smtClean="0">
                          <a:ln>
                            <a:noFill/>
                          </a:ln>
                          <a:solidFill>
                            <a:schemeClr val="tx1"/>
                          </a:solidFill>
                          <a:effectLst/>
                          <a:latin typeface="Times New Roman" pitchFamily="18" charset="0"/>
                        </a:rPr>
                        <a:t>5</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200" b="0" i="0" u="none" strike="noStrike" cap="none" normalizeH="0" baseline="0" dirty="0" smtClean="0">
                          <a:ln>
                            <a:noFill/>
                          </a:ln>
                          <a:solidFill>
                            <a:schemeClr val="tx1"/>
                          </a:solidFill>
                          <a:effectLst/>
                          <a:latin typeface="Times New Roman" pitchFamily="18" charset="0"/>
                        </a:rPr>
                        <a:t>2</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tx1"/>
                          </a:solidFill>
                          <a:effectLst/>
                          <a:latin typeface="Times New Roman" pitchFamily="18" charset="0"/>
                        </a:rPr>
                        <a:t>0</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tx1"/>
                          </a:solidFill>
                          <a:effectLst/>
                          <a:latin typeface="Times New Roman" pitchFamily="18" charset="0"/>
                        </a:rPr>
                        <a:t>0</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tx1"/>
                          </a:solidFill>
                          <a:effectLst/>
                          <a:latin typeface="Times New Roman" pitchFamily="18" charset="0"/>
                        </a:rPr>
                        <a:t>0</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tx1"/>
                          </a:solidFill>
                          <a:effectLst/>
                          <a:latin typeface="Times New Roman" pitchFamily="18" charset="0"/>
                        </a:rPr>
                        <a:t>10</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tx1"/>
                          </a:solidFill>
                          <a:effectLst/>
                          <a:latin typeface="Times New Roman" pitchFamily="18" charset="0"/>
                        </a:rPr>
                        <a:t>25</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bg1"/>
                          </a:solidFill>
                          <a:effectLst/>
                          <a:latin typeface="Times New Roman" pitchFamily="18" charset="0"/>
                        </a:rPr>
                        <a:t>100</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r>
              <a:tr h="1857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tx1"/>
                          </a:solidFill>
                          <a:effectLst/>
                          <a:latin typeface="Times New Roman" pitchFamily="18" charset="0"/>
                        </a:rPr>
                        <a:t>120</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200" b="0" i="0" u="none" strike="noStrike" cap="none" normalizeH="0" baseline="0" smtClean="0">
                          <a:ln>
                            <a:noFill/>
                          </a:ln>
                          <a:solidFill>
                            <a:schemeClr val="tx1"/>
                          </a:solidFill>
                          <a:effectLst/>
                          <a:latin typeface="Times New Roman" pitchFamily="18" charset="0"/>
                        </a:rPr>
                        <a:t>4</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200" b="0" i="0" u="none" strike="noStrike" cap="none" normalizeH="0" baseline="0" dirty="0" smtClean="0">
                          <a:ln>
                            <a:noFill/>
                          </a:ln>
                          <a:solidFill>
                            <a:schemeClr val="tx1"/>
                          </a:solidFill>
                          <a:effectLst/>
                          <a:latin typeface="Times New Roman" pitchFamily="18" charset="0"/>
                        </a:rPr>
                        <a:t>3</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tx1"/>
                          </a:solidFill>
                          <a:effectLst/>
                          <a:latin typeface="Times New Roman" pitchFamily="18" charset="0"/>
                        </a:rPr>
                        <a:t>0</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tx1"/>
                          </a:solidFill>
                          <a:effectLst/>
                          <a:latin typeface="Times New Roman" pitchFamily="18" charset="0"/>
                        </a:rPr>
                        <a:t>0</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tx1"/>
                          </a:solidFill>
                          <a:effectLst/>
                          <a:latin typeface="Times New Roman" pitchFamily="18" charset="0"/>
                        </a:rPr>
                        <a:t>0</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tx1"/>
                          </a:solidFill>
                          <a:effectLst/>
                          <a:latin typeface="Times New Roman" pitchFamily="18" charset="0"/>
                        </a:rPr>
                        <a:t>20</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tx1"/>
                          </a:solidFill>
                          <a:effectLst/>
                          <a:latin typeface="Times New Roman" pitchFamily="18" charset="0"/>
                        </a:rPr>
                        <a:t>75</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bg1"/>
                          </a:solidFill>
                          <a:effectLst/>
                          <a:latin typeface="Times New Roman" pitchFamily="18" charset="0"/>
                        </a:rPr>
                        <a:t>100</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r>
              <a:tr h="1857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tx1"/>
                          </a:solidFill>
                          <a:effectLst/>
                          <a:latin typeface="Times New Roman" pitchFamily="18" charset="0"/>
                        </a:rPr>
                        <a:t>135</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200" b="0" i="0" u="none" strike="noStrike" cap="none" normalizeH="0" baseline="0" smtClean="0">
                          <a:ln>
                            <a:noFill/>
                          </a:ln>
                          <a:solidFill>
                            <a:schemeClr val="tx1"/>
                          </a:solidFill>
                          <a:effectLst/>
                          <a:latin typeface="Times New Roman" pitchFamily="18" charset="0"/>
                        </a:rPr>
                        <a:t>3</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200" b="0" i="0" u="none" strike="noStrike" cap="none" normalizeH="0" baseline="0" dirty="0" smtClean="0">
                          <a:ln>
                            <a:noFill/>
                          </a:ln>
                          <a:solidFill>
                            <a:schemeClr val="tx1"/>
                          </a:solidFill>
                          <a:effectLst/>
                          <a:latin typeface="Times New Roman" pitchFamily="18" charset="0"/>
                        </a:rPr>
                        <a:t>4,5</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tx1"/>
                          </a:solidFill>
                          <a:effectLst/>
                          <a:latin typeface="Times New Roman" pitchFamily="18" charset="0"/>
                        </a:rPr>
                        <a:t>0</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tx1"/>
                          </a:solidFill>
                          <a:effectLst/>
                          <a:latin typeface="Times New Roman" pitchFamily="18" charset="0"/>
                        </a:rPr>
                        <a:t>0</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tx1"/>
                          </a:solidFill>
                          <a:effectLst/>
                          <a:latin typeface="Times New Roman" pitchFamily="18" charset="0"/>
                        </a:rPr>
                        <a:t>0</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tx1"/>
                          </a:solidFill>
                          <a:effectLst/>
                          <a:latin typeface="Times New Roman" pitchFamily="18" charset="0"/>
                        </a:rPr>
                        <a:t>0</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tx1"/>
                          </a:solidFill>
                          <a:effectLst/>
                          <a:latin typeface="Times New Roman" pitchFamily="18" charset="0"/>
                        </a:rPr>
                        <a:t>25</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bg1"/>
                          </a:solidFill>
                          <a:effectLst/>
                          <a:latin typeface="Times New Roman" pitchFamily="18" charset="0"/>
                        </a:rPr>
                        <a:t>100</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r>
              <a:tr h="1857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tx1"/>
                          </a:solidFill>
                          <a:effectLst/>
                          <a:latin typeface="Times New Roman" pitchFamily="18" charset="0"/>
                        </a:rPr>
                        <a:t>150</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200" b="0" i="0" u="none" strike="noStrike" cap="none" normalizeH="0" baseline="0" smtClean="0">
                          <a:ln>
                            <a:noFill/>
                          </a:ln>
                          <a:solidFill>
                            <a:schemeClr val="tx1"/>
                          </a:solidFill>
                          <a:effectLst/>
                          <a:latin typeface="Times New Roman" pitchFamily="18" charset="0"/>
                        </a:rPr>
                        <a:t>5</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200" b="0" i="0" u="none" strike="noStrike" cap="none" normalizeH="0" baseline="0" dirty="0" smtClean="0">
                          <a:ln>
                            <a:noFill/>
                          </a:ln>
                          <a:solidFill>
                            <a:schemeClr val="tx1"/>
                          </a:solidFill>
                          <a:effectLst/>
                          <a:latin typeface="Times New Roman" pitchFamily="18" charset="0"/>
                        </a:rPr>
                        <a:t>3</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tx1"/>
                          </a:solidFill>
                          <a:effectLst/>
                          <a:latin typeface="Times New Roman" pitchFamily="18" charset="0"/>
                        </a:rPr>
                        <a:t>0</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tx1"/>
                          </a:solidFill>
                          <a:effectLst/>
                          <a:latin typeface="Times New Roman" pitchFamily="18" charset="0"/>
                        </a:rPr>
                        <a:t>0</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tx1"/>
                          </a:solidFill>
                          <a:effectLst/>
                          <a:latin typeface="Times New Roman" pitchFamily="18" charset="0"/>
                        </a:rPr>
                        <a:t>0</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tx1"/>
                          </a:solidFill>
                          <a:effectLst/>
                          <a:latin typeface="Times New Roman" pitchFamily="18" charset="0"/>
                        </a:rPr>
                        <a:t>0</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tx1"/>
                          </a:solidFill>
                          <a:effectLst/>
                          <a:latin typeface="Times New Roman" pitchFamily="18" charset="0"/>
                        </a:rPr>
                        <a:t>10</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bg1"/>
                          </a:solidFill>
                          <a:effectLst/>
                          <a:latin typeface="Times New Roman" pitchFamily="18" charset="0"/>
                        </a:rPr>
                        <a:t>100</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r>
              <a:tr h="1873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tx1"/>
                          </a:solidFill>
                          <a:effectLst/>
                          <a:latin typeface="Times New Roman" pitchFamily="18" charset="0"/>
                        </a:rPr>
                        <a:t>180</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200" b="0" i="0" u="none" strike="noStrike" cap="none" normalizeH="0" baseline="0" smtClean="0">
                          <a:ln>
                            <a:noFill/>
                          </a:ln>
                          <a:solidFill>
                            <a:schemeClr val="tx1"/>
                          </a:solidFill>
                          <a:effectLst/>
                          <a:latin typeface="Times New Roman" pitchFamily="18" charset="0"/>
                        </a:rPr>
                        <a:t>4</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200" b="0" i="0" u="none" strike="noStrike" cap="none" normalizeH="0" baseline="0" dirty="0" smtClean="0">
                          <a:ln>
                            <a:noFill/>
                          </a:ln>
                          <a:solidFill>
                            <a:schemeClr val="tx1"/>
                          </a:solidFill>
                          <a:effectLst/>
                          <a:latin typeface="Times New Roman" pitchFamily="18" charset="0"/>
                        </a:rPr>
                        <a:t>4,5</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tx1"/>
                          </a:solidFill>
                          <a:effectLst/>
                          <a:latin typeface="Times New Roman" pitchFamily="18" charset="0"/>
                        </a:rPr>
                        <a:t>0</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tx1"/>
                          </a:solidFill>
                          <a:effectLst/>
                          <a:latin typeface="Times New Roman" pitchFamily="18" charset="0"/>
                        </a:rPr>
                        <a:t>0</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tx1"/>
                          </a:solidFill>
                          <a:effectLst/>
                          <a:latin typeface="Times New Roman" pitchFamily="18" charset="0"/>
                        </a:rPr>
                        <a:t>0</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tx1"/>
                          </a:solidFill>
                          <a:effectLst/>
                          <a:latin typeface="Times New Roman" pitchFamily="18" charset="0"/>
                        </a:rPr>
                        <a:t>0</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tx1"/>
                          </a:solidFill>
                          <a:effectLst/>
                          <a:latin typeface="Times New Roman" pitchFamily="18" charset="0"/>
                        </a:rPr>
                        <a:t>0</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tx1"/>
                          </a:solidFill>
                          <a:effectLst/>
                          <a:latin typeface="Times New Roman" pitchFamily="18" charset="0"/>
                        </a:rPr>
                        <a:t>20</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r>
              <a:tr h="1857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tx1"/>
                          </a:solidFill>
                          <a:effectLst/>
                          <a:latin typeface="Times New Roman" pitchFamily="18" charset="0"/>
                        </a:rPr>
                        <a:t>225</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200" b="0" i="0" u="none" strike="noStrike" cap="none" normalizeH="0" baseline="0" smtClean="0">
                          <a:ln>
                            <a:noFill/>
                          </a:ln>
                          <a:solidFill>
                            <a:schemeClr val="tx1"/>
                          </a:solidFill>
                          <a:effectLst/>
                          <a:latin typeface="Times New Roman" pitchFamily="18" charset="0"/>
                        </a:rPr>
                        <a:t>5</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200" b="0" i="0" u="none" strike="noStrike" cap="none" normalizeH="0" baseline="0" dirty="0" smtClean="0">
                          <a:ln>
                            <a:noFill/>
                          </a:ln>
                          <a:solidFill>
                            <a:schemeClr val="tx1"/>
                          </a:solidFill>
                          <a:effectLst/>
                          <a:latin typeface="Times New Roman" pitchFamily="18" charset="0"/>
                        </a:rPr>
                        <a:t>4,5</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tx1"/>
                          </a:solidFill>
                          <a:effectLst/>
                          <a:latin typeface="Times New Roman" pitchFamily="18" charset="0"/>
                        </a:rPr>
                        <a:t>0</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tx1"/>
                          </a:solidFill>
                          <a:effectLst/>
                          <a:latin typeface="Times New Roman" pitchFamily="18" charset="0"/>
                        </a:rPr>
                        <a:t>0</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tx1"/>
                          </a:solidFill>
                          <a:effectLst/>
                          <a:latin typeface="Times New Roman" pitchFamily="18" charset="0"/>
                        </a:rPr>
                        <a:t>0</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tx1"/>
                          </a:solidFill>
                          <a:effectLst/>
                          <a:latin typeface="Times New Roman" pitchFamily="18" charset="0"/>
                        </a:rPr>
                        <a:t>0</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chemeClr val="tx1"/>
                          </a:solidFill>
                          <a:effectLst/>
                          <a:latin typeface="Times New Roman" pitchFamily="18" charset="0"/>
                        </a:rPr>
                        <a:t>0</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dirty="0" smtClean="0">
                          <a:ln>
                            <a:noFill/>
                          </a:ln>
                          <a:solidFill>
                            <a:schemeClr val="tx1"/>
                          </a:solidFill>
                          <a:effectLst/>
                          <a:latin typeface="Times New Roman" pitchFamily="18" charset="0"/>
                        </a:rPr>
                        <a:t>10</a:t>
                      </a:r>
                    </a:p>
                  </a:txBody>
                  <a:tcPr marL="90000" marR="9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r>
            </a:tbl>
          </a:graphicData>
        </a:graphic>
      </p:graphicFrame>
      <p:graphicFrame>
        <p:nvGraphicFramePr>
          <p:cNvPr id="84264" name="Group 296"/>
          <p:cNvGraphicFramePr>
            <a:graphicFrameLocks noGrp="1"/>
          </p:cNvGraphicFramePr>
          <p:nvPr>
            <p:extLst>
              <p:ext uri="{D42A27DB-BD31-4B8C-83A1-F6EECF244321}">
                <p14:modId xmlns:p14="http://schemas.microsoft.com/office/powerpoint/2010/main" val="2417567061"/>
              </p:ext>
            </p:extLst>
          </p:nvPr>
        </p:nvGraphicFramePr>
        <p:xfrm>
          <a:off x="285750" y="763588"/>
          <a:ext cx="5294313" cy="792229"/>
        </p:xfrm>
        <a:graphic>
          <a:graphicData uri="http://schemas.openxmlformats.org/drawingml/2006/table">
            <a:tbl>
              <a:tblPr/>
              <a:tblGrid>
                <a:gridCol w="482600"/>
                <a:gridCol w="995363"/>
                <a:gridCol w="792162"/>
                <a:gridCol w="503238"/>
                <a:gridCol w="504825"/>
                <a:gridCol w="503237"/>
                <a:gridCol w="504825"/>
                <a:gridCol w="504825"/>
                <a:gridCol w="503238"/>
              </a:tblGrid>
              <a:tr h="586505">
                <a:tc rowSpan="2">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uk-UA" sz="1100" b="0" i="0" u="none" strike="noStrike" cap="none" normalizeH="0" baseline="0" noProof="0" dirty="0" smtClean="0">
                          <a:ln>
                            <a:noFill/>
                          </a:ln>
                          <a:solidFill>
                            <a:srgbClr val="000099"/>
                          </a:solidFill>
                          <a:effectLst/>
                          <a:latin typeface="Times New Roman" pitchFamily="18" charset="0"/>
                        </a:rPr>
                        <a:t>HPR</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uk-UA" sz="1100" b="0" i="0" u="none" strike="noStrike" cap="none" normalizeH="0" baseline="0" noProof="0" dirty="0" smtClean="0">
                          <a:ln>
                            <a:noFill/>
                          </a:ln>
                          <a:solidFill>
                            <a:srgbClr val="000099"/>
                          </a:solidFill>
                          <a:effectLst/>
                          <a:latin typeface="Times New Roman" pitchFamily="18" charset="0"/>
                        </a:rPr>
                        <a:t>Д x </a:t>
                      </a:r>
                      <a:r>
                        <a:rPr kumimoji="0" lang="uk-UA" sz="1100" b="0" i="0" u="none" strike="noStrike" cap="none" normalizeH="0" baseline="0" noProof="0" dirty="0" smtClean="0">
                          <a:ln>
                            <a:noFill/>
                          </a:ln>
                          <a:solidFill>
                            <a:srgbClr val="FF0000"/>
                          </a:solidFill>
                          <a:effectLst/>
                          <a:latin typeface="Times New Roman" pitchFamily="18" charset="0"/>
                        </a:rPr>
                        <a:t>д</a:t>
                      </a:r>
                      <a:br>
                        <a:rPr kumimoji="0" lang="uk-UA" sz="1100" b="0" i="0" u="none" strike="noStrike" cap="none" normalizeH="0" baseline="0" noProof="0" dirty="0" smtClean="0">
                          <a:ln>
                            <a:noFill/>
                          </a:ln>
                          <a:solidFill>
                            <a:srgbClr val="FF0000"/>
                          </a:solidFill>
                          <a:effectLst/>
                          <a:latin typeface="Times New Roman" pitchFamily="18" charset="0"/>
                        </a:rPr>
                      </a:br>
                      <a:r>
                        <a:rPr kumimoji="0" lang="uk-UA" sz="1100" b="0" i="0" u="none" strike="noStrike" cap="none" normalizeH="0" baseline="0" noProof="0" dirty="0" smtClean="0">
                          <a:ln>
                            <a:noFill/>
                          </a:ln>
                          <a:solidFill>
                            <a:srgbClr val="000099"/>
                          </a:solidFill>
                          <a:effectLst/>
                          <a:latin typeface="Times New Roman" pitchFamily="18" charset="0"/>
                        </a:rPr>
                        <a:t>[см</a:t>
                      </a:r>
                      <a:r>
                        <a:rPr kumimoji="0" lang="uk-UA" sz="1100" b="0" i="0" u="none" strike="noStrike" cap="none" normalizeH="0" baseline="30000" noProof="0" dirty="0" smtClean="0">
                          <a:ln>
                            <a:noFill/>
                          </a:ln>
                          <a:solidFill>
                            <a:srgbClr val="000099"/>
                          </a:solidFill>
                          <a:effectLst/>
                          <a:latin typeface="Times New Roman" pitchFamily="18" charset="0"/>
                        </a:rPr>
                        <a:t>2</a:t>
                      </a:r>
                      <a:r>
                        <a:rPr kumimoji="0" lang="uk-UA" sz="1100" b="0" i="0" u="none" strike="noStrike" cap="none" normalizeH="0" baseline="0" noProof="0" dirty="0" smtClean="0">
                          <a:ln>
                            <a:noFill/>
                          </a:ln>
                          <a:solidFill>
                            <a:srgbClr val="000099"/>
                          </a:solidFill>
                          <a:effectLst/>
                          <a:latin typeface="Times New Roman" pitchFamily="18" charset="0"/>
                        </a:rPr>
                        <a:t>]</a:t>
                      </a:r>
                    </a:p>
                  </a:txBody>
                  <a:tcPr marL="76200" marR="76200" marT="19042" marB="1904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uk-UA" sz="1100" b="0" i="0" u="none" strike="noStrike" cap="none" normalizeH="0" baseline="0" noProof="0" dirty="0" smtClean="0">
                          <a:ln>
                            <a:noFill/>
                          </a:ln>
                          <a:solidFill>
                            <a:srgbClr val="000099"/>
                          </a:solidFill>
                          <a:effectLst/>
                          <a:latin typeface="Times New Roman" pitchFamily="18" charset="0"/>
                        </a:rPr>
                        <a:t>Діаметр трубки</a:t>
                      </a:r>
                      <a:br>
                        <a:rPr kumimoji="0" lang="uk-UA" sz="1100" b="0" i="0" u="none" strike="noStrike" cap="none" normalizeH="0" baseline="0" noProof="0" dirty="0" smtClean="0">
                          <a:ln>
                            <a:noFill/>
                          </a:ln>
                          <a:solidFill>
                            <a:srgbClr val="000099"/>
                          </a:solidFill>
                          <a:effectLst/>
                          <a:latin typeface="Times New Roman" pitchFamily="18" charset="0"/>
                        </a:rPr>
                      </a:br>
                      <a:r>
                        <a:rPr kumimoji="0" lang="uk-UA" sz="1100" b="0" i="0" u="none" strike="noStrike" cap="none" normalizeH="0" baseline="0" noProof="0" dirty="0" smtClean="0">
                          <a:ln>
                            <a:noFill/>
                          </a:ln>
                          <a:solidFill>
                            <a:srgbClr val="000099"/>
                          </a:solidFill>
                          <a:effectLst/>
                          <a:latin typeface="Times New Roman" pitchFamily="18" charset="0"/>
                        </a:rPr>
                        <a:t>[мм]</a:t>
                      </a:r>
                    </a:p>
                  </a:txBody>
                  <a:tcPr marL="76200" marR="76200" marT="19042" marB="1904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uk-UA" sz="1100" b="0" i="0" u="none" strike="noStrike" cap="none" normalizeH="0" baseline="0" noProof="0" dirty="0" smtClean="0">
                          <a:ln>
                            <a:noFill/>
                          </a:ln>
                          <a:solidFill>
                            <a:srgbClr val="FF0000"/>
                          </a:solidFill>
                          <a:effectLst/>
                          <a:latin typeface="Times New Roman" pitchFamily="18" charset="0"/>
                        </a:rPr>
                        <a:t>довжина  трубки</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uk-UA" sz="1100" b="0" i="0" u="none" strike="noStrike" cap="none" normalizeH="0" baseline="0" noProof="0" dirty="0" smtClean="0">
                          <a:ln>
                            <a:noFill/>
                          </a:ln>
                          <a:solidFill>
                            <a:srgbClr val="FF0000"/>
                          </a:solidFill>
                          <a:effectLst/>
                          <a:latin typeface="Times New Roman" pitchFamily="18" charset="0"/>
                        </a:rPr>
                        <a:t>[м]</a:t>
                      </a:r>
                    </a:p>
                  </a:txBody>
                  <a:tcPr marL="76200" marR="76200" marT="19042" marB="1904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gridSpan="6">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uk-UA" sz="1200" b="1" i="0" u="none" strike="noStrike" cap="none" normalizeH="0" baseline="0" noProof="0" dirty="0" smtClean="0">
                          <a:ln>
                            <a:noFill/>
                          </a:ln>
                          <a:solidFill>
                            <a:schemeClr val="accent2"/>
                          </a:solidFill>
                          <a:effectLst/>
                          <a:latin typeface="Times New Roman" pitchFamily="18" charset="0"/>
                        </a:rPr>
                        <a:t>Кількість циклів вакуумування</a:t>
                      </a:r>
                      <a:r>
                        <a:rPr kumimoji="0" lang="uk-UA" sz="1200" b="0" i="0" u="none" strike="noStrike" cap="none" normalizeH="0" baseline="0" noProof="0" dirty="0" smtClean="0">
                          <a:ln>
                            <a:noFill/>
                          </a:ln>
                          <a:solidFill>
                            <a:schemeClr val="accent2"/>
                          </a:solidFill>
                          <a:effectLst/>
                          <a:latin typeface="Times New Roman" pitchFamily="18" charset="0"/>
                        </a:rPr>
                        <a:t> від 100 до 950 мбар та зміна кольору індикатору.</a:t>
                      </a:r>
                    </a:p>
                  </a:txBody>
                  <a:tcPr marL="76200" marR="76200" marT="19042" marB="1904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205657">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dirty="0" smtClean="0">
                          <a:ln>
                            <a:noFill/>
                          </a:ln>
                          <a:solidFill>
                            <a:srgbClr val="000099"/>
                          </a:solidFill>
                          <a:effectLst/>
                          <a:latin typeface="Times New Roman" pitchFamily="18" charset="0"/>
                        </a:rPr>
                        <a:t>1</a:t>
                      </a:r>
                    </a:p>
                  </a:txBody>
                  <a:tcPr marL="76200" marR="76200" marT="19042" marB="1904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rgbClr val="000099"/>
                          </a:solidFill>
                          <a:effectLst/>
                          <a:latin typeface="Times New Roman" pitchFamily="18" charset="0"/>
                        </a:rPr>
                        <a:t>2</a:t>
                      </a:r>
                    </a:p>
                  </a:txBody>
                  <a:tcPr marL="76200" marR="76200" marT="19042" marB="1904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rgbClr val="000099"/>
                          </a:solidFill>
                          <a:effectLst/>
                          <a:latin typeface="Times New Roman" pitchFamily="18" charset="0"/>
                        </a:rPr>
                        <a:t>3</a:t>
                      </a:r>
                    </a:p>
                  </a:txBody>
                  <a:tcPr marL="76200" marR="76200" marT="19042" marB="1904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rgbClr val="000099"/>
                          </a:solidFill>
                          <a:effectLst/>
                          <a:latin typeface="Times New Roman" pitchFamily="18" charset="0"/>
                        </a:rPr>
                        <a:t>4</a:t>
                      </a:r>
                    </a:p>
                  </a:txBody>
                  <a:tcPr marL="76200" marR="76200" marT="19042" marB="1904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smtClean="0">
                          <a:ln>
                            <a:noFill/>
                          </a:ln>
                          <a:solidFill>
                            <a:srgbClr val="000099"/>
                          </a:solidFill>
                          <a:effectLst/>
                          <a:latin typeface="Times New Roman" pitchFamily="18" charset="0"/>
                        </a:rPr>
                        <a:t>5</a:t>
                      </a:r>
                    </a:p>
                  </a:txBody>
                  <a:tcPr marL="76200" marR="76200" marT="19042" marB="1904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1100" b="0" i="0" u="none" strike="noStrike" cap="none" normalizeH="0" baseline="0" dirty="0" smtClean="0">
                          <a:ln>
                            <a:noFill/>
                          </a:ln>
                          <a:solidFill>
                            <a:srgbClr val="000099"/>
                          </a:solidFill>
                          <a:effectLst/>
                          <a:latin typeface="Times New Roman" pitchFamily="18" charset="0"/>
                        </a:rPr>
                        <a:t>10</a:t>
                      </a:r>
                    </a:p>
                  </a:txBody>
                  <a:tcPr marL="76200" marR="76200" marT="19042" marB="1904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64827" name="Rectangle 320"/>
          <p:cNvSpPr>
            <a:spLocks noChangeArrowheads="1"/>
          </p:cNvSpPr>
          <p:nvPr/>
        </p:nvSpPr>
        <p:spPr bwMode="auto">
          <a:xfrm>
            <a:off x="160338" y="111125"/>
            <a:ext cx="8669337" cy="40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uk-UA" sz="2000" b="1" dirty="0" smtClean="0">
                <a:solidFill>
                  <a:schemeClr val="accent1">
                    <a:lumMod val="75000"/>
                  </a:schemeClr>
                </a:solidFill>
              </a:rPr>
              <a:t>Залежність стерилізації ВМП, </a:t>
            </a:r>
            <a:r>
              <a:rPr lang="uk-UA" sz="2000" b="1" dirty="0" smtClean="0">
                <a:solidFill>
                  <a:srgbClr val="FF0000"/>
                </a:solidFill>
              </a:rPr>
              <a:t>що мають порожнин</a:t>
            </a:r>
            <a:r>
              <a:rPr lang="uk-UA" sz="2000" b="1" dirty="0">
                <a:solidFill>
                  <a:srgbClr val="FF0000"/>
                </a:solidFill>
              </a:rPr>
              <a:t>и</a:t>
            </a:r>
            <a:r>
              <a:rPr lang="uk-UA" sz="2000" b="1" dirty="0" smtClean="0">
                <a:solidFill>
                  <a:schemeClr val="accent1">
                    <a:lumMod val="75000"/>
                  </a:schemeClr>
                </a:solidFill>
              </a:rPr>
              <a:t> від кількості попередніх фракційних вакуумувань, при парової стерилізації</a:t>
            </a:r>
          </a:p>
        </p:txBody>
      </p:sp>
      <p:sp>
        <p:nvSpPr>
          <p:cNvPr id="64828" name="Rectangle 321"/>
          <p:cNvSpPr>
            <a:spLocks noChangeArrowheads="1"/>
          </p:cNvSpPr>
          <p:nvPr/>
        </p:nvSpPr>
        <p:spPr bwMode="auto">
          <a:xfrm>
            <a:off x="5652120" y="620713"/>
            <a:ext cx="3383930" cy="545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defTabSz="381000"/>
            <a:r>
              <a:rPr lang="uk-UA" sz="1200" b="0" u="sng" dirty="0" smtClean="0">
                <a:solidFill>
                  <a:srgbClr val="0070C0"/>
                </a:solidFill>
              </a:rPr>
              <a:t>Таблиця. Змін виміряних значень, відповідно зростаючому значенню HPR</a:t>
            </a:r>
            <a:r>
              <a:rPr lang="uk-UA" sz="1200" b="0" dirty="0" smtClean="0">
                <a:solidFill>
                  <a:srgbClr val="0070C0"/>
                </a:solidFill>
              </a:rPr>
              <a:t/>
            </a:r>
            <a:br>
              <a:rPr lang="uk-UA" sz="1200" b="0" dirty="0" smtClean="0">
                <a:solidFill>
                  <a:srgbClr val="0070C0"/>
                </a:solidFill>
              </a:rPr>
            </a:br>
            <a:r>
              <a:rPr lang="uk-UA" sz="1200" b="0" dirty="0" smtClean="0">
                <a:solidFill>
                  <a:srgbClr val="0070C0"/>
                </a:solidFill>
              </a:rPr>
              <a:t/>
            </a:r>
            <a:br>
              <a:rPr lang="uk-UA" sz="1200" b="0" dirty="0" smtClean="0">
                <a:solidFill>
                  <a:srgbClr val="0070C0"/>
                </a:solidFill>
              </a:rPr>
            </a:br>
            <a:r>
              <a:rPr lang="uk-UA" sz="1200" dirty="0" smtClean="0">
                <a:solidFill>
                  <a:srgbClr val="0070C0"/>
                </a:solidFill>
              </a:rPr>
              <a:t>Тестове обладнання :	</a:t>
            </a:r>
            <a:br>
              <a:rPr lang="uk-UA" sz="1200" dirty="0" smtClean="0">
                <a:solidFill>
                  <a:srgbClr val="0070C0"/>
                </a:solidFill>
              </a:rPr>
            </a:br>
            <a:r>
              <a:rPr lang="uk-UA" sz="1200" i="1" dirty="0" smtClean="0">
                <a:solidFill>
                  <a:srgbClr val="0070C0"/>
                </a:solidFill>
                <a:latin typeface="Arial Black" pitchFamily="34" charset="0"/>
              </a:rPr>
              <a:t>gke </a:t>
            </a:r>
            <a:r>
              <a:rPr lang="uk-UA" sz="1200" dirty="0" smtClean="0">
                <a:solidFill>
                  <a:srgbClr val="0070C0"/>
                </a:solidFill>
              </a:rPr>
              <a:t>- brass тест </a:t>
            </a:r>
            <a:br>
              <a:rPr lang="uk-UA" sz="1200" dirty="0" smtClean="0">
                <a:solidFill>
                  <a:srgbClr val="0070C0"/>
                </a:solidFill>
              </a:rPr>
            </a:br>
            <a:r>
              <a:rPr lang="uk-UA" sz="1200" dirty="0" smtClean="0">
                <a:solidFill>
                  <a:srgbClr val="0070C0"/>
                </a:solidFill>
              </a:rPr>
              <a:t>(система групового моніторингу)</a:t>
            </a:r>
            <a:br>
              <a:rPr lang="uk-UA" sz="1200" dirty="0" smtClean="0">
                <a:solidFill>
                  <a:srgbClr val="0070C0"/>
                </a:solidFill>
              </a:rPr>
            </a:br>
            <a:r>
              <a:rPr lang="uk-UA" sz="1200" dirty="0" smtClean="0">
                <a:solidFill>
                  <a:srgbClr val="0070C0"/>
                </a:solidFill>
              </a:rPr>
              <a:t>Трубки: PTFE - трубки, різної довжини та діаметру</a:t>
            </a:r>
            <a:br>
              <a:rPr lang="uk-UA" sz="1200" dirty="0" smtClean="0">
                <a:solidFill>
                  <a:srgbClr val="0070C0"/>
                </a:solidFill>
              </a:rPr>
            </a:br>
            <a:r>
              <a:rPr lang="uk-UA" sz="1200" dirty="0" smtClean="0">
                <a:solidFill>
                  <a:srgbClr val="0070C0"/>
                </a:solidFill>
              </a:rPr>
              <a:t> </a:t>
            </a:r>
            <a:br>
              <a:rPr lang="uk-UA" sz="1200" dirty="0" smtClean="0">
                <a:solidFill>
                  <a:srgbClr val="0070C0"/>
                </a:solidFill>
              </a:rPr>
            </a:br>
            <a:r>
              <a:rPr lang="uk-UA" sz="1200" b="0" dirty="0" smtClean="0">
                <a:solidFill>
                  <a:srgbClr val="0070C0"/>
                </a:solidFill>
              </a:rPr>
              <a:t>Видалення повітря</a:t>
            </a:r>
            <a:br>
              <a:rPr lang="uk-UA" sz="1200" b="0" dirty="0" smtClean="0">
                <a:solidFill>
                  <a:srgbClr val="0070C0"/>
                </a:solidFill>
              </a:rPr>
            </a:br>
            <a:r>
              <a:rPr lang="uk-UA" sz="1200" dirty="0" smtClean="0">
                <a:solidFill>
                  <a:srgbClr val="0070C0"/>
                </a:solidFill>
              </a:rPr>
              <a:t>мінімум та максимум</a:t>
            </a:r>
            <a:br>
              <a:rPr lang="uk-UA" sz="1200" dirty="0" smtClean="0">
                <a:solidFill>
                  <a:srgbClr val="0070C0"/>
                </a:solidFill>
              </a:rPr>
            </a:br>
            <a:r>
              <a:rPr lang="uk-UA" sz="1200" dirty="0" smtClean="0">
                <a:solidFill>
                  <a:srgbClr val="0070C0"/>
                </a:solidFill>
              </a:rPr>
              <a:t>вакуумних циклів:		100 до 950 мбар</a:t>
            </a:r>
            <a:br>
              <a:rPr lang="uk-UA" sz="1200" dirty="0" smtClean="0">
                <a:solidFill>
                  <a:srgbClr val="0070C0"/>
                </a:solidFill>
              </a:rPr>
            </a:br>
            <a:r>
              <a:rPr lang="uk-UA" sz="1200" dirty="0" smtClean="0">
                <a:solidFill>
                  <a:srgbClr val="0070C0"/>
                </a:solidFill>
              </a:rPr>
              <a:t/>
            </a:r>
            <a:br>
              <a:rPr lang="uk-UA" sz="1200" dirty="0" smtClean="0">
                <a:solidFill>
                  <a:srgbClr val="0070C0"/>
                </a:solidFill>
              </a:rPr>
            </a:br>
            <a:r>
              <a:rPr lang="uk-UA" sz="1200" dirty="0" smtClean="0">
                <a:solidFill>
                  <a:srgbClr val="0070C0"/>
                </a:solidFill>
              </a:rPr>
              <a:t>Число вакуумних циклів: от 1 до 10</a:t>
            </a:r>
            <a:br>
              <a:rPr lang="uk-UA" sz="1200" dirty="0" smtClean="0">
                <a:solidFill>
                  <a:srgbClr val="0070C0"/>
                </a:solidFill>
              </a:rPr>
            </a:br>
            <a:r>
              <a:rPr lang="uk-UA" sz="1200" dirty="0" smtClean="0">
                <a:solidFill>
                  <a:srgbClr val="0070C0"/>
                </a:solidFill>
              </a:rPr>
              <a:t/>
            </a:r>
            <a:br>
              <a:rPr lang="uk-UA" sz="1200" dirty="0" smtClean="0">
                <a:solidFill>
                  <a:srgbClr val="0070C0"/>
                </a:solidFill>
              </a:rPr>
            </a:br>
            <a:r>
              <a:rPr lang="uk-UA" sz="1200" dirty="0" smtClean="0">
                <a:solidFill>
                  <a:srgbClr val="0070C0"/>
                </a:solidFill>
              </a:rPr>
              <a:t>Норма підвищення тиску :1000 мбар </a:t>
            </a:r>
            <a:r>
              <a:rPr lang="uk-UA" sz="1200" dirty="0" smtClean="0">
                <a:solidFill>
                  <a:srgbClr val="0070C0"/>
                </a:solidFill>
                <a:cs typeface="Arial" charset="0"/>
              </a:rPr>
              <a:t>± </a:t>
            </a:r>
            <a:r>
              <a:rPr lang="uk-UA" sz="1200" dirty="0" smtClean="0">
                <a:solidFill>
                  <a:srgbClr val="0070C0"/>
                </a:solidFill>
              </a:rPr>
              <a:t>200 мбар / хв.</a:t>
            </a:r>
            <a:br>
              <a:rPr lang="uk-UA" sz="1200" dirty="0" smtClean="0">
                <a:solidFill>
                  <a:srgbClr val="0070C0"/>
                </a:solidFill>
              </a:rPr>
            </a:br>
            <a:r>
              <a:rPr lang="uk-UA" sz="1200" b="1" dirty="0" smtClean="0">
                <a:solidFill>
                  <a:srgbClr val="0070C0"/>
                </a:solidFill>
              </a:rPr>
              <a:t>(Стерилізація при 134°C  3:30 хв.)</a:t>
            </a:r>
            <a:r>
              <a:rPr lang="en-US" sz="1200" dirty="0" smtClean="0">
                <a:solidFill>
                  <a:srgbClr val="FF0000"/>
                </a:solidFill>
              </a:rPr>
              <a:t/>
            </a:r>
            <a:br>
              <a:rPr lang="en-US" sz="1200" dirty="0" smtClean="0">
                <a:solidFill>
                  <a:srgbClr val="FF0000"/>
                </a:solidFill>
              </a:rPr>
            </a:br>
            <a:r>
              <a:rPr lang="en-US" sz="1200" dirty="0" smtClean="0">
                <a:solidFill>
                  <a:srgbClr val="000000"/>
                </a:solidFill>
              </a:rPr>
              <a:t/>
            </a:r>
            <a:br>
              <a:rPr lang="en-US" sz="1200" dirty="0" smtClean="0">
                <a:solidFill>
                  <a:srgbClr val="000000"/>
                </a:solidFill>
              </a:rPr>
            </a:br>
            <a:r>
              <a:rPr lang="ru-RU" sz="1200" b="0" dirty="0" smtClean="0">
                <a:solidFill>
                  <a:srgbClr val="00CC00"/>
                </a:solidFill>
              </a:rPr>
              <a:t>Результат</a:t>
            </a:r>
            <a:r>
              <a:rPr lang="en-US" sz="1200" dirty="0" smtClean="0">
                <a:solidFill>
                  <a:srgbClr val="3333CC"/>
                </a:solidFill>
              </a:rPr>
              <a:t/>
            </a:r>
            <a:br>
              <a:rPr lang="en-US" sz="1200" dirty="0" smtClean="0">
                <a:solidFill>
                  <a:srgbClr val="3333CC"/>
                </a:solidFill>
              </a:rPr>
            </a:br>
            <a:r>
              <a:rPr lang="ru-RU" sz="1200" dirty="0" smtClean="0">
                <a:solidFill>
                  <a:srgbClr val="3333CC"/>
                </a:solidFill>
              </a:rPr>
              <a:t>Одинаковая величина</a:t>
            </a:r>
            <a:r>
              <a:rPr lang="en-US" sz="1200" dirty="0" smtClean="0">
                <a:solidFill>
                  <a:srgbClr val="3333CC"/>
                </a:solidFill>
              </a:rPr>
              <a:t> HPR</a:t>
            </a:r>
            <a:r>
              <a:rPr lang="ru-RU" sz="1200" dirty="0" smtClean="0">
                <a:solidFill>
                  <a:srgbClr val="3333CC"/>
                </a:solidFill>
              </a:rPr>
              <a:t> различных</a:t>
            </a:r>
            <a:r>
              <a:rPr lang="en-US" sz="1200" dirty="0" smtClean="0">
                <a:solidFill>
                  <a:srgbClr val="3333CC"/>
                </a:solidFill>
              </a:rPr>
              <a:t> </a:t>
            </a:r>
            <a:r>
              <a:rPr lang="ru-RU" sz="1200" dirty="0" smtClean="0">
                <a:solidFill>
                  <a:srgbClr val="3333CC"/>
                </a:solidFill>
              </a:rPr>
              <a:t>ПВУ показывает приблизительно одинаковый результат, например</a:t>
            </a:r>
            <a:r>
              <a:rPr lang="en-US" sz="1200" dirty="0" smtClean="0">
                <a:solidFill>
                  <a:srgbClr val="3333CC"/>
                </a:solidFill>
              </a:rPr>
              <a:t>:</a:t>
            </a:r>
            <a:br>
              <a:rPr lang="en-US" sz="1200" dirty="0" smtClean="0">
                <a:solidFill>
                  <a:srgbClr val="3333CC"/>
                </a:solidFill>
              </a:rPr>
            </a:br>
            <a:r>
              <a:rPr lang="en-US" sz="1200" dirty="0" smtClean="0">
                <a:solidFill>
                  <a:srgbClr val="3333CC"/>
                </a:solidFill>
              </a:rPr>
              <a:t>	1 x 4 = 40</a:t>
            </a:r>
            <a:br>
              <a:rPr lang="en-US" sz="1200" dirty="0" smtClean="0">
                <a:solidFill>
                  <a:srgbClr val="3333CC"/>
                </a:solidFill>
              </a:rPr>
            </a:br>
            <a:r>
              <a:rPr lang="en-US" sz="1200" dirty="0" smtClean="0">
                <a:solidFill>
                  <a:srgbClr val="3333CC"/>
                </a:solidFill>
              </a:rPr>
              <a:t>	4 x 1 = 40</a:t>
            </a:r>
            <a:br>
              <a:rPr lang="en-US" sz="1200" dirty="0" smtClean="0">
                <a:solidFill>
                  <a:srgbClr val="3333CC"/>
                </a:solidFill>
              </a:rPr>
            </a:br>
            <a:r>
              <a:rPr lang="en-US" sz="1200" dirty="0" smtClean="0">
                <a:solidFill>
                  <a:srgbClr val="3333CC"/>
                </a:solidFill>
              </a:rPr>
              <a:t>	2 x 2 = 40</a:t>
            </a:r>
          </a:p>
        </p:txBody>
      </p:sp>
      <p:pic>
        <p:nvPicPr>
          <p:cNvPr id="6"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31875" y="4509120"/>
            <a:ext cx="2986485" cy="1708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Прямая соединительная линия 2"/>
          <p:cNvCxnSpPr/>
          <p:nvPr/>
        </p:nvCxnSpPr>
        <p:spPr>
          <a:xfrm>
            <a:off x="251520" y="4221088"/>
            <a:ext cx="4824536"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7" name="Прямая соединительная линия 6"/>
          <p:cNvCxnSpPr/>
          <p:nvPr/>
        </p:nvCxnSpPr>
        <p:spPr>
          <a:xfrm>
            <a:off x="5076056" y="1340768"/>
            <a:ext cx="0" cy="288032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8142842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2896738450"/>
              </p:ext>
            </p:extLst>
          </p:nvPr>
        </p:nvGraphicFramePr>
        <p:xfrm>
          <a:off x="0" y="351166"/>
          <a:ext cx="9144001" cy="6574840"/>
        </p:xfrm>
        <a:graphic>
          <a:graphicData uri="http://schemas.openxmlformats.org/drawingml/2006/table">
            <a:tbl>
              <a:tblPr>
                <a:tableStyleId>{5C22544A-7EE6-4342-B048-85BDC9FD1C3A}</a:tableStyleId>
              </a:tblPr>
              <a:tblGrid>
                <a:gridCol w="1797712"/>
                <a:gridCol w="3502152"/>
                <a:gridCol w="3844137"/>
              </a:tblGrid>
              <a:tr h="311899">
                <a:tc>
                  <a:txBody>
                    <a:bodyPr/>
                    <a:lstStyle/>
                    <a:p>
                      <a:pPr algn="ctr">
                        <a:spcAft>
                          <a:spcPts val="0"/>
                        </a:spcAft>
                      </a:pPr>
                      <a:r>
                        <a:rPr lang="uk-UA" sz="1400" b="1" noProof="0" dirty="0" smtClean="0">
                          <a:effectLst/>
                        </a:rPr>
                        <a:t>Метод</a:t>
                      </a:r>
                      <a:endParaRPr lang="uk-UA" sz="2400" b="1" noProof="0" dirty="0">
                        <a:effectLst/>
                        <a:latin typeface="Times New Roman"/>
                        <a:ea typeface="Times New Roman"/>
                      </a:endParaRPr>
                    </a:p>
                  </a:txBody>
                  <a:tcPr marL="36500" marR="36500" marT="36500" marB="36500" anchor="ctr"/>
                </a:tc>
                <a:tc>
                  <a:txBody>
                    <a:bodyPr/>
                    <a:lstStyle/>
                    <a:p>
                      <a:pPr algn="ctr">
                        <a:spcAft>
                          <a:spcPts val="0"/>
                        </a:spcAft>
                      </a:pPr>
                      <a:r>
                        <a:rPr lang="uk-UA" sz="1400" b="1" noProof="0" dirty="0" smtClean="0">
                          <a:solidFill>
                            <a:srgbClr val="00B050"/>
                          </a:solidFill>
                          <a:effectLst/>
                        </a:rPr>
                        <a:t>Переваги</a:t>
                      </a:r>
                      <a:endParaRPr lang="uk-UA" sz="2400" b="1" noProof="0" dirty="0">
                        <a:solidFill>
                          <a:srgbClr val="00B050"/>
                        </a:solidFill>
                        <a:effectLst/>
                        <a:latin typeface="Times New Roman"/>
                        <a:ea typeface="Times New Roman"/>
                      </a:endParaRPr>
                    </a:p>
                  </a:txBody>
                  <a:tcPr marL="36500" marR="36500" marT="36500" marB="36500" anchor="ctr"/>
                </a:tc>
                <a:tc>
                  <a:txBody>
                    <a:bodyPr/>
                    <a:lstStyle/>
                    <a:p>
                      <a:pPr algn="ctr">
                        <a:spcAft>
                          <a:spcPts val="0"/>
                        </a:spcAft>
                      </a:pPr>
                      <a:r>
                        <a:rPr lang="uk-UA" sz="1400" b="1" noProof="0" dirty="0" smtClean="0">
                          <a:solidFill>
                            <a:srgbClr val="FF0000"/>
                          </a:solidFill>
                          <a:effectLst/>
                        </a:rPr>
                        <a:t>Недоліки</a:t>
                      </a:r>
                      <a:endParaRPr lang="uk-UA" sz="2400" b="1" noProof="0" dirty="0">
                        <a:solidFill>
                          <a:srgbClr val="FF0000"/>
                        </a:solidFill>
                        <a:effectLst/>
                        <a:latin typeface="Times New Roman"/>
                        <a:ea typeface="Times New Roman"/>
                      </a:endParaRPr>
                    </a:p>
                  </a:txBody>
                  <a:tcPr marL="36500" marR="36500" marT="36500" marB="36500" anchor="ctr"/>
                </a:tc>
              </a:tr>
              <a:tr h="1236275">
                <a:tc>
                  <a:txBody>
                    <a:bodyPr/>
                    <a:lstStyle/>
                    <a:p>
                      <a:pPr>
                        <a:spcAft>
                          <a:spcPts val="0"/>
                        </a:spcAft>
                      </a:pPr>
                      <a:r>
                        <a:rPr lang="uk-UA" sz="1200" b="1" noProof="0" dirty="0" smtClean="0">
                          <a:effectLst/>
                          <a:latin typeface="+mj-lt"/>
                        </a:rPr>
                        <a:t>Парова стерилізація,</a:t>
                      </a:r>
                    </a:p>
                    <a:p>
                      <a:pPr>
                        <a:spcAft>
                          <a:spcPts val="0"/>
                        </a:spcAft>
                      </a:pPr>
                      <a:r>
                        <a:rPr lang="uk-UA" sz="1200" b="1" noProof="0" dirty="0" smtClean="0">
                          <a:effectLst/>
                          <a:latin typeface="+mj-lt"/>
                          <a:ea typeface="Times New Roman"/>
                        </a:rPr>
                        <a:t>121 -134 С</a:t>
                      </a:r>
                    </a:p>
                    <a:p>
                      <a:pPr>
                        <a:spcAft>
                          <a:spcPts val="0"/>
                        </a:spcAft>
                      </a:pPr>
                      <a:endParaRPr lang="uk-UA" sz="1200" b="1" noProof="0" dirty="0" smtClean="0">
                        <a:effectLst/>
                        <a:latin typeface="+mj-lt"/>
                        <a:ea typeface="Times New Roman"/>
                      </a:endParaRPr>
                    </a:p>
                    <a:p>
                      <a:pPr>
                        <a:spcAft>
                          <a:spcPts val="0"/>
                        </a:spcAft>
                      </a:pPr>
                      <a:r>
                        <a:rPr lang="uk-UA" sz="1200" b="1" noProof="0" dirty="0" smtClean="0">
                          <a:solidFill>
                            <a:srgbClr val="0000FF"/>
                          </a:solidFill>
                          <a:effectLst/>
                          <a:latin typeface="+mj-lt"/>
                          <a:ea typeface="Times New Roman"/>
                        </a:rPr>
                        <a:t>Рекомендовано </a:t>
                      </a:r>
                      <a:r>
                        <a:rPr lang="uk-UA" sz="1200" b="1" baseline="0" noProof="0" dirty="0" smtClean="0">
                          <a:solidFill>
                            <a:srgbClr val="0000FF"/>
                          </a:solidFill>
                          <a:effectLst/>
                          <a:latin typeface="+mj-lt"/>
                          <a:ea typeface="Times New Roman"/>
                        </a:rPr>
                        <a:t>ВООЗ!</a:t>
                      </a:r>
                      <a:endParaRPr lang="uk-UA" sz="1100" b="1" noProof="0" dirty="0">
                        <a:solidFill>
                          <a:srgbClr val="0000FF"/>
                        </a:solidFill>
                        <a:effectLst/>
                        <a:latin typeface="+mj-lt"/>
                        <a:ea typeface="Times New Roman"/>
                      </a:endParaRPr>
                    </a:p>
                  </a:txBody>
                  <a:tcPr marL="36500" marR="36500" marT="36500" marB="36500" anchor="ctr"/>
                </a:tc>
                <a:tc>
                  <a:txBody>
                    <a:bodyPr/>
                    <a:lstStyle/>
                    <a:p>
                      <a:pPr marL="171450" indent="-171450">
                        <a:spcAft>
                          <a:spcPts val="0"/>
                        </a:spcAft>
                        <a:buFont typeface="Wingdings" pitchFamily="2" charset="2"/>
                        <a:buChar char="§"/>
                      </a:pPr>
                      <a:r>
                        <a:rPr lang="uk-UA" sz="1100" noProof="0" dirty="0" smtClean="0">
                          <a:effectLst/>
                        </a:rPr>
                        <a:t>Найбільш розповсюджений метод стерилізації </a:t>
                      </a:r>
                    </a:p>
                    <a:p>
                      <a:pPr marL="171450" indent="-171450">
                        <a:spcAft>
                          <a:spcPts val="0"/>
                        </a:spcAft>
                        <a:buFont typeface="Wingdings" pitchFamily="2" charset="2"/>
                        <a:buChar char="§"/>
                      </a:pPr>
                      <a:r>
                        <a:rPr lang="uk-UA" sz="1100" noProof="0" dirty="0" smtClean="0">
                          <a:effectLst/>
                        </a:rPr>
                        <a:t>Безпечний для навколишнього середовища та медичного персоналу.</a:t>
                      </a:r>
                    </a:p>
                    <a:p>
                      <a:pPr marL="171450" indent="-171450">
                        <a:spcAft>
                          <a:spcPts val="0"/>
                        </a:spcAft>
                        <a:buFont typeface="Wingdings" pitchFamily="2" charset="2"/>
                        <a:buChar char="§"/>
                      </a:pPr>
                      <a:r>
                        <a:rPr lang="uk-UA" sz="1100" noProof="0" dirty="0" smtClean="0">
                          <a:effectLst/>
                        </a:rPr>
                        <a:t>Коротка експозиція від</a:t>
                      </a:r>
                      <a:r>
                        <a:rPr lang="uk-UA" sz="1100" baseline="0" noProof="0" dirty="0" smtClean="0">
                          <a:effectLst/>
                        </a:rPr>
                        <a:t>  5 хвилин</a:t>
                      </a:r>
                      <a:r>
                        <a:rPr lang="uk-UA" sz="1100" noProof="0" dirty="0" smtClean="0">
                          <a:effectLst/>
                        </a:rPr>
                        <a:t>,</a:t>
                      </a:r>
                      <a:r>
                        <a:rPr lang="uk-UA" sz="1100" baseline="0" noProof="0" dirty="0" smtClean="0">
                          <a:effectLst/>
                        </a:rPr>
                        <a:t> н</a:t>
                      </a:r>
                      <a:r>
                        <a:rPr lang="uk-UA" sz="1100" noProof="0" dirty="0" smtClean="0">
                          <a:effectLst/>
                        </a:rPr>
                        <a:t>е токсичний.</a:t>
                      </a:r>
                    </a:p>
                    <a:p>
                      <a:pPr marL="171450" indent="-171450">
                        <a:spcAft>
                          <a:spcPts val="0"/>
                        </a:spcAft>
                        <a:buFont typeface="Wingdings" pitchFamily="2" charset="2"/>
                        <a:buChar char="§"/>
                      </a:pPr>
                      <a:r>
                        <a:rPr lang="uk-UA" sz="1100" noProof="0" dirty="0" smtClean="0">
                          <a:effectLst/>
                        </a:rPr>
                        <a:t>Добра</a:t>
                      </a:r>
                      <a:r>
                        <a:rPr lang="uk-UA" sz="1100" baseline="0" noProof="0" dirty="0" smtClean="0">
                          <a:effectLst/>
                        </a:rPr>
                        <a:t> проникаюча здатність у ВМП</a:t>
                      </a:r>
                      <a:endParaRPr lang="uk-UA" sz="1100" noProof="0" dirty="0" smtClean="0">
                        <a:effectLst/>
                      </a:endParaRPr>
                    </a:p>
                    <a:p>
                      <a:pPr marL="171450" indent="-171450">
                        <a:spcAft>
                          <a:spcPts val="0"/>
                        </a:spcAft>
                        <a:buFont typeface="Wingdings" pitchFamily="2" charset="2"/>
                        <a:buChar char="§"/>
                      </a:pPr>
                      <a:r>
                        <a:rPr lang="uk-UA" sz="1100" b="1" noProof="0" dirty="0" smtClean="0">
                          <a:effectLst/>
                        </a:rPr>
                        <a:t>Низька вартість 1 циклу. </a:t>
                      </a:r>
                    </a:p>
                    <a:p>
                      <a:pPr marL="171450" indent="-171450">
                        <a:spcAft>
                          <a:spcPts val="0"/>
                        </a:spcAft>
                        <a:buFont typeface="Wingdings" pitchFamily="2" charset="2"/>
                        <a:buChar char="§"/>
                      </a:pPr>
                      <a:r>
                        <a:rPr lang="uk-UA" sz="1100" noProof="0" dirty="0" smtClean="0">
                          <a:effectLst/>
                        </a:rPr>
                        <a:t>Не потребує аерації</a:t>
                      </a:r>
                      <a:endParaRPr lang="uk-UA" sz="1100" noProof="0" dirty="0">
                        <a:effectLst/>
                        <a:latin typeface="Times New Roman"/>
                        <a:ea typeface="Times New Roman"/>
                      </a:endParaRPr>
                    </a:p>
                  </a:txBody>
                  <a:tcPr marL="36500" marR="36500" marT="36500" marB="36500" anchor="ctr"/>
                </a:tc>
                <a:tc>
                  <a:txBody>
                    <a:bodyPr/>
                    <a:lstStyle/>
                    <a:p>
                      <a:pPr marL="171450" indent="-171450">
                        <a:spcAft>
                          <a:spcPts val="0"/>
                        </a:spcAft>
                        <a:buFont typeface="Arial" pitchFamily="34" charset="0"/>
                        <a:buChar char="•"/>
                      </a:pPr>
                      <a:r>
                        <a:rPr lang="uk-UA" sz="1100" noProof="0" dirty="0" smtClean="0">
                          <a:effectLst/>
                        </a:rPr>
                        <a:t>Якість стерилізації може бути порушена </a:t>
                      </a:r>
                      <a:r>
                        <a:rPr lang="uk-UA" sz="1100" b="1" noProof="0" dirty="0" smtClean="0">
                          <a:effectLst/>
                        </a:rPr>
                        <a:t>при потраплянні повітря</a:t>
                      </a:r>
                      <a:r>
                        <a:rPr lang="uk-UA" sz="1100" noProof="0" dirty="0" smtClean="0">
                          <a:effectLst/>
                        </a:rPr>
                        <a:t>,</a:t>
                      </a:r>
                      <a:r>
                        <a:rPr lang="uk-UA" sz="1100" baseline="0" noProof="0" dirty="0" smtClean="0">
                          <a:effectLst/>
                        </a:rPr>
                        <a:t> при високій вологості матеріалів, при низькій </a:t>
                      </a:r>
                      <a:r>
                        <a:rPr lang="uk-UA" sz="1100" baseline="0" noProof="0" dirty="0" smtClean="0">
                          <a:effectLst/>
                          <a:latin typeface="+mj-lt"/>
                        </a:rPr>
                        <a:t>якості пару</a:t>
                      </a:r>
                    </a:p>
                    <a:p>
                      <a:pPr marL="171450" indent="-171450">
                        <a:spcAft>
                          <a:spcPts val="0"/>
                        </a:spcAft>
                        <a:buFont typeface="Arial" pitchFamily="34" charset="0"/>
                        <a:buChar char="•"/>
                      </a:pPr>
                      <a:r>
                        <a:rPr lang="uk-UA" sz="1100" noProof="0" dirty="0" smtClean="0">
                          <a:effectLst/>
                          <a:latin typeface="+mj-lt"/>
                        </a:rPr>
                        <a:t>Не застосовується для виробів чутливих до високих температур і вологості.</a:t>
                      </a:r>
                    </a:p>
                    <a:p>
                      <a:pPr marL="171450" indent="-171450">
                        <a:spcAft>
                          <a:spcPts val="0"/>
                        </a:spcAft>
                        <a:buFont typeface="Arial" pitchFamily="34" charset="0"/>
                        <a:buChar char="•"/>
                      </a:pPr>
                      <a:r>
                        <a:rPr lang="uk-UA" sz="1100" noProof="0" dirty="0" smtClean="0">
                          <a:effectLst/>
                          <a:latin typeface="+mj-lt"/>
                          <a:ea typeface="Times New Roman"/>
                        </a:rPr>
                        <a:t>Вибухонебезпечний</a:t>
                      </a:r>
                      <a:r>
                        <a:rPr lang="uk-UA" sz="1100" baseline="0" noProof="0" dirty="0" smtClean="0">
                          <a:effectLst/>
                          <a:latin typeface="+mj-lt"/>
                          <a:ea typeface="Times New Roman"/>
                        </a:rPr>
                        <a:t> (посудина під тиском</a:t>
                      </a:r>
                      <a:r>
                        <a:rPr lang="uk-UA" sz="1100" baseline="0" noProof="0" dirty="0" smtClean="0">
                          <a:effectLst/>
                          <a:latin typeface="Times New Roman"/>
                          <a:ea typeface="Times New Roman"/>
                        </a:rPr>
                        <a:t>)</a:t>
                      </a:r>
                      <a:r>
                        <a:rPr lang="uk-UA" sz="1100" noProof="0" dirty="0" smtClean="0">
                          <a:effectLst/>
                          <a:latin typeface="Times New Roman"/>
                          <a:ea typeface="Times New Roman"/>
                        </a:rPr>
                        <a:t> </a:t>
                      </a:r>
                      <a:endParaRPr lang="uk-UA" sz="1100" noProof="0" dirty="0">
                        <a:effectLst/>
                        <a:latin typeface="Times New Roman"/>
                        <a:ea typeface="Times New Roman"/>
                      </a:endParaRPr>
                    </a:p>
                  </a:txBody>
                  <a:tcPr marL="36500" marR="36500" marT="36500" marB="36500" anchor="ctr"/>
                </a:tc>
              </a:tr>
              <a:tr h="799592">
                <a:tc>
                  <a:txBody>
                    <a:bodyPr/>
                    <a:lstStyle/>
                    <a:p>
                      <a:pPr>
                        <a:spcAft>
                          <a:spcPts val="0"/>
                        </a:spcAft>
                      </a:pPr>
                      <a:r>
                        <a:rPr lang="uk-UA" sz="1200" b="1" noProof="0" dirty="0" smtClean="0">
                          <a:effectLst/>
                          <a:latin typeface="+mj-lt"/>
                        </a:rPr>
                        <a:t>Повітряна  стерилізація,</a:t>
                      </a:r>
                    </a:p>
                    <a:p>
                      <a:pPr>
                        <a:spcAft>
                          <a:spcPts val="0"/>
                        </a:spcAft>
                      </a:pPr>
                      <a:r>
                        <a:rPr lang="uk-UA" sz="1200" b="1" noProof="0" dirty="0" smtClean="0">
                          <a:effectLst/>
                          <a:latin typeface="+mj-lt"/>
                          <a:ea typeface="Times New Roman"/>
                        </a:rPr>
                        <a:t>160-180 С</a:t>
                      </a:r>
                      <a:endParaRPr lang="uk-UA" sz="2000" b="1" noProof="0" dirty="0">
                        <a:effectLst/>
                        <a:latin typeface="+mj-lt"/>
                        <a:ea typeface="Times New Roman"/>
                      </a:endParaRPr>
                    </a:p>
                  </a:txBody>
                  <a:tcPr marL="36500" marR="36500" marT="36500" marB="36500" anchor="ctr"/>
                </a:tc>
                <a:tc>
                  <a:txBody>
                    <a:bodyPr/>
                    <a:lstStyle/>
                    <a:p>
                      <a:pPr marL="171450" indent="-171450">
                        <a:spcAft>
                          <a:spcPts val="0"/>
                        </a:spcAft>
                        <a:buFont typeface="Arial" pitchFamily="34" charset="0"/>
                        <a:buChar char="•"/>
                      </a:pPr>
                      <a:r>
                        <a:rPr lang="uk-UA" sz="1100" noProof="0" dirty="0" smtClean="0">
                          <a:effectLst/>
                        </a:rPr>
                        <a:t>Низькі корозійні властивості</a:t>
                      </a:r>
                    </a:p>
                    <a:p>
                      <a:pPr marL="171450" indent="-171450">
                        <a:spcAft>
                          <a:spcPts val="0"/>
                        </a:spcAft>
                        <a:buFont typeface="Arial" pitchFamily="34" charset="0"/>
                        <a:buChar char="•"/>
                      </a:pPr>
                      <a:r>
                        <a:rPr lang="uk-UA" sz="1100" noProof="0" dirty="0" smtClean="0">
                          <a:effectLst/>
                        </a:rPr>
                        <a:t>Безпечний для навколишнього середовища . </a:t>
                      </a:r>
                    </a:p>
                    <a:p>
                      <a:pPr marL="171450" indent="-171450">
                        <a:spcAft>
                          <a:spcPts val="0"/>
                        </a:spcAft>
                        <a:buFont typeface="Arial" pitchFamily="34" charset="0"/>
                        <a:buChar char="•"/>
                      </a:pPr>
                      <a:r>
                        <a:rPr lang="uk-UA" sz="1100" noProof="0" dirty="0" smtClean="0">
                          <a:effectLst/>
                        </a:rPr>
                        <a:t>Не потребує аерації</a:t>
                      </a:r>
                      <a:endParaRPr lang="uk-UA" sz="1100" noProof="0" dirty="0">
                        <a:effectLst/>
                        <a:latin typeface="Times New Roman"/>
                        <a:ea typeface="Times New Roman"/>
                      </a:endParaRPr>
                    </a:p>
                  </a:txBody>
                  <a:tcPr marL="36500" marR="36500" marT="36500" marB="36500" anchor="ctr"/>
                </a:tc>
                <a:tc>
                  <a:txBody>
                    <a:bodyPr/>
                    <a:lstStyle/>
                    <a:p>
                      <a:pPr marL="171450" indent="-171450">
                        <a:spcAft>
                          <a:spcPts val="0"/>
                        </a:spcAft>
                        <a:buFont typeface="Arial" pitchFamily="34" charset="0"/>
                        <a:buChar char="•"/>
                      </a:pPr>
                      <a:r>
                        <a:rPr lang="uk-UA" sz="1100" b="1" noProof="0" dirty="0" smtClean="0">
                          <a:effectLst/>
                        </a:rPr>
                        <a:t>Тривала експозиція, біля 60 хвилин.</a:t>
                      </a:r>
                    </a:p>
                    <a:p>
                      <a:pPr marL="171450" indent="-171450">
                        <a:spcAft>
                          <a:spcPts val="0"/>
                        </a:spcAft>
                        <a:buFont typeface="Arial" pitchFamily="34" charset="0"/>
                        <a:buChar char="•"/>
                      </a:pPr>
                      <a:r>
                        <a:rPr lang="uk-UA" sz="1100" noProof="0" dirty="0" smtClean="0">
                          <a:effectLst/>
                        </a:rPr>
                        <a:t>Високі температурні режими 160 -180 С</a:t>
                      </a:r>
                    </a:p>
                    <a:p>
                      <a:pPr marL="171450" indent="-171450">
                        <a:spcAft>
                          <a:spcPts val="0"/>
                        </a:spcAft>
                        <a:buFont typeface="Arial" pitchFamily="34" charset="0"/>
                        <a:buChar char="•"/>
                      </a:pPr>
                      <a:r>
                        <a:rPr lang="uk-UA" sz="1100" noProof="0" dirty="0" smtClean="0">
                          <a:effectLst/>
                        </a:rPr>
                        <a:t>Знищує термолабільні вироби </a:t>
                      </a:r>
                    </a:p>
                    <a:p>
                      <a:pPr marL="171450" indent="-171450">
                        <a:spcAft>
                          <a:spcPts val="0"/>
                        </a:spcAft>
                        <a:buFont typeface="Arial" pitchFamily="34" charset="0"/>
                        <a:buChar char="•"/>
                      </a:pPr>
                      <a:r>
                        <a:rPr lang="uk-UA" sz="1100" noProof="0" dirty="0" smtClean="0">
                          <a:effectLst/>
                        </a:rPr>
                        <a:t>Велике</a:t>
                      </a:r>
                      <a:r>
                        <a:rPr lang="uk-UA" sz="1100" baseline="0" noProof="0" dirty="0" smtClean="0">
                          <a:effectLst/>
                        </a:rPr>
                        <a:t> </a:t>
                      </a:r>
                      <a:r>
                        <a:rPr lang="uk-UA" sz="1100" noProof="0" dirty="0" smtClean="0">
                          <a:effectLst/>
                        </a:rPr>
                        <a:t>теплове навантаження на інструмент, не придатний для МІХ</a:t>
                      </a:r>
                      <a:r>
                        <a:rPr lang="uk-UA" sz="1100" baseline="0" noProof="0" dirty="0" smtClean="0">
                          <a:effectLst/>
                        </a:rPr>
                        <a:t> інструментів</a:t>
                      </a:r>
                      <a:r>
                        <a:rPr lang="uk-UA" sz="1100" noProof="0" dirty="0" smtClean="0">
                          <a:effectLst/>
                        </a:rPr>
                        <a:t> </a:t>
                      </a:r>
                      <a:endParaRPr lang="uk-UA" sz="1100" noProof="0" dirty="0">
                        <a:effectLst/>
                        <a:latin typeface="Times New Roman"/>
                        <a:ea typeface="Times New Roman"/>
                      </a:endParaRPr>
                    </a:p>
                  </a:txBody>
                  <a:tcPr marL="36500" marR="36500" marT="36500" marB="36500" anchor="ctr"/>
                </a:tc>
              </a:tr>
              <a:tr h="1402543">
                <a:tc>
                  <a:txBody>
                    <a:bodyPr/>
                    <a:lstStyle/>
                    <a:p>
                      <a:pPr>
                        <a:spcAft>
                          <a:spcPts val="0"/>
                        </a:spcAft>
                      </a:pPr>
                      <a:r>
                        <a:rPr lang="uk-UA" sz="1100" b="1" noProof="0" dirty="0" smtClean="0">
                          <a:effectLst/>
                          <a:latin typeface="+mj-lt"/>
                        </a:rPr>
                        <a:t>Стерилізація  100% етилен</a:t>
                      </a:r>
                      <a:r>
                        <a:rPr lang="uk-UA" sz="1100" b="1" baseline="0" noProof="0" dirty="0" smtClean="0">
                          <a:effectLst/>
                          <a:latin typeface="+mj-lt"/>
                        </a:rPr>
                        <a:t> оксидом, 45-60 С.</a:t>
                      </a:r>
                      <a:endParaRPr lang="uk-UA" sz="1800" b="1" noProof="0" dirty="0">
                        <a:effectLst/>
                        <a:latin typeface="+mj-lt"/>
                        <a:ea typeface="Times New Roman"/>
                      </a:endParaRPr>
                    </a:p>
                  </a:txBody>
                  <a:tcPr marL="36500" marR="36500" marT="36500" marB="36500" anchor="ctr"/>
                </a:tc>
                <a:tc>
                  <a:txBody>
                    <a:bodyPr/>
                    <a:lstStyle/>
                    <a:p>
                      <a:pPr marL="171450" indent="-171450">
                        <a:spcAft>
                          <a:spcPts val="0"/>
                        </a:spcAft>
                        <a:buFont typeface="Wingdings" pitchFamily="2" charset="2"/>
                        <a:buChar char="§"/>
                      </a:pPr>
                      <a:r>
                        <a:rPr lang="uk-UA" sz="1100" noProof="0" dirty="0" smtClean="0">
                          <a:effectLst/>
                        </a:rPr>
                        <a:t>Хороша проникна здатність у ВМП т.ч. в синтетичні матеріали</a:t>
                      </a:r>
                    </a:p>
                    <a:p>
                      <a:pPr marL="171450" indent="-171450">
                        <a:spcAft>
                          <a:spcPts val="0"/>
                        </a:spcAft>
                        <a:buFont typeface="Wingdings" pitchFamily="2" charset="2"/>
                        <a:buChar char="§"/>
                      </a:pPr>
                      <a:r>
                        <a:rPr lang="uk-UA" sz="1100" noProof="0" dirty="0" smtClean="0">
                          <a:effectLst/>
                        </a:rPr>
                        <a:t>Можливо застосовувати для стерилізації більшості ВМП</a:t>
                      </a:r>
                    </a:p>
                    <a:p>
                      <a:pPr marL="171450" indent="-171450">
                        <a:spcAft>
                          <a:spcPts val="0"/>
                        </a:spcAft>
                        <a:buFont typeface="Wingdings" pitchFamily="2" charset="2"/>
                        <a:buChar char="§"/>
                      </a:pPr>
                      <a:r>
                        <a:rPr lang="uk-UA" sz="1100" noProof="0" dirty="0" smtClean="0">
                          <a:effectLst/>
                        </a:rPr>
                        <a:t>Цикл</a:t>
                      </a:r>
                      <a:r>
                        <a:rPr lang="uk-UA" sz="1100" baseline="0" noProof="0" dirty="0" smtClean="0">
                          <a:effectLst/>
                        </a:rPr>
                        <a:t> стерилізації проходе у вакуумі.</a:t>
                      </a:r>
                      <a:endParaRPr lang="uk-UA" sz="1100" noProof="0"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uk-UA" sz="1100" noProof="0" dirty="0" smtClean="0">
                        <a:effectLst/>
                      </a:endParaRPr>
                    </a:p>
                    <a:p>
                      <a:pPr marL="0" indent="0">
                        <a:spcAft>
                          <a:spcPts val="0"/>
                        </a:spcAft>
                        <a:buFontTx/>
                        <a:buNone/>
                      </a:pPr>
                      <a:endParaRPr lang="uk-UA" sz="1100" noProof="0" dirty="0">
                        <a:effectLst/>
                        <a:latin typeface="Times New Roman"/>
                        <a:ea typeface="Times New Roman"/>
                      </a:endParaRPr>
                    </a:p>
                  </a:txBody>
                  <a:tcPr marL="36500" marR="36500" marT="36500" marB="36500" anchor="ctr"/>
                </a:tc>
                <a:tc>
                  <a:txBody>
                    <a:bodyPr/>
                    <a:lstStyle/>
                    <a:p>
                      <a:pPr marL="171450" indent="-171450">
                        <a:spcAft>
                          <a:spcPts val="0"/>
                        </a:spcAft>
                        <a:buFont typeface="Arial" pitchFamily="34" charset="0"/>
                        <a:buChar char="•"/>
                      </a:pPr>
                      <a:r>
                        <a:rPr lang="uk-UA" sz="1100" noProof="0" dirty="0" smtClean="0">
                          <a:effectLst/>
                        </a:rPr>
                        <a:t>Необхідно витримувати тривалий час для аерації вже стерильних матеріалів.</a:t>
                      </a:r>
                    </a:p>
                    <a:p>
                      <a:pPr marL="171450" indent="-171450">
                        <a:spcAft>
                          <a:spcPts val="0"/>
                        </a:spcAft>
                        <a:buFont typeface="Arial" pitchFamily="34" charset="0"/>
                        <a:buChar char="•"/>
                      </a:pPr>
                      <a:r>
                        <a:rPr lang="uk-UA" sz="1100" noProof="0" dirty="0" smtClean="0">
                          <a:effectLst/>
                        </a:rPr>
                        <a:t>Необхідно мати абатор для адсорбції відходів процесу стерилізації (ЕТО</a:t>
                      </a:r>
                      <a:r>
                        <a:rPr lang="uk-UA" sz="1100" noProof="0" dirty="0" smtClean="0">
                          <a:effectLst/>
                          <a:sym typeface="Symbol"/>
                        </a:rPr>
                        <a:t></a:t>
                      </a:r>
                      <a:r>
                        <a:rPr lang="uk-UA" sz="1100" noProof="0" dirty="0" smtClean="0">
                          <a:effectLst/>
                        </a:rPr>
                        <a:t>СО2+Н2О) до 99,9 %. </a:t>
                      </a:r>
                    </a:p>
                    <a:p>
                      <a:pPr marL="171450" indent="-171450">
                        <a:spcAft>
                          <a:spcPts val="0"/>
                        </a:spcAft>
                        <a:buFont typeface="Arial" pitchFamily="34" charset="0"/>
                        <a:buChar char="•"/>
                      </a:pPr>
                      <a:r>
                        <a:rPr lang="uk-UA" sz="1100" b="1" noProof="0" dirty="0" smtClean="0">
                          <a:effectLst/>
                        </a:rPr>
                        <a:t>Етилен оксид є токсичною,</a:t>
                      </a:r>
                      <a:r>
                        <a:rPr lang="uk-UA" sz="1100" b="1" baseline="0" noProof="0" dirty="0" smtClean="0">
                          <a:effectLst/>
                        </a:rPr>
                        <a:t> канцерогенною та легкозаймистою сполукою без запаху.</a:t>
                      </a:r>
                      <a:r>
                        <a:rPr lang="uk-UA" sz="1100" b="1" noProof="0" dirty="0" smtClean="0">
                          <a:effectLst/>
                        </a:rPr>
                        <a:t> </a:t>
                      </a:r>
                    </a:p>
                    <a:p>
                      <a:pPr marL="171450" indent="-171450">
                        <a:spcAft>
                          <a:spcPts val="0"/>
                        </a:spcAft>
                        <a:buFont typeface="Arial" pitchFamily="34" charset="0"/>
                        <a:buChar char="•"/>
                      </a:pPr>
                      <a:r>
                        <a:rPr lang="uk-UA" sz="1100" noProof="0" dirty="0" smtClean="0">
                          <a:effectLst/>
                        </a:rPr>
                        <a:t>Картріджи з етилен оксидом  необхідно зберігати у пожежобезпечних приміщеннях/шафах.</a:t>
                      </a:r>
                      <a:endParaRPr lang="uk-UA" sz="1100" noProof="0" dirty="0">
                        <a:effectLst/>
                        <a:latin typeface="Times New Roman"/>
                        <a:ea typeface="Times New Roman"/>
                      </a:endParaRPr>
                    </a:p>
                  </a:txBody>
                  <a:tcPr marL="36500" marR="36500" marT="36500" marB="36500" anchor="ctr"/>
                </a:tc>
              </a:tr>
              <a:tr h="1568811">
                <a:tc>
                  <a:txBody>
                    <a:bodyPr/>
                    <a:lstStyle/>
                    <a:p>
                      <a:pPr>
                        <a:spcAft>
                          <a:spcPts val="0"/>
                        </a:spcAft>
                      </a:pPr>
                      <a:r>
                        <a:rPr lang="uk-UA" sz="1100" b="1" noProof="0" dirty="0" smtClean="0">
                          <a:effectLst/>
                          <a:latin typeface="+mj-lt"/>
                        </a:rPr>
                        <a:t>Стерилізація парами перекису водню, 45 – 60</a:t>
                      </a:r>
                      <a:r>
                        <a:rPr lang="uk-UA" sz="1100" b="1" baseline="0" noProof="0" dirty="0" smtClean="0">
                          <a:effectLst/>
                          <a:latin typeface="+mj-lt"/>
                        </a:rPr>
                        <a:t> С </a:t>
                      </a:r>
                    </a:p>
                    <a:p>
                      <a:pPr>
                        <a:spcAft>
                          <a:spcPts val="0"/>
                        </a:spcAft>
                      </a:pPr>
                      <a:endParaRPr lang="uk-UA" sz="1100" b="1" baseline="0" noProof="0" dirty="0" smtClean="0">
                        <a:effectLst/>
                        <a:latin typeface="+mj-lt"/>
                      </a:endParaRPr>
                    </a:p>
                    <a:p>
                      <a:pPr>
                        <a:spcAft>
                          <a:spcPts val="0"/>
                        </a:spcAft>
                      </a:pPr>
                      <a:r>
                        <a:rPr lang="uk-UA" sz="1100" b="1" baseline="0" noProof="0" dirty="0" smtClean="0">
                          <a:effectLst/>
                          <a:latin typeface="+mj-lt"/>
                          <a:ea typeface="Times New Roman"/>
                        </a:rPr>
                        <a:t>(Плазмова стерилізація)</a:t>
                      </a:r>
                      <a:endParaRPr lang="uk-UA" sz="1800" b="1" noProof="0" dirty="0">
                        <a:effectLst/>
                        <a:latin typeface="+mj-lt"/>
                        <a:ea typeface="Times New Roman"/>
                      </a:endParaRPr>
                    </a:p>
                  </a:txBody>
                  <a:tcPr marL="36500" marR="36500" marT="36500" marB="36500" anchor="ctr"/>
                </a:tc>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uk-UA" sz="1100" noProof="0" dirty="0" smtClean="0">
                          <a:effectLst/>
                          <a:latin typeface="+mj-lt"/>
                        </a:rPr>
                        <a:t>Безпечний для навколишнього середовища.</a:t>
                      </a:r>
                    </a:p>
                    <a:p>
                      <a:pPr marL="171450" indent="-171450">
                        <a:spcAft>
                          <a:spcPts val="0"/>
                        </a:spcAft>
                        <a:buFont typeface="Arial" pitchFamily="34" charset="0"/>
                        <a:buChar char="•"/>
                      </a:pPr>
                      <a:r>
                        <a:rPr lang="uk-UA" sz="1100" noProof="0" dirty="0" smtClean="0">
                          <a:effectLst/>
                          <a:latin typeface="+mj-lt"/>
                        </a:rPr>
                        <a:t>Короткий цикл стерилізації.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uk-UA" sz="1100" noProof="0" dirty="0" smtClean="0">
                          <a:effectLst/>
                          <a:latin typeface="+mj-lt"/>
                        </a:rPr>
                        <a:t>Не потребує аерації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uk-UA" sz="1100" noProof="0" dirty="0" smtClean="0">
                          <a:effectLst/>
                          <a:latin typeface="+mj-lt"/>
                        </a:rPr>
                        <a:t>Кінцеві продукти не токсичні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uk-UA" sz="1100" noProof="0" dirty="0" smtClean="0">
                          <a:effectLst/>
                          <a:latin typeface="+mj-lt"/>
                        </a:rPr>
                        <a:t>Простий метод при застосуванні</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uk-UA" sz="1100" noProof="0" dirty="0" smtClean="0">
                          <a:effectLst/>
                          <a:latin typeface="+mj-lt"/>
                        </a:rPr>
                        <a:t>Потребує</a:t>
                      </a:r>
                      <a:r>
                        <a:rPr lang="uk-UA" sz="1100" baseline="0" noProof="0" dirty="0" smtClean="0">
                          <a:effectLst/>
                          <a:latin typeface="+mj-lt"/>
                        </a:rPr>
                        <a:t> лише підключення до електромережі</a:t>
                      </a:r>
                      <a:r>
                        <a:rPr lang="uk-UA" sz="1100" noProof="0" dirty="0" smtClean="0">
                          <a:effectLst/>
                          <a:latin typeface="+mj-lt"/>
                        </a:rPr>
                        <a:t>.</a:t>
                      </a:r>
                      <a:endParaRPr lang="en-US" sz="1100" noProof="0" dirty="0" smtClean="0">
                        <a:effectLst/>
                        <a:latin typeface="+mj-lt"/>
                      </a:endParaRP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100" noProof="0" smtClean="0">
                          <a:effectLst/>
                          <a:latin typeface="+mj-lt"/>
                          <a:ea typeface="Times New Roman"/>
                          <a:hlinkClick r:id="rId2"/>
                        </a:rPr>
                        <a:t>https://www.sterradsterilityguide.com/</a:t>
                      </a:r>
                      <a:r>
                        <a:rPr lang="en-GB" sz="1100" noProof="0" smtClean="0">
                          <a:effectLst/>
                          <a:latin typeface="+mj-lt"/>
                          <a:ea typeface="Times New Roman"/>
                        </a:rPr>
                        <a:t> </a:t>
                      </a:r>
                      <a:endParaRPr lang="uk-UA" sz="1100" noProof="0" dirty="0">
                        <a:effectLst/>
                        <a:latin typeface="+mj-lt"/>
                        <a:ea typeface="Times New Roman"/>
                      </a:endParaRPr>
                    </a:p>
                  </a:txBody>
                  <a:tcPr marL="36500" marR="36500" marT="36500" marB="36500" anchor="ctr"/>
                </a:tc>
                <a:tc>
                  <a:txBody>
                    <a:bodyPr/>
                    <a:lstStyle/>
                    <a:p>
                      <a:pPr marL="171450" indent="-171450">
                        <a:spcAft>
                          <a:spcPts val="0"/>
                        </a:spcAft>
                        <a:buFont typeface="Arial" pitchFamily="34" charset="0"/>
                        <a:buChar char="•"/>
                      </a:pPr>
                      <a:r>
                        <a:rPr lang="uk-UA" sz="1100" b="1" noProof="0" dirty="0" smtClean="0">
                          <a:effectLst/>
                          <a:latin typeface="+mj-lt"/>
                        </a:rPr>
                        <a:t>Не застосовується для стерилізації паперових виробів,</a:t>
                      </a:r>
                      <a:r>
                        <a:rPr lang="uk-UA" sz="1100" b="1" baseline="0" noProof="0" dirty="0" smtClean="0">
                          <a:effectLst/>
                          <a:latin typeface="+mj-lt"/>
                        </a:rPr>
                        <a:t> текстилю, розчинів та їх складових.</a:t>
                      </a:r>
                    </a:p>
                    <a:p>
                      <a:pPr marL="171450" indent="-171450">
                        <a:spcAft>
                          <a:spcPts val="0"/>
                        </a:spcAft>
                        <a:buFont typeface="Arial" pitchFamily="34" charset="0"/>
                        <a:buChar char="•"/>
                      </a:pPr>
                      <a:r>
                        <a:rPr lang="uk-UA" sz="1100" noProof="0" dirty="0" smtClean="0">
                          <a:effectLst/>
                          <a:latin typeface="+mj-lt"/>
                        </a:rPr>
                        <a:t>Обмежений розмір стерилізаційної камери.</a:t>
                      </a:r>
                    </a:p>
                    <a:p>
                      <a:pPr marL="171450" indent="-171450">
                        <a:spcAft>
                          <a:spcPts val="0"/>
                        </a:spcAft>
                        <a:buFont typeface="Arial" pitchFamily="34" charset="0"/>
                        <a:buChar char="•"/>
                      </a:pPr>
                      <a:r>
                        <a:rPr lang="uk-UA" sz="1100" noProof="0" dirty="0" smtClean="0">
                          <a:effectLst/>
                          <a:latin typeface="+mj-lt"/>
                        </a:rPr>
                        <a:t>Не застосовується для стерилізації деяких виробів з довгими порожнистими та вузькими каналами</a:t>
                      </a:r>
                    </a:p>
                    <a:p>
                      <a:pPr marL="171450" indent="-171450">
                        <a:spcAft>
                          <a:spcPts val="0"/>
                        </a:spcAft>
                        <a:buFont typeface="Arial" pitchFamily="34" charset="0"/>
                        <a:buChar char="•"/>
                      </a:pPr>
                      <a:r>
                        <a:rPr lang="uk-UA" sz="1100" noProof="0" dirty="0" smtClean="0">
                          <a:effectLst/>
                          <a:latin typeface="+mj-lt"/>
                        </a:rPr>
                        <a:t>Потребує застосування </a:t>
                      </a:r>
                      <a:r>
                        <a:rPr lang="uk-UA" sz="1100" baseline="0" noProof="0" dirty="0" smtClean="0">
                          <a:effectLst/>
                          <a:latin typeface="+mj-lt"/>
                        </a:rPr>
                        <a:t>дорогих </a:t>
                      </a:r>
                      <a:r>
                        <a:rPr lang="uk-UA" sz="1100" noProof="0" dirty="0" smtClean="0">
                          <a:effectLst/>
                          <a:latin typeface="+mj-lt"/>
                        </a:rPr>
                        <a:t>пакувальних матеріалів</a:t>
                      </a:r>
                    </a:p>
                    <a:p>
                      <a:pPr marL="171450" indent="-171450">
                        <a:spcAft>
                          <a:spcPts val="0"/>
                        </a:spcAft>
                        <a:buFont typeface="Arial" pitchFamily="34" charset="0"/>
                        <a:buChar char="•"/>
                      </a:pPr>
                      <a:r>
                        <a:rPr lang="uk-UA" sz="1100" noProof="0" dirty="0" smtClean="0">
                          <a:effectLst/>
                          <a:latin typeface="+mj-lt"/>
                        </a:rPr>
                        <a:t>Дуже висока вартість 1 циклу стерилізації</a:t>
                      </a:r>
                    </a:p>
                    <a:p>
                      <a:pPr marL="171450" indent="-171450">
                        <a:spcAft>
                          <a:spcPts val="0"/>
                        </a:spcAft>
                        <a:buFont typeface="Arial" pitchFamily="34" charset="0"/>
                        <a:buChar char="•"/>
                      </a:pPr>
                      <a:r>
                        <a:rPr lang="uk-UA" sz="1100" noProof="0" dirty="0" smtClean="0">
                          <a:effectLst/>
                          <a:latin typeface="+mj-lt"/>
                          <a:ea typeface="Times New Roman"/>
                        </a:rPr>
                        <a:t>Може бути токсичним при рівні</a:t>
                      </a:r>
                      <a:r>
                        <a:rPr lang="uk-UA" sz="1100" baseline="0" noProof="0" dirty="0" smtClean="0">
                          <a:effectLst/>
                          <a:latin typeface="+mj-lt"/>
                          <a:ea typeface="Times New Roman"/>
                        </a:rPr>
                        <a:t> більше 1 </a:t>
                      </a:r>
                      <a:r>
                        <a:rPr lang="uk-UA" sz="1100" baseline="0" noProof="0" dirty="0" err="1" smtClean="0">
                          <a:effectLst/>
                          <a:latin typeface="+mj-lt"/>
                          <a:ea typeface="Times New Roman"/>
                        </a:rPr>
                        <a:t>ррм</a:t>
                      </a:r>
                      <a:r>
                        <a:rPr lang="uk-UA" sz="1100" baseline="0" noProof="0" dirty="0" smtClean="0">
                          <a:effectLst/>
                          <a:latin typeface="+mj-lt"/>
                          <a:ea typeface="Times New Roman"/>
                        </a:rPr>
                        <a:t>  </a:t>
                      </a:r>
                      <a:r>
                        <a:rPr lang="en-US" sz="1100" baseline="0" noProof="0" dirty="0" smtClean="0">
                          <a:effectLst/>
                          <a:latin typeface="+mj-lt"/>
                          <a:ea typeface="Times New Roman"/>
                        </a:rPr>
                        <a:t>TWA (</a:t>
                      </a:r>
                      <a:r>
                        <a:rPr lang="uk-UA" sz="1100" baseline="0" noProof="0" dirty="0" smtClean="0">
                          <a:effectLst/>
                          <a:latin typeface="+mj-lt"/>
                          <a:ea typeface="Times New Roman"/>
                        </a:rPr>
                        <a:t>протягом тривалості робочого дня)</a:t>
                      </a:r>
                      <a:endParaRPr lang="en-US" sz="1100" baseline="0" noProof="0" dirty="0" smtClean="0">
                        <a:effectLst/>
                        <a:latin typeface="+mj-lt"/>
                        <a:ea typeface="Times New Roman"/>
                      </a:endParaRPr>
                    </a:p>
                    <a:p>
                      <a:pPr marL="171450" indent="-171450">
                        <a:spcAft>
                          <a:spcPts val="0"/>
                        </a:spcAft>
                        <a:buFont typeface="Arial" pitchFamily="34" charset="0"/>
                        <a:buChar char="•"/>
                      </a:pPr>
                      <a:r>
                        <a:rPr lang="en-GB" sz="1100" noProof="0" dirty="0" smtClean="0">
                          <a:effectLst/>
                          <a:latin typeface="+mj-lt"/>
                          <a:ea typeface="Times New Roman"/>
                          <a:hlinkClick r:id="rId2"/>
                        </a:rPr>
                        <a:t>https://www.sterradsterilityguide.com/</a:t>
                      </a:r>
                      <a:r>
                        <a:rPr lang="en-GB" sz="1100" noProof="0" dirty="0" smtClean="0">
                          <a:effectLst/>
                          <a:latin typeface="+mj-lt"/>
                          <a:ea typeface="Times New Roman"/>
                        </a:rPr>
                        <a:t> </a:t>
                      </a:r>
                      <a:endParaRPr lang="uk-UA" sz="1100" noProof="0" dirty="0">
                        <a:effectLst/>
                        <a:latin typeface="+mj-lt"/>
                        <a:ea typeface="Times New Roman"/>
                      </a:endParaRPr>
                    </a:p>
                  </a:txBody>
                  <a:tcPr marL="36500" marR="36500" marT="36500" marB="36500" anchor="ctr"/>
                </a:tc>
              </a:tr>
              <a:tr h="941741">
                <a:tc>
                  <a:txBody>
                    <a:bodyPr/>
                    <a:lstStyle/>
                    <a:p>
                      <a:pPr>
                        <a:spcAft>
                          <a:spcPts val="0"/>
                        </a:spcAft>
                      </a:pPr>
                      <a:r>
                        <a:rPr lang="uk-UA" sz="1100" b="1" noProof="0" dirty="0" smtClean="0">
                          <a:effectLst/>
                          <a:latin typeface="+mj-lt"/>
                        </a:rPr>
                        <a:t>Стерилізація парами розчину формальдегіду,</a:t>
                      </a:r>
                    </a:p>
                    <a:p>
                      <a:pPr>
                        <a:spcAft>
                          <a:spcPts val="0"/>
                        </a:spcAft>
                      </a:pPr>
                      <a:r>
                        <a:rPr lang="uk-UA" sz="1100" b="1" noProof="0" dirty="0" smtClean="0">
                          <a:effectLst/>
                          <a:latin typeface="+mj-lt"/>
                          <a:ea typeface="Times New Roman"/>
                        </a:rPr>
                        <a:t>55-60</a:t>
                      </a:r>
                      <a:r>
                        <a:rPr lang="uk-UA" sz="1100" b="1" baseline="0" noProof="0" dirty="0" smtClean="0">
                          <a:effectLst/>
                          <a:latin typeface="+mj-lt"/>
                          <a:ea typeface="Times New Roman"/>
                        </a:rPr>
                        <a:t> С.</a:t>
                      </a:r>
                      <a:endParaRPr lang="uk-UA" sz="1800" b="1" noProof="0" dirty="0">
                        <a:effectLst/>
                        <a:latin typeface="+mj-lt"/>
                        <a:ea typeface="Times New Roman"/>
                      </a:endParaRPr>
                    </a:p>
                  </a:txBody>
                  <a:tcPr marL="36500" marR="36500" marT="36500" marB="36500" anchor="ctr"/>
                </a:tc>
                <a:tc>
                  <a:txBody>
                    <a:bodyPr/>
                    <a:lstStyle/>
                    <a:p>
                      <a:pPr marL="0" indent="0">
                        <a:spcAft>
                          <a:spcPts val="0"/>
                        </a:spcAft>
                        <a:buFontTx/>
                        <a:buNone/>
                      </a:pPr>
                      <a:r>
                        <a:rPr lang="uk-UA" sz="1100" noProof="0" dirty="0" smtClean="0">
                          <a:effectLst/>
                        </a:rPr>
                        <a:t>- Пожаро- та вибухо- </a:t>
                      </a:r>
                      <a:r>
                        <a:rPr lang="uk-UA" sz="1100" noProof="0" dirty="0" smtClean="0">
                          <a:solidFill>
                            <a:srgbClr val="0000FF"/>
                          </a:solidFill>
                          <a:effectLst/>
                        </a:rPr>
                        <a:t>безпечний.</a:t>
                      </a:r>
                    </a:p>
                    <a:p>
                      <a:pPr>
                        <a:spcAft>
                          <a:spcPts val="0"/>
                        </a:spcAft>
                      </a:pPr>
                      <a:r>
                        <a:rPr lang="uk-UA" sz="1100" noProof="0" dirty="0" smtClean="0">
                          <a:effectLst/>
                        </a:rPr>
                        <a:t> - Можливо застосовувати для стерилізації більшості ВМП</a:t>
                      </a:r>
                    </a:p>
                    <a:p>
                      <a:pPr>
                        <a:spcAft>
                          <a:spcPts val="0"/>
                        </a:spcAft>
                      </a:pPr>
                      <a:r>
                        <a:rPr lang="uk-UA" sz="1100" noProof="0" dirty="0" smtClean="0">
                          <a:effectLst/>
                        </a:rPr>
                        <a:t>- Цикл</a:t>
                      </a:r>
                      <a:r>
                        <a:rPr lang="uk-UA" sz="1100" baseline="0" noProof="0" dirty="0" smtClean="0">
                          <a:effectLst/>
                        </a:rPr>
                        <a:t> стерилізації проходе у вакуумі</a:t>
                      </a:r>
                      <a:endParaRPr lang="uk-UA" sz="1100" noProof="0" dirty="0" smtClean="0">
                        <a:effectLst/>
                      </a:endParaRPr>
                    </a:p>
                    <a:p>
                      <a:pPr>
                        <a:spcAft>
                          <a:spcPts val="0"/>
                        </a:spcAft>
                      </a:pPr>
                      <a:r>
                        <a:rPr lang="uk-UA" sz="1100" noProof="0" dirty="0" smtClean="0">
                          <a:effectLst/>
                        </a:rPr>
                        <a:t>- Низька вартість 1 циклу, не потребує аерації.</a:t>
                      </a:r>
                      <a:endParaRPr lang="uk-UA" sz="1100" noProof="0" dirty="0">
                        <a:effectLst/>
                        <a:latin typeface="Times New Roman"/>
                        <a:ea typeface="Times New Roman"/>
                      </a:endParaRPr>
                    </a:p>
                  </a:txBody>
                  <a:tcPr marL="36500" marR="36500" marT="36500" marB="36500" anchor="ctr"/>
                </a:tc>
                <a:tc>
                  <a:txBody>
                    <a:bodyPr/>
                    <a:lstStyle/>
                    <a:p>
                      <a:pPr>
                        <a:spcAft>
                          <a:spcPts val="0"/>
                        </a:spcAft>
                      </a:pPr>
                      <a:r>
                        <a:rPr lang="uk-UA" sz="1100" noProof="0" dirty="0" smtClean="0">
                          <a:effectLst/>
                        </a:rPr>
                        <a:t>- Вірогідні залишки формальдегіду на поверхні ВМП</a:t>
                      </a:r>
                    </a:p>
                    <a:p>
                      <a:pPr>
                        <a:spcAft>
                          <a:spcPts val="0"/>
                        </a:spcAft>
                      </a:pPr>
                      <a:r>
                        <a:rPr lang="uk-UA" sz="1100" noProof="0" dirty="0" smtClean="0">
                          <a:effectLst/>
                        </a:rPr>
                        <a:t>- Володіє токсичністю та </a:t>
                      </a:r>
                      <a:r>
                        <a:rPr lang="uk-UA" sz="1100" noProof="0" dirty="0" err="1" smtClean="0">
                          <a:effectLst/>
                        </a:rPr>
                        <a:t>алергійністю</a:t>
                      </a:r>
                      <a:r>
                        <a:rPr lang="uk-UA" sz="1100" noProof="0" dirty="0" smtClean="0">
                          <a:effectLst/>
                        </a:rPr>
                        <a:t>.</a:t>
                      </a:r>
                      <a:br>
                        <a:rPr lang="uk-UA" sz="1100" noProof="0" dirty="0" smtClean="0">
                          <a:effectLst/>
                        </a:rPr>
                      </a:br>
                      <a:r>
                        <a:rPr lang="uk-UA" sz="1100" noProof="0" dirty="0" smtClean="0">
                          <a:effectLst/>
                        </a:rPr>
                        <a:t>- Тривалий цикл стерилізації, включно з дегазацією</a:t>
                      </a:r>
                      <a:r>
                        <a:rPr lang="uk-UA" sz="1100" baseline="0" noProof="0" dirty="0" smtClean="0">
                          <a:effectLst/>
                        </a:rPr>
                        <a:t>.</a:t>
                      </a:r>
                      <a:endParaRPr lang="uk-UA" sz="1100" noProof="0" dirty="0">
                        <a:effectLst/>
                        <a:latin typeface="Times New Roman"/>
                        <a:ea typeface="Times New Roman"/>
                      </a:endParaRPr>
                    </a:p>
                  </a:txBody>
                  <a:tcPr marL="36500" marR="36500" marT="36500" marB="36500" anchor="ctr"/>
                </a:tc>
              </a:tr>
            </a:tbl>
          </a:graphicData>
        </a:graphic>
      </p:graphicFrame>
      <p:sp>
        <p:nvSpPr>
          <p:cNvPr id="3" name="Rectangle 1"/>
          <p:cNvSpPr>
            <a:spLocks noChangeArrowheads="1"/>
          </p:cNvSpPr>
          <p:nvPr/>
        </p:nvSpPr>
        <p:spPr bwMode="auto">
          <a:xfrm>
            <a:off x="161696" y="-99392"/>
            <a:ext cx="901881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2400" b="1" i="0" u="none" strike="noStrike" cap="none" normalizeH="0" baseline="0" dirty="0" smtClean="0">
                <a:ln>
                  <a:noFill/>
                </a:ln>
                <a:solidFill>
                  <a:srgbClr val="0070C0"/>
                </a:solidFill>
                <a:effectLst/>
                <a:latin typeface="Verdana" pitchFamily="34" charset="0"/>
                <a:ea typeface="Times New Roman" pitchFamily="18" charset="0"/>
                <a:cs typeface="Arial" pitchFamily="34" charset="0"/>
              </a:rPr>
              <a:t>Переваги та недоліки різних методів стерилізації</a:t>
            </a:r>
            <a:endParaRPr kumimoji="0" lang="uk-UA" sz="2400" b="0" i="0" u="none" strike="noStrike" cap="none" normalizeH="0" baseline="0" dirty="0" smtClean="0">
              <a:ln>
                <a:noFill/>
              </a:ln>
              <a:solidFill>
                <a:srgbClr val="0070C0"/>
              </a:solidFill>
              <a:effectLst/>
              <a:latin typeface="Arial" pitchFamily="34" charset="0"/>
              <a:cs typeface="Arial" pitchFamily="34" charset="0"/>
            </a:endParaRPr>
          </a:p>
        </p:txBody>
      </p:sp>
    </p:spTree>
    <p:extLst>
      <p:ext uri="{BB962C8B-B14F-4D97-AF65-F5344CB8AC3E}">
        <p14:creationId xmlns:p14="http://schemas.microsoft.com/office/powerpoint/2010/main" val="147403937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1941" y="2332"/>
            <a:ext cx="8712968" cy="1143000"/>
          </a:xfrm>
        </p:spPr>
        <p:txBody>
          <a:bodyPr>
            <a:noAutofit/>
          </a:bodyPr>
          <a:lstStyle/>
          <a:p>
            <a:pPr>
              <a:lnSpc>
                <a:spcPct val="90000"/>
              </a:lnSpc>
              <a:spcBef>
                <a:spcPct val="20000"/>
              </a:spcBef>
            </a:pPr>
            <a:r>
              <a:rPr lang="uk-UA" sz="5400" b="1" dirty="0">
                <a:solidFill>
                  <a:srgbClr val="0070C0"/>
                </a:solidFill>
                <a:latin typeface="+mn-lt"/>
                <a:ea typeface="+mn-ea"/>
                <a:cs typeface="+mn-cs"/>
              </a:rPr>
              <a:t>Сухоповітряні стерилізатори</a:t>
            </a:r>
          </a:p>
        </p:txBody>
      </p:sp>
      <p:pic>
        <p:nvPicPr>
          <p:cNvPr id="4" name="Рисунок 3" descr="http://sarmedtech.ru/images/sktb_spu/gp20spu.jpg"/>
          <p:cNvPicPr/>
          <p:nvPr/>
        </p:nvPicPr>
        <p:blipFill>
          <a:blip r:embed="rId2">
            <a:extLst>
              <a:ext uri="{28A0092B-C50C-407E-A947-70E740481C1C}">
                <a14:useLocalDpi xmlns:a14="http://schemas.microsoft.com/office/drawing/2010/main" val="0"/>
              </a:ext>
            </a:extLst>
          </a:blip>
          <a:srcRect/>
          <a:stretch>
            <a:fillRect/>
          </a:stretch>
        </p:blipFill>
        <p:spPr bwMode="auto">
          <a:xfrm>
            <a:off x="69987" y="1316960"/>
            <a:ext cx="4035474" cy="3168352"/>
          </a:xfrm>
          <a:prstGeom prst="rect">
            <a:avLst/>
          </a:prstGeom>
          <a:noFill/>
          <a:ln>
            <a:noFill/>
          </a:ln>
        </p:spPr>
      </p:pic>
      <p:sp>
        <p:nvSpPr>
          <p:cNvPr id="5" name="Прямоугольник 4"/>
          <p:cNvSpPr/>
          <p:nvPr/>
        </p:nvSpPr>
        <p:spPr>
          <a:xfrm>
            <a:off x="69987" y="4509120"/>
            <a:ext cx="8966063" cy="2123658"/>
          </a:xfrm>
          <a:prstGeom prst="rect">
            <a:avLst/>
          </a:prstGeom>
        </p:spPr>
        <p:txBody>
          <a:bodyPr wrap="square">
            <a:spAutoFit/>
          </a:bodyPr>
          <a:lstStyle/>
          <a:p>
            <a:pPr algn="ctr"/>
            <a:r>
              <a:rPr lang="uk-UA" sz="4400" b="1" dirty="0" smtClean="0">
                <a:solidFill>
                  <a:srgbClr val="FFC000"/>
                </a:solidFill>
              </a:rPr>
              <a:t>Будь які повітряні стерилізатори не рекомендуються для рутинної стерилізації ВМП</a:t>
            </a:r>
            <a:r>
              <a:rPr lang="en-US" sz="4400" b="1" dirty="0" smtClean="0">
                <a:solidFill>
                  <a:srgbClr val="FFC000"/>
                </a:solidFill>
              </a:rPr>
              <a:t> </a:t>
            </a:r>
            <a:r>
              <a:rPr lang="uk-UA" sz="4400" b="1" dirty="0" smtClean="0">
                <a:solidFill>
                  <a:srgbClr val="FFC000"/>
                </a:solidFill>
              </a:rPr>
              <a:t>згідно </a:t>
            </a:r>
            <a:r>
              <a:rPr lang="en-US" sz="4400" b="1" dirty="0" smtClean="0">
                <a:solidFill>
                  <a:srgbClr val="FFC000"/>
                </a:solidFill>
              </a:rPr>
              <a:t>WFHSS</a:t>
            </a:r>
            <a:r>
              <a:rPr lang="uk-UA" sz="4400" b="1" dirty="0" smtClean="0">
                <a:solidFill>
                  <a:srgbClr val="FFC000"/>
                </a:solidFill>
              </a:rPr>
              <a:t>!!!</a:t>
            </a:r>
            <a:endParaRPr lang="uk-UA" sz="4400" b="1" dirty="0">
              <a:solidFill>
                <a:srgbClr val="FFC000"/>
              </a:solidFill>
            </a:endParaRPr>
          </a:p>
        </p:txBody>
      </p:sp>
      <p:sp>
        <p:nvSpPr>
          <p:cNvPr id="6" name="Прямоугольник 5"/>
          <p:cNvSpPr/>
          <p:nvPr/>
        </p:nvSpPr>
        <p:spPr>
          <a:xfrm>
            <a:off x="1043608" y="1052736"/>
            <a:ext cx="1656184" cy="3170099"/>
          </a:xfrm>
          <a:prstGeom prst="rect">
            <a:avLst/>
          </a:prstGeom>
        </p:spPr>
        <p:txBody>
          <a:bodyPr wrap="square">
            <a:spAutoFit/>
          </a:bodyPr>
          <a:lstStyle/>
          <a:p>
            <a:r>
              <a:rPr lang="uk-UA" sz="20000" dirty="0" smtClean="0">
                <a:solidFill>
                  <a:schemeClr val="bg1"/>
                </a:solidFill>
              </a:rPr>
              <a:t>?</a:t>
            </a:r>
            <a:endParaRPr lang="ru-RU" sz="20000" dirty="0">
              <a:solidFill>
                <a:schemeClr val="bg1"/>
              </a:solidFill>
            </a:endParaRPr>
          </a:p>
        </p:txBody>
      </p:sp>
      <p:sp>
        <p:nvSpPr>
          <p:cNvPr id="8" name="Rectangle 321"/>
          <p:cNvSpPr>
            <a:spLocks noChangeArrowheads="1"/>
          </p:cNvSpPr>
          <p:nvPr/>
        </p:nvSpPr>
        <p:spPr bwMode="auto">
          <a:xfrm>
            <a:off x="5004048" y="1268761"/>
            <a:ext cx="4032002" cy="4806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ru-RU" sz="1200" dirty="0"/>
          </a:p>
        </p:txBody>
      </p:sp>
      <p:sp>
        <p:nvSpPr>
          <p:cNvPr id="9" name="Прямоугольник 8"/>
          <p:cNvSpPr/>
          <p:nvPr/>
        </p:nvSpPr>
        <p:spPr>
          <a:xfrm>
            <a:off x="4211960" y="1124744"/>
            <a:ext cx="4945943" cy="3585597"/>
          </a:xfrm>
          <a:prstGeom prst="rect">
            <a:avLst/>
          </a:prstGeom>
        </p:spPr>
        <p:txBody>
          <a:bodyPr wrap="square">
            <a:spAutoFit/>
          </a:bodyPr>
          <a:lstStyle/>
          <a:p>
            <a:pPr algn="ctr"/>
            <a:r>
              <a:rPr lang="uk-UA" b="1" u="sng" dirty="0"/>
              <a:t>Зважаючи на: </a:t>
            </a:r>
            <a:endParaRPr lang="ru-RU" b="1" dirty="0"/>
          </a:p>
          <a:p>
            <a:pPr lvl="0"/>
            <a:r>
              <a:rPr lang="uk-UA" b="1" dirty="0" smtClean="0"/>
              <a:t> </a:t>
            </a:r>
            <a:r>
              <a:rPr lang="uk-UA" sz="1900" b="1" dirty="0" smtClean="0"/>
              <a:t>- Відсутність </a:t>
            </a:r>
            <a:r>
              <a:rPr lang="uk-UA" sz="1900" b="1" dirty="0"/>
              <a:t>стандарту </a:t>
            </a:r>
            <a:r>
              <a:rPr lang="en-US" sz="1900" b="1" dirty="0"/>
              <a:t>EN ISO</a:t>
            </a:r>
            <a:r>
              <a:rPr lang="uk-UA" sz="1900" b="1" dirty="0"/>
              <a:t>;</a:t>
            </a:r>
            <a:endParaRPr lang="ru-RU" sz="1900" b="1" dirty="0"/>
          </a:p>
          <a:p>
            <a:pPr lvl="0"/>
            <a:r>
              <a:rPr lang="uk-UA" sz="1900" b="1" dirty="0" smtClean="0"/>
              <a:t>- Можливість </a:t>
            </a:r>
            <a:r>
              <a:rPr lang="uk-UA" sz="1900" b="1" dirty="0"/>
              <a:t>персоналу в будь-який момент </a:t>
            </a:r>
            <a:r>
              <a:rPr lang="uk-UA" sz="1900" b="1" dirty="0" smtClean="0"/>
              <a:t>втрутитися </a:t>
            </a:r>
            <a:r>
              <a:rPr lang="uk-UA" sz="1900" b="1" dirty="0"/>
              <a:t>в </a:t>
            </a:r>
            <a:r>
              <a:rPr lang="uk-UA" sz="1900" b="1" dirty="0" smtClean="0"/>
              <a:t>процес;</a:t>
            </a:r>
            <a:endParaRPr lang="ru-RU" sz="1900" b="1" dirty="0"/>
          </a:p>
          <a:p>
            <a:pPr lvl="0"/>
            <a:r>
              <a:rPr lang="uk-UA" sz="1900" b="1" dirty="0" smtClean="0"/>
              <a:t>- Помилки </a:t>
            </a:r>
            <a:r>
              <a:rPr lang="uk-UA" sz="1900" b="1" dirty="0"/>
              <a:t>при завантаженні: не більше 50% площі </a:t>
            </a:r>
            <a:r>
              <a:rPr lang="uk-UA" sz="1900" b="1" dirty="0" smtClean="0"/>
              <a:t>полиці може бути завантажено;  </a:t>
            </a:r>
            <a:endParaRPr lang="ru-RU" sz="1900" b="1" dirty="0"/>
          </a:p>
          <a:p>
            <a:pPr lvl="0"/>
            <a:r>
              <a:rPr lang="uk-UA" sz="1900" b="1" dirty="0" smtClean="0"/>
              <a:t>- Високе теплове навантаження на ВМП;</a:t>
            </a:r>
            <a:endParaRPr lang="ru-RU" sz="1900" b="1" dirty="0"/>
          </a:p>
          <a:p>
            <a:pPr lvl="0"/>
            <a:r>
              <a:rPr lang="uk-UA" sz="1900" b="1" dirty="0" smtClean="0"/>
              <a:t>- Обмеження використання</a:t>
            </a:r>
            <a:r>
              <a:rPr lang="uk-UA" sz="1900" b="1" dirty="0"/>
              <a:t>, внаслідок </a:t>
            </a:r>
            <a:r>
              <a:rPr lang="uk-UA" sz="1900" b="1" dirty="0" smtClean="0"/>
              <a:t>впливу високих температур;</a:t>
            </a:r>
            <a:endParaRPr lang="ru-RU" sz="1900" b="1" dirty="0"/>
          </a:p>
          <a:p>
            <a:pPr lvl="0"/>
            <a:r>
              <a:rPr lang="uk-UA" sz="1900" b="1" dirty="0" smtClean="0">
                <a:solidFill>
                  <a:srgbClr val="FF0000"/>
                </a:solidFill>
              </a:rPr>
              <a:t>- Використання в Україні шаф </a:t>
            </a:r>
            <a:r>
              <a:rPr lang="uk-UA" sz="1900" b="1" dirty="0">
                <a:solidFill>
                  <a:srgbClr val="FF0000"/>
                </a:solidFill>
              </a:rPr>
              <a:t>без </a:t>
            </a:r>
            <a:r>
              <a:rPr lang="uk-UA" sz="1900" b="1" dirty="0" smtClean="0">
                <a:solidFill>
                  <a:srgbClr val="FF0000"/>
                </a:solidFill>
              </a:rPr>
              <a:t>вентилятору, </a:t>
            </a:r>
            <a:r>
              <a:rPr lang="uk-UA" sz="1900" b="1" dirty="0">
                <a:solidFill>
                  <a:srgbClr val="FF0000"/>
                </a:solidFill>
              </a:rPr>
              <a:t>в якості повітряного </a:t>
            </a:r>
            <a:r>
              <a:rPr lang="uk-UA" sz="1900" b="1" dirty="0" smtClean="0">
                <a:solidFill>
                  <a:srgbClr val="FF0000"/>
                </a:solidFill>
              </a:rPr>
              <a:t>стерилізатору, що заборонено в ЄС.</a:t>
            </a:r>
            <a:endParaRPr lang="ru-RU" sz="1900" b="1" dirty="0">
              <a:solidFill>
                <a:srgbClr val="FF0000"/>
              </a:solidFill>
            </a:endParaRPr>
          </a:p>
        </p:txBody>
      </p:sp>
    </p:spTree>
    <p:extLst>
      <p:ext uri="{BB962C8B-B14F-4D97-AF65-F5344CB8AC3E}">
        <p14:creationId xmlns:p14="http://schemas.microsoft.com/office/powerpoint/2010/main" val="128913008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160338"/>
            <a:ext cx="9145016" cy="1143000"/>
          </a:xfrm>
        </p:spPr>
        <p:txBody>
          <a:bodyPr>
            <a:normAutofit/>
          </a:bodyPr>
          <a:lstStyle/>
          <a:p>
            <a:r>
              <a:rPr lang="uk-UA" sz="3200" b="1" dirty="0" err="1">
                <a:solidFill>
                  <a:srgbClr val="0070C0"/>
                </a:solidFill>
                <a:latin typeface="+mn-lt"/>
                <a:ea typeface="+mn-ea"/>
                <a:cs typeface="+mn-cs"/>
              </a:rPr>
              <a:t>Пароформалінова</a:t>
            </a:r>
            <a:r>
              <a:rPr lang="uk-UA" sz="3200" b="1" dirty="0">
                <a:solidFill>
                  <a:srgbClr val="0070C0"/>
                </a:solidFill>
                <a:latin typeface="+mn-lt"/>
                <a:ea typeface="+mn-ea"/>
                <a:cs typeface="+mn-cs"/>
              </a:rPr>
              <a:t> </a:t>
            </a:r>
            <a:r>
              <a:rPr lang="uk-UA" sz="3200" b="1" dirty="0" smtClean="0">
                <a:solidFill>
                  <a:srgbClr val="0070C0"/>
                </a:solidFill>
                <a:latin typeface="+mn-lt"/>
                <a:ea typeface="+mn-ea"/>
                <a:cs typeface="+mn-cs"/>
              </a:rPr>
              <a:t>камера - це не є  формальдегідний стерилізатор.</a:t>
            </a:r>
            <a:r>
              <a:rPr lang="uk-UA" sz="3200" dirty="0" smtClean="0"/>
              <a:t> </a:t>
            </a:r>
            <a:endParaRPr lang="ru-RU" sz="3200" dirty="0"/>
          </a:p>
        </p:txBody>
      </p:sp>
      <p:pic>
        <p:nvPicPr>
          <p:cNvPr id="4" name="Рисунок 3"/>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32217" y="2212537"/>
            <a:ext cx="5127914" cy="3672408"/>
          </a:xfrm>
          <a:prstGeom prst="rect">
            <a:avLst/>
          </a:prstGeom>
          <a:noFill/>
          <a:ln>
            <a:noFill/>
          </a:ln>
        </p:spPr>
      </p:pic>
      <p:graphicFrame>
        <p:nvGraphicFramePr>
          <p:cNvPr id="3" name="Объект 2"/>
          <p:cNvGraphicFramePr>
            <a:graphicFrameLocks noChangeAspect="1"/>
          </p:cNvGraphicFramePr>
          <p:nvPr>
            <p:extLst>
              <p:ext uri="{D42A27DB-BD31-4B8C-83A1-F6EECF244321}">
                <p14:modId xmlns:p14="http://schemas.microsoft.com/office/powerpoint/2010/main" val="149653129"/>
              </p:ext>
            </p:extLst>
          </p:nvPr>
        </p:nvGraphicFramePr>
        <p:xfrm>
          <a:off x="5619540" y="1354088"/>
          <a:ext cx="3015842" cy="5503912"/>
        </p:xfrm>
        <a:graphic>
          <a:graphicData uri="http://schemas.openxmlformats.org/presentationml/2006/ole">
            <mc:AlternateContent xmlns:mc="http://schemas.openxmlformats.org/markup-compatibility/2006">
              <mc:Choice xmlns:v="urn:schemas-microsoft-com:vml" Requires="v">
                <p:oleObj spid="_x0000_s5339" name="Image" r:id="rId4" imgW="2322881" imgH="5419649" progId="Photoshop.Image.7">
                  <p:embed/>
                </p:oleObj>
              </mc:Choice>
              <mc:Fallback>
                <p:oleObj name="Image" r:id="rId4" imgW="2322881" imgH="5419649" progId="Photoshop.Image.7">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9540" y="1354088"/>
                        <a:ext cx="3015842" cy="5503912"/>
                      </a:xfrm>
                      <a:prstGeom prst="rect">
                        <a:avLst/>
                      </a:prstGeom>
                      <a:noFill/>
                      <a:ln>
                        <a:noFill/>
                      </a:ln>
                      <a:effectLst/>
                    </p:spPr>
                  </p:pic>
                </p:oleObj>
              </mc:Fallback>
            </mc:AlternateContent>
          </a:graphicData>
        </a:graphic>
      </p:graphicFrame>
      <p:cxnSp>
        <p:nvCxnSpPr>
          <p:cNvPr id="6" name="Прямая соединительная линия 5"/>
          <p:cNvCxnSpPr/>
          <p:nvPr/>
        </p:nvCxnSpPr>
        <p:spPr>
          <a:xfrm>
            <a:off x="323528" y="1412776"/>
            <a:ext cx="3960440" cy="544522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Прямая соединительная линия 6"/>
          <p:cNvCxnSpPr/>
          <p:nvPr/>
        </p:nvCxnSpPr>
        <p:spPr>
          <a:xfrm flipH="1">
            <a:off x="323529" y="1844824"/>
            <a:ext cx="3960439" cy="489654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AutoShape 4" descr="C:\Users\Gennadiy Sergeyev\Desktop\%D0%BF%D1%80%D0%B0%D0%B2%D0%B8%D0%BB%D1%8C%D0%BD%D1%8B%D0%B9 %D0%BE%D1%82%D0%B2%D0%B5%D1%82 - %D0%9F%D0%BE%D1%88%D1%83%D0%BA Google_files\rez.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 name="Не равно 11"/>
          <p:cNvSpPr/>
          <p:nvPr/>
        </p:nvSpPr>
        <p:spPr>
          <a:xfrm>
            <a:off x="3923928" y="3134340"/>
            <a:ext cx="1800200" cy="914400"/>
          </a:xfrm>
          <a:prstGeom prst="mathNotEqual">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4" name="Заголовок 1"/>
          <p:cNvSpPr txBox="1">
            <a:spLocks/>
          </p:cNvSpPr>
          <p:nvPr/>
        </p:nvSpPr>
        <p:spPr>
          <a:xfrm>
            <a:off x="5596905" y="4869160"/>
            <a:ext cx="2304256" cy="1143000"/>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uk-UA" sz="1600" b="1" dirty="0" smtClean="0">
                <a:solidFill>
                  <a:schemeClr val="bg1"/>
                </a:solidFill>
              </a:rPr>
              <a:t>Стандарт – ДСТУ </a:t>
            </a:r>
            <a:r>
              <a:rPr lang="en-US" sz="1600" b="1" dirty="0" smtClean="0">
                <a:solidFill>
                  <a:schemeClr val="bg1"/>
                </a:solidFill>
              </a:rPr>
              <a:t>ISO EN 14180</a:t>
            </a:r>
            <a:r>
              <a:rPr lang="uk-UA" sz="1600" b="1" dirty="0" smtClean="0">
                <a:solidFill>
                  <a:schemeClr val="bg1"/>
                </a:solidFill>
              </a:rPr>
              <a:t>;</a:t>
            </a:r>
            <a:endParaRPr lang="en-US" sz="1600" b="1" dirty="0" smtClean="0">
              <a:solidFill>
                <a:schemeClr val="bg1"/>
              </a:solidFill>
            </a:endParaRPr>
          </a:p>
          <a:p>
            <a:r>
              <a:rPr lang="uk-UA" sz="1600" b="1" dirty="0" smtClean="0">
                <a:solidFill>
                  <a:schemeClr val="bg1"/>
                </a:solidFill>
              </a:rPr>
              <a:t>2-3 % розчин формальдагіду, стерилізуючий агент</a:t>
            </a:r>
            <a:r>
              <a:rPr lang="uk-UA" sz="1400" b="1" dirty="0" smtClean="0">
                <a:solidFill>
                  <a:schemeClr val="bg1"/>
                </a:solidFill>
              </a:rPr>
              <a:t>. </a:t>
            </a:r>
            <a:endParaRPr lang="ru-RU" sz="1400" b="1" dirty="0">
              <a:solidFill>
                <a:schemeClr val="bg1"/>
              </a:solidFill>
            </a:endParaRPr>
          </a:p>
        </p:txBody>
      </p:sp>
    </p:spTree>
    <p:extLst>
      <p:ext uri="{BB962C8B-B14F-4D97-AF65-F5344CB8AC3E}">
        <p14:creationId xmlns:p14="http://schemas.microsoft.com/office/powerpoint/2010/main" val="51618033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nSpc>
                <a:spcPct val="90000"/>
              </a:lnSpc>
              <a:spcBef>
                <a:spcPct val="20000"/>
              </a:spcBef>
            </a:pPr>
            <a:r>
              <a:rPr lang="uk-UA" sz="3600" b="1" dirty="0">
                <a:solidFill>
                  <a:srgbClr val="0070C0"/>
                </a:solidFill>
                <a:latin typeface="+mn-lt"/>
                <a:ea typeface="+mn-ea"/>
                <a:cs typeface="+mn-cs"/>
              </a:rPr>
              <a:t>Як покращити потоки МВ між ЦСВ та операційним блоком.</a:t>
            </a:r>
            <a:endParaRPr lang="ru-RU" sz="3600" b="1" dirty="0">
              <a:solidFill>
                <a:srgbClr val="0070C0"/>
              </a:solidFill>
              <a:latin typeface="+mn-lt"/>
              <a:ea typeface="+mn-ea"/>
              <a:cs typeface="+mn-cs"/>
            </a:endParaRPr>
          </a:p>
        </p:txBody>
      </p:sp>
      <p:sp>
        <p:nvSpPr>
          <p:cNvPr id="3" name="TextBox 2"/>
          <p:cNvSpPr txBox="1"/>
          <p:nvPr/>
        </p:nvSpPr>
        <p:spPr>
          <a:xfrm>
            <a:off x="495792" y="1628800"/>
            <a:ext cx="8424936" cy="5016758"/>
          </a:xfrm>
          <a:prstGeom prst="rect">
            <a:avLst/>
          </a:prstGeom>
          <a:noFill/>
        </p:spPr>
        <p:txBody>
          <a:bodyPr wrap="square" rtlCol="0">
            <a:spAutoFit/>
          </a:bodyPr>
          <a:lstStyle/>
          <a:p>
            <a:pPr marL="285750" indent="-285750">
              <a:buFont typeface="Wingdings" pitchFamily="2" charset="2"/>
              <a:buChar char="§"/>
            </a:pPr>
            <a:r>
              <a:rPr lang="uk-UA" sz="2000" dirty="0" smtClean="0"/>
              <a:t>Підготувати робочі інструкції для поводження з контамінованими чи  використаними МВ, на базі рекомендації </a:t>
            </a:r>
          </a:p>
          <a:p>
            <a:pPr marL="285750" indent="-285750">
              <a:buFontTx/>
              <a:buChar char="-"/>
            </a:pPr>
            <a:r>
              <a:rPr lang="uk-UA" sz="2000" dirty="0" smtClean="0"/>
              <a:t>Усунути видиме забруднення</a:t>
            </a:r>
          </a:p>
          <a:p>
            <a:pPr marL="285750" indent="-285750">
              <a:buFontTx/>
              <a:buChar char="-"/>
            </a:pPr>
            <a:r>
              <a:rPr lang="uk-UA" sz="2000" dirty="0" smtClean="0"/>
              <a:t>Видалити одноразові МВ</a:t>
            </a:r>
          </a:p>
          <a:p>
            <a:pPr marL="285750" indent="-285750">
              <a:buFontTx/>
              <a:buChar char="-"/>
            </a:pPr>
            <a:r>
              <a:rPr lang="uk-UA" sz="2000" dirty="0" smtClean="0"/>
              <a:t>Розібрати МВ, коли це необхідно</a:t>
            </a:r>
          </a:p>
          <a:p>
            <a:pPr marL="285750" indent="-285750">
              <a:buFontTx/>
              <a:buChar char="-"/>
            </a:pPr>
            <a:r>
              <a:rPr lang="uk-UA" sz="2000" dirty="0" smtClean="0"/>
              <a:t>Використовувати корзини для малих виробів та частин</a:t>
            </a:r>
          </a:p>
          <a:p>
            <a:pPr marL="285750" indent="-285750">
              <a:buFontTx/>
              <a:buChar char="-"/>
            </a:pPr>
            <a:r>
              <a:rPr lang="uk-UA" sz="2000" dirty="0" smtClean="0"/>
              <a:t>Відкрити інструменти на 90 градусів</a:t>
            </a:r>
          </a:p>
          <a:p>
            <a:pPr marL="285750" indent="-285750">
              <a:buFontTx/>
              <a:buChar char="-"/>
            </a:pPr>
            <a:r>
              <a:rPr lang="uk-UA" sz="2000" dirty="0" smtClean="0"/>
              <a:t>Покласти інструменти, які потребують попереднього очищення зверху</a:t>
            </a:r>
          </a:p>
          <a:p>
            <a:pPr marL="285750" indent="-285750">
              <a:buFontTx/>
              <a:buChar char="-"/>
            </a:pPr>
            <a:r>
              <a:rPr lang="uk-UA" sz="2000" dirty="0" smtClean="0"/>
              <a:t>що потрібно </a:t>
            </a:r>
          </a:p>
          <a:p>
            <a:pPr marL="285750" indent="-285750">
              <a:buFont typeface="Wingdings" pitchFamily="2" charset="2"/>
              <a:buChar char="§"/>
            </a:pPr>
            <a:r>
              <a:rPr lang="uk-UA" sz="2000" dirty="0" smtClean="0"/>
              <a:t>Не перевантажувати корзини та контейнери</a:t>
            </a:r>
          </a:p>
          <a:p>
            <a:pPr marL="285750" indent="-285750">
              <a:buFont typeface="Wingdings" pitchFamily="2" charset="2"/>
              <a:buChar char="§"/>
            </a:pPr>
            <a:r>
              <a:rPr lang="uk-UA" sz="2000" dirty="0" smtClean="0"/>
              <a:t>Маркувати контейнери для чіткої ідентифікації </a:t>
            </a:r>
          </a:p>
          <a:p>
            <a:pPr marL="285750" indent="-285750">
              <a:buFont typeface="Wingdings" pitchFamily="2" charset="2"/>
              <a:buChar char="§"/>
            </a:pPr>
            <a:r>
              <a:rPr lang="uk-UA" sz="2000" dirty="0" smtClean="0"/>
              <a:t>Маркувати пошкоджений інструмент чи інструмент, що спеціального потребує ремонту/догляду</a:t>
            </a:r>
          </a:p>
          <a:p>
            <a:pPr marL="285750" indent="-285750">
              <a:buFont typeface="Wingdings" pitchFamily="2" charset="2"/>
              <a:buChar char="§"/>
            </a:pPr>
            <a:r>
              <a:rPr lang="uk-UA" sz="2000" dirty="0" smtClean="0"/>
              <a:t>Пересвідчитись що орендований інструмент окремо від власного</a:t>
            </a:r>
          </a:p>
          <a:p>
            <a:pPr marL="285750" indent="-285750">
              <a:buFont typeface="Wingdings" pitchFamily="2" charset="2"/>
              <a:buChar char="§"/>
            </a:pPr>
            <a:r>
              <a:rPr lang="uk-UA" sz="2000" dirty="0" smtClean="0"/>
              <a:t>Запровадження системи Інструментального Менеджменту, що включає ремонт інструменту, його аудит та оптимізація/стандартизація. </a:t>
            </a:r>
            <a:endParaRPr lang="ru-RU" sz="2000" dirty="0"/>
          </a:p>
        </p:txBody>
      </p:sp>
    </p:spTree>
    <p:extLst>
      <p:ext uri="{BB962C8B-B14F-4D97-AF65-F5344CB8AC3E}">
        <p14:creationId xmlns:p14="http://schemas.microsoft.com/office/powerpoint/2010/main" val="19846746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188640"/>
            <a:ext cx="9144000" cy="6120680"/>
          </a:xfrm>
          <a:ln>
            <a:solidFill>
              <a:schemeClr val="bg1"/>
            </a:solidFill>
          </a:ln>
        </p:spPr>
        <p:txBody>
          <a:bodyPr>
            <a:noAutofit/>
          </a:bodyPr>
          <a:lstStyle/>
          <a:p>
            <a:pPr algn="just"/>
            <a:endParaRPr lang="uk-UA" sz="1200" b="1" dirty="0" smtClean="0"/>
          </a:p>
          <a:p>
            <a:pPr algn="just"/>
            <a:r>
              <a:rPr lang="uk-UA" sz="1800" b="1" dirty="0" err="1" smtClean="0">
                <a:solidFill>
                  <a:srgbClr val="0070C0"/>
                </a:solidFill>
              </a:rPr>
              <a:t>Нозокоміальна</a:t>
            </a:r>
            <a:r>
              <a:rPr lang="uk-UA" sz="1800" b="1" dirty="0" smtClean="0">
                <a:solidFill>
                  <a:srgbClr val="0070C0"/>
                </a:solidFill>
              </a:rPr>
              <a:t> / </a:t>
            </a:r>
            <a:r>
              <a:rPr lang="uk-UA" sz="1800" b="1" dirty="0" err="1" smtClean="0">
                <a:solidFill>
                  <a:srgbClr val="0070C0"/>
                </a:solidFill>
              </a:rPr>
              <a:t>внутрішньолікарняна</a:t>
            </a:r>
            <a:r>
              <a:rPr lang="uk-UA" sz="1800" b="1" dirty="0" smtClean="0">
                <a:solidFill>
                  <a:srgbClr val="0070C0"/>
                </a:solidFill>
              </a:rPr>
              <a:t> інфекція або інфекція пов'язана з наданням медичної допомоги </a:t>
            </a:r>
            <a:r>
              <a:rPr lang="uk-UA" sz="1800" dirty="0" smtClean="0"/>
              <a:t>(надалі ІПНМД) це захворювання інфекційного походження, що виникає у хворого під час його лікування або обстеження в лікарняному/соціальному  закладі, або після виписки з нього.</a:t>
            </a:r>
          </a:p>
          <a:p>
            <a:pPr algn="just"/>
            <a:r>
              <a:rPr lang="uk-UA" sz="1800" dirty="0" smtClean="0"/>
              <a:t>ВЛІ набуваються пацієнтами, в яких вони були відсутні на момент візиту у лікувальний заклад - після відвідування лікарень або проведення специфічних медичних маніпуляцій вдома (внутрішньовенна терапія, сестринський догляд, катетеризація, тощо), </a:t>
            </a:r>
            <a:r>
              <a:rPr lang="uk-UA" sz="1800" u="sng" dirty="0" smtClean="0"/>
              <a:t>протягом 48 годин після госпіталізації/маніпуляції/відвідування лікарні</a:t>
            </a:r>
            <a:r>
              <a:rPr lang="uk-UA" sz="1800" dirty="0" smtClean="0"/>
              <a:t>, а також протягом 30 днів після операції чи процедури гемодіалізу та протягом 90 діб після перебування в домі для пристарілих чи закладах тривалого перебування, за умови, що на момент початку лікування пацієнт не знаходиться в інкубаційному періоді іншого інфекційного захворювання.</a:t>
            </a:r>
          </a:p>
          <a:p>
            <a:pPr algn="just"/>
            <a:r>
              <a:rPr lang="uk-UA" sz="1800" b="1" dirty="0" smtClean="0"/>
              <a:t>За даними МОЗ України, проблеми нозокоміальної інфекції в нашій державі фактично не існує, </a:t>
            </a:r>
            <a:r>
              <a:rPr lang="uk-UA" sz="1800" dirty="0" smtClean="0"/>
              <a:t>а зареєстровані випадки скоріше є виключенням з правил. Таким чином у 2012 році офіційно зареєстровано всього 7253 випадки </a:t>
            </a:r>
            <a:r>
              <a:rPr lang="uk-UA" sz="1800" dirty="0"/>
              <a:t>ІПНМД, </a:t>
            </a:r>
            <a:r>
              <a:rPr lang="uk-UA" sz="1800" dirty="0" smtClean="0"/>
              <a:t>що, виходячи з загальної кількості пацієнтів та проведених втручань та маніпуляцій майже у 50 разів нижче, ніж аналогічні показники у країнах ЄС</a:t>
            </a:r>
          </a:p>
          <a:p>
            <a:pPr marL="0" indent="0" algn="just">
              <a:buNone/>
            </a:pPr>
            <a:r>
              <a:rPr lang="uk-UA" sz="1800" b="1" dirty="0" smtClean="0">
                <a:solidFill>
                  <a:srgbClr val="4B32DE"/>
                </a:solidFill>
              </a:rPr>
              <a:t>ВЛІ є важливою причиною захворюваності та смертності. Приблизно 1 з кожних 20 стаціонарних пацієнтів має інфекцію, пов'язану з лікувальною допомогою. Ці інфекції коштують системі охорони здоров'я США мільярди доларів щороку!!!  </a:t>
            </a:r>
            <a:endParaRPr lang="uk-UA" sz="1800" b="1" dirty="0">
              <a:solidFill>
                <a:srgbClr val="4B32DE"/>
              </a:solidFill>
            </a:endParaRPr>
          </a:p>
        </p:txBody>
      </p:sp>
      <p:sp>
        <p:nvSpPr>
          <p:cNvPr id="5" name="TextBox 4"/>
          <p:cNvSpPr txBox="1"/>
          <p:nvPr/>
        </p:nvSpPr>
        <p:spPr>
          <a:xfrm>
            <a:off x="755576" y="0"/>
            <a:ext cx="7560840" cy="584775"/>
          </a:xfrm>
          <a:prstGeom prst="rect">
            <a:avLst/>
          </a:prstGeom>
          <a:noFill/>
        </p:spPr>
        <p:txBody>
          <a:bodyPr wrap="square" rtlCol="0">
            <a:spAutoFit/>
          </a:bodyPr>
          <a:lstStyle/>
          <a:p>
            <a:pPr algn="ctr"/>
            <a:r>
              <a:rPr lang="uk-UA" sz="3200" b="1" dirty="0" smtClean="0">
                <a:solidFill>
                  <a:srgbClr val="0070C0"/>
                </a:solidFill>
              </a:rPr>
              <a:t>ПРОБЛЕМАТИКА </a:t>
            </a:r>
            <a:endParaRPr lang="uk-UA" sz="2400" b="1" dirty="0">
              <a:solidFill>
                <a:srgbClr val="0070C0"/>
              </a:solidFill>
            </a:endParaRPr>
          </a:p>
        </p:txBody>
      </p:sp>
    </p:spTree>
    <p:extLst>
      <p:ext uri="{BB962C8B-B14F-4D97-AF65-F5344CB8AC3E}">
        <p14:creationId xmlns:p14="http://schemas.microsoft.com/office/powerpoint/2010/main" val="285986446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274638"/>
            <a:ext cx="9036496" cy="1143000"/>
          </a:xfrm>
        </p:spPr>
        <p:txBody>
          <a:bodyPr>
            <a:noAutofit/>
          </a:bodyPr>
          <a:lstStyle/>
          <a:p>
            <a:pPr>
              <a:lnSpc>
                <a:spcPct val="90000"/>
              </a:lnSpc>
              <a:spcBef>
                <a:spcPct val="20000"/>
              </a:spcBef>
            </a:pPr>
            <a:r>
              <a:rPr lang="uk-UA" sz="3600" b="1" dirty="0">
                <a:solidFill>
                  <a:srgbClr val="0070C0"/>
                </a:solidFill>
                <a:latin typeface="+mn-lt"/>
                <a:ea typeface="+mn-ea"/>
                <a:cs typeface="+mn-cs"/>
              </a:rPr>
              <a:t>Обмеження для парових стерилізаторів, що не відповідають стандарту </a:t>
            </a:r>
            <a:r>
              <a:rPr lang="uk-UA" sz="3600" b="1" dirty="0" smtClean="0">
                <a:solidFill>
                  <a:srgbClr val="0070C0"/>
                </a:solidFill>
                <a:latin typeface="+mn-lt"/>
                <a:ea typeface="+mn-ea"/>
                <a:cs typeface="+mn-cs"/>
              </a:rPr>
              <a:t>ДСТУ </a:t>
            </a:r>
            <a:r>
              <a:rPr lang="en-US" sz="3600" b="1" dirty="0" smtClean="0">
                <a:solidFill>
                  <a:srgbClr val="0070C0"/>
                </a:solidFill>
                <a:latin typeface="+mn-lt"/>
                <a:ea typeface="+mn-ea"/>
                <a:cs typeface="+mn-cs"/>
              </a:rPr>
              <a:t>EN </a:t>
            </a:r>
            <a:r>
              <a:rPr lang="en-US" sz="3600" b="1" dirty="0">
                <a:solidFill>
                  <a:srgbClr val="0070C0"/>
                </a:solidFill>
                <a:latin typeface="+mn-lt"/>
                <a:ea typeface="+mn-ea"/>
                <a:cs typeface="+mn-cs"/>
              </a:rPr>
              <a:t>285</a:t>
            </a:r>
            <a:r>
              <a:rPr lang="uk-UA" sz="3600" b="1" dirty="0">
                <a:solidFill>
                  <a:srgbClr val="0070C0"/>
                </a:solidFill>
                <a:latin typeface="+mn-lt"/>
                <a:ea typeface="+mn-ea"/>
                <a:cs typeface="+mn-cs"/>
              </a:rPr>
              <a:t> </a:t>
            </a:r>
            <a:endParaRPr lang="ru-RU" sz="3600" b="1" dirty="0">
              <a:solidFill>
                <a:srgbClr val="0070C0"/>
              </a:solidFill>
              <a:latin typeface="+mn-lt"/>
              <a:ea typeface="+mn-ea"/>
              <a:cs typeface="+mn-cs"/>
            </a:endParaRPr>
          </a:p>
        </p:txBody>
      </p:sp>
      <p:pic>
        <p:nvPicPr>
          <p:cNvPr id="4" name="Picture 6" descr="D:\Presintations &amp; Videos\Photo UA CSSD old photo CSSD\Rivne region\P101050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3" y="1484784"/>
            <a:ext cx="3698903" cy="2808312"/>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3939158" y="1494334"/>
            <a:ext cx="5112568" cy="5262979"/>
          </a:xfrm>
          <a:prstGeom prst="rect">
            <a:avLst/>
          </a:prstGeom>
        </p:spPr>
        <p:txBody>
          <a:bodyPr wrap="square">
            <a:spAutoFit/>
          </a:bodyPr>
          <a:lstStyle/>
          <a:p>
            <a:pPr algn="ctr"/>
            <a:r>
              <a:rPr lang="uk-UA" sz="2800" dirty="0" smtClean="0"/>
              <a:t>Зазначені стерилізатори </a:t>
            </a:r>
            <a:r>
              <a:rPr lang="uk-UA" sz="2800" i="1" dirty="0" smtClean="0">
                <a:solidFill>
                  <a:srgbClr val="FF0000"/>
                </a:solidFill>
              </a:rPr>
              <a:t>не </a:t>
            </a:r>
            <a:r>
              <a:rPr lang="uk-UA" sz="2800" i="1" dirty="0">
                <a:solidFill>
                  <a:srgbClr val="FF0000"/>
                </a:solidFill>
              </a:rPr>
              <a:t>можуть</a:t>
            </a:r>
            <a:r>
              <a:rPr lang="uk-UA" sz="2800" dirty="0"/>
              <a:t> використовуватись для </a:t>
            </a:r>
            <a:r>
              <a:rPr lang="uk-UA" sz="2800" dirty="0" smtClean="0"/>
              <a:t>стерилізації:</a:t>
            </a:r>
          </a:p>
          <a:p>
            <a:endParaRPr lang="uk-UA" sz="2800" dirty="0" smtClean="0"/>
          </a:p>
          <a:p>
            <a:pPr marL="285750" indent="-285750">
              <a:buFontTx/>
              <a:buChar char="-"/>
            </a:pPr>
            <a:r>
              <a:rPr lang="uk-UA" sz="2800" dirty="0" smtClean="0">
                <a:solidFill>
                  <a:srgbClr val="FF0000"/>
                </a:solidFill>
              </a:rPr>
              <a:t>Напівкритичних ВМП типу В</a:t>
            </a:r>
            <a:r>
              <a:rPr lang="uk-UA" sz="2800" dirty="0" smtClean="0">
                <a:solidFill>
                  <a:srgbClr val="FFC000"/>
                </a:solidFill>
              </a:rPr>
              <a:t>.</a:t>
            </a:r>
          </a:p>
          <a:p>
            <a:pPr marL="285750" indent="-285750">
              <a:buFontTx/>
              <a:buChar char="-"/>
            </a:pPr>
            <a:endParaRPr lang="uk-UA" sz="2800" dirty="0" smtClean="0"/>
          </a:p>
          <a:p>
            <a:pPr marL="285750" indent="-285750">
              <a:buFontTx/>
              <a:buChar char="-"/>
            </a:pPr>
            <a:r>
              <a:rPr lang="uk-UA" sz="2800" dirty="0" smtClean="0">
                <a:solidFill>
                  <a:srgbClr val="FF0000"/>
                </a:solidFill>
              </a:rPr>
              <a:t>Критичних ВМП типу В, С.  </a:t>
            </a:r>
            <a:endParaRPr lang="ru-RU" sz="2800" dirty="0">
              <a:solidFill>
                <a:srgbClr val="FF0000"/>
              </a:solidFill>
            </a:endParaRPr>
          </a:p>
          <a:p>
            <a:pPr marL="285750" indent="-285750">
              <a:buFontTx/>
              <a:buChar char="-"/>
            </a:pPr>
            <a:endParaRPr lang="uk-UA" sz="2800" dirty="0" smtClean="0">
              <a:solidFill>
                <a:srgbClr val="FF0000"/>
              </a:solidFill>
            </a:endParaRPr>
          </a:p>
          <a:p>
            <a:r>
              <a:rPr lang="uk-UA" sz="2800" dirty="0" smtClean="0">
                <a:solidFill>
                  <a:srgbClr val="4B32DE"/>
                </a:solidFill>
              </a:rPr>
              <a:t>І можуть використовуватися тільки для стерилізації </a:t>
            </a:r>
            <a:r>
              <a:rPr lang="uk-UA" sz="2800" b="1" dirty="0" smtClean="0">
                <a:solidFill>
                  <a:srgbClr val="4B32DE"/>
                </a:solidFill>
              </a:rPr>
              <a:t>напівкритичних</a:t>
            </a:r>
            <a:r>
              <a:rPr lang="uk-UA" sz="2800" dirty="0" smtClean="0">
                <a:solidFill>
                  <a:srgbClr val="4B32DE"/>
                </a:solidFill>
              </a:rPr>
              <a:t> та </a:t>
            </a:r>
            <a:r>
              <a:rPr lang="uk-UA" sz="2800" b="1" dirty="0" smtClean="0">
                <a:solidFill>
                  <a:srgbClr val="4B32DE"/>
                </a:solidFill>
              </a:rPr>
              <a:t>критичних</a:t>
            </a:r>
            <a:r>
              <a:rPr lang="uk-UA" sz="2800" dirty="0" smtClean="0">
                <a:solidFill>
                  <a:srgbClr val="4B32DE"/>
                </a:solidFill>
              </a:rPr>
              <a:t> ВМП типу А. </a:t>
            </a:r>
            <a:endParaRPr lang="ru-RU" sz="2800" dirty="0">
              <a:solidFill>
                <a:srgbClr val="4B32DE"/>
              </a:solidFill>
            </a:endParaRPr>
          </a:p>
        </p:txBody>
      </p:sp>
      <p:pic>
        <p:nvPicPr>
          <p:cNvPr id="6" name="Рисунок 5" descr="https://encrypted-tbn2.gstatic.com/images?q=tbn:ANd9GcRkB5OOFSgcpPSa79So92eC3CIe_uUYE4a7wAsVna0mhgQpvRpD"/>
          <p:cNvPicPr/>
          <p:nvPr/>
        </p:nvPicPr>
        <p:blipFill>
          <a:blip r:embed="rId3">
            <a:extLst>
              <a:ext uri="{28A0092B-C50C-407E-A947-70E740481C1C}">
                <a14:useLocalDpi xmlns:a14="http://schemas.microsoft.com/office/drawing/2010/main" val="0"/>
              </a:ext>
            </a:extLst>
          </a:blip>
          <a:srcRect/>
          <a:stretch>
            <a:fillRect/>
          </a:stretch>
        </p:blipFill>
        <p:spPr bwMode="auto">
          <a:xfrm>
            <a:off x="96148" y="4309070"/>
            <a:ext cx="3827780" cy="2524125"/>
          </a:xfrm>
          <a:prstGeom prst="rect">
            <a:avLst/>
          </a:prstGeom>
          <a:noFill/>
          <a:ln>
            <a:noFill/>
          </a:ln>
        </p:spPr>
      </p:pic>
    </p:spTree>
    <p:extLst>
      <p:ext uri="{BB962C8B-B14F-4D97-AF65-F5344CB8AC3E}">
        <p14:creationId xmlns:p14="http://schemas.microsoft.com/office/powerpoint/2010/main" val="252642308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txBox="1">
            <a:spLocks noChangeArrowheads="1"/>
          </p:cNvSpPr>
          <p:nvPr/>
        </p:nvSpPr>
        <p:spPr bwMode="auto">
          <a:xfrm>
            <a:off x="333375" y="188913"/>
            <a:ext cx="8640763" cy="684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hangingPunct="0">
              <a:spcBef>
                <a:spcPts val="600"/>
              </a:spcBef>
              <a:buClr>
                <a:schemeClr val="accent1"/>
              </a:buClr>
              <a:buSzPct val="80000"/>
              <a:buFont typeface="Wingdings 2" pitchFamily="18" charset="2"/>
              <a:buChar char=""/>
              <a:defRPr sz="3200">
                <a:solidFill>
                  <a:schemeClr val="tx1"/>
                </a:solidFill>
                <a:latin typeface="Gill Sans MT" pitchFamily="34" charset="0"/>
              </a:defRPr>
            </a:lvl1pPr>
            <a:lvl2pPr marL="742950" indent="-285750" algn="l" eaLnBrk="0" hangingPunct="0">
              <a:spcBef>
                <a:spcPts val="550"/>
              </a:spcBef>
              <a:buClr>
                <a:schemeClr val="accent1"/>
              </a:buClr>
              <a:buFont typeface="Verdana" pitchFamily="34" charset="0"/>
              <a:buChar char="◦"/>
              <a:defRPr sz="2800">
                <a:solidFill>
                  <a:schemeClr val="tx1"/>
                </a:solidFill>
                <a:latin typeface="Gill Sans MT" pitchFamily="34" charset="0"/>
              </a:defRPr>
            </a:lvl2pPr>
            <a:lvl3pPr marL="1143000" indent="-228600" algn="l" eaLnBrk="0" hangingPunct="0">
              <a:spcBef>
                <a:spcPct val="20000"/>
              </a:spcBef>
              <a:buClr>
                <a:schemeClr val="accent2"/>
              </a:buClr>
              <a:buFont typeface="Wingdings 2" pitchFamily="18" charset="2"/>
              <a:buChar char=""/>
              <a:defRPr sz="2400">
                <a:solidFill>
                  <a:schemeClr val="tx1"/>
                </a:solidFill>
                <a:latin typeface="Gill Sans MT" pitchFamily="34" charset="0"/>
              </a:defRPr>
            </a:lvl3pPr>
            <a:lvl4pPr marL="1600200" indent="-228600" algn="l" eaLnBrk="0" hangingPunct="0">
              <a:spcBef>
                <a:spcPct val="20000"/>
              </a:spcBef>
              <a:buClr>
                <a:srgbClr val="C32D2E"/>
              </a:buClr>
              <a:buFont typeface="Wingdings 2" pitchFamily="18" charset="2"/>
              <a:buChar char=""/>
              <a:defRPr sz="2000">
                <a:solidFill>
                  <a:schemeClr val="tx1"/>
                </a:solidFill>
                <a:latin typeface="Gill Sans MT" pitchFamily="34" charset="0"/>
              </a:defRPr>
            </a:lvl4pPr>
            <a:lvl5pPr marL="2057400" indent="-228600" algn="l" eaLnBrk="0" hangingPunct="0">
              <a:spcBef>
                <a:spcPct val="20000"/>
              </a:spcBef>
              <a:buClr>
                <a:srgbClr val="84AA33"/>
              </a:buClr>
              <a:buFont typeface="Wingdings 2" pitchFamily="18" charset="2"/>
              <a:buChar char=""/>
              <a:defRPr sz="2000">
                <a:solidFill>
                  <a:schemeClr val="tx1"/>
                </a:solidFill>
                <a:latin typeface="Gill Sans MT" pitchFamily="34" charset="0"/>
              </a:defRPr>
            </a:lvl5pPr>
            <a:lvl6pPr marL="2514600" indent="-2286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defRPr>
            </a:lvl6pPr>
            <a:lvl7pPr marL="2971800" indent="-2286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defRPr>
            </a:lvl7pPr>
            <a:lvl8pPr marL="3429000" indent="-2286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defRPr>
            </a:lvl8pPr>
            <a:lvl9pPr marL="3886200" indent="-2286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defRPr>
            </a:lvl9pPr>
          </a:lstStyle>
          <a:p>
            <a:pPr algn="ctr">
              <a:spcBef>
                <a:spcPct val="0"/>
              </a:spcBef>
              <a:buClrTx/>
              <a:buSzTx/>
              <a:buFontTx/>
              <a:buNone/>
            </a:pPr>
            <a:r>
              <a:rPr lang="uk-UA" altLang="ru-RU" sz="2000" b="1" dirty="0">
                <a:solidFill>
                  <a:srgbClr val="005D9D"/>
                </a:solidFill>
                <a:latin typeface="Arial" pitchFamily="34" charset="0"/>
                <a:sym typeface="Arial" pitchFamily="34" charset="0"/>
              </a:rPr>
              <a:t>ПРИКЛАД РЕАЛІЗАЦІЇ ЦСВ м. </a:t>
            </a:r>
            <a:r>
              <a:rPr lang="uk-UA" altLang="ru-RU" sz="2000" b="1" dirty="0" smtClean="0">
                <a:solidFill>
                  <a:srgbClr val="005D9D"/>
                </a:solidFill>
                <a:latin typeface="Arial" pitchFamily="34" charset="0"/>
                <a:sym typeface="Arial" pitchFamily="34" charset="0"/>
              </a:rPr>
              <a:t>Києві (працює з 2004 року)</a:t>
            </a:r>
            <a:endParaRPr lang="uk-UA" altLang="ru-RU" sz="2000" b="1" dirty="0">
              <a:solidFill>
                <a:srgbClr val="005D9D"/>
              </a:solidFill>
              <a:latin typeface="Arial" pitchFamily="34" charset="0"/>
              <a:sym typeface="Arial" pitchFamily="34" charset="0"/>
            </a:endParaRPr>
          </a:p>
        </p:txBody>
      </p:sp>
      <p:pic>
        <p:nvPicPr>
          <p:cNvPr id="98307" name="Picture 5"/>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31788" y="3825875"/>
            <a:ext cx="4367212" cy="273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308" name="Picture 6"/>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652963" y="849313"/>
            <a:ext cx="4095750" cy="270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309" name="Picture 7"/>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5045075" y="3819227"/>
            <a:ext cx="3703638" cy="277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0" name="Picture 8"/>
          <p:cNvPicPr>
            <a:picLocks noChangeAspect="1" noChangeArrowheads="1"/>
          </p:cNvPicPr>
          <p:nvPr/>
        </p:nvPicPr>
        <p:blipFill>
          <a:blip r:embed="rId9">
            <a:extLst>
              <a:ext uri="{BEBA8EAE-BF5A-486C-A8C5-ECC9F3942E4B}">
                <a14:imgProps xmlns:a14="http://schemas.microsoft.com/office/drawing/2010/main">
                  <a14:imgLayer r:embed="rId10">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84213" y="615950"/>
            <a:ext cx="3330575" cy="29829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4497925"/>
      </p:ext>
    </p:extLst>
  </p:cSld>
  <p:clrMapOvr>
    <a:masterClrMapping/>
  </p:clrMapOvr>
  <p:transition spd="slow">
    <p:push dir="u"/>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1" descr="J:\БМТ\Немцы_проекты\Сторона загрухзки3.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530225" y="950913"/>
            <a:ext cx="3748088"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1" name="Picture 2" descr="J:\БМТ\Немцы_проекты\Упаковка.jpg"/>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4721225" y="936625"/>
            <a:ext cx="3767138" cy="282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2" name="Picture 3" descr="J:\БМТ\Немцы_проекты\Сторона выгрузки.jpg"/>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30225" y="3789363"/>
            <a:ext cx="3822700"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3" name="Picture 4" descr="J:\БМТ\Немцы_проекты\Сторона загрузки.jpg"/>
          <p:cNvPicPr>
            <a:picLocks noChangeAspect="1" noChangeArrowheads="1"/>
          </p:cNvPicPr>
          <p:nvPr/>
        </p:nvPicPr>
        <p:blipFill>
          <a:blip r:embed="rId9">
            <a:extLst>
              <a:ext uri="{BEBA8EAE-BF5A-486C-A8C5-ECC9F3942E4B}">
                <a14:imgProps xmlns:a14="http://schemas.microsoft.com/office/drawing/2010/main">
                  <a14:imgLayer r:embed="rId10">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87900" y="3833813"/>
            <a:ext cx="3700463" cy="282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4" name="Rectangle 2"/>
          <p:cNvSpPr txBox="1">
            <a:spLocks noChangeArrowheads="1"/>
          </p:cNvSpPr>
          <p:nvPr/>
        </p:nvSpPr>
        <p:spPr bwMode="auto">
          <a:xfrm>
            <a:off x="501650" y="188913"/>
            <a:ext cx="836295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hangingPunct="0">
              <a:spcBef>
                <a:spcPts val="600"/>
              </a:spcBef>
              <a:buClr>
                <a:schemeClr val="accent1"/>
              </a:buClr>
              <a:buSzPct val="80000"/>
              <a:buFont typeface="Wingdings 2" pitchFamily="18" charset="2"/>
              <a:buChar char=""/>
              <a:defRPr sz="3200">
                <a:solidFill>
                  <a:schemeClr val="tx1"/>
                </a:solidFill>
                <a:latin typeface="Gill Sans MT" pitchFamily="34" charset="0"/>
              </a:defRPr>
            </a:lvl1pPr>
            <a:lvl2pPr marL="742950" indent="-285750" algn="l" eaLnBrk="0" hangingPunct="0">
              <a:spcBef>
                <a:spcPts val="550"/>
              </a:spcBef>
              <a:buClr>
                <a:schemeClr val="accent1"/>
              </a:buClr>
              <a:buFont typeface="Verdana" pitchFamily="34" charset="0"/>
              <a:buChar char="◦"/>
              <a:defRPr sz="2800">
                <a:solidFill>
                  <a:schemeClr val="tx1"/>
                </a:solidFill>
                <a:latin typeface="Gill Sans MT" pitchFamily="34" charset="0"/>
              </a:defRPr>
            </a:lvl2pPr>
            <a:lvl3pPr marL="1143000" indent="-228600" algn="l" eaLnBrk="0" hangingPunct="0">
              <a:spcBef>
                <a:spcPct val="20000"/>
              </a:spcBef>
              <a:buClr>
                <a:schemeClr val="accent2"/>
              </a:buClr>
              <a:buFont typeface="Wingdings 2" pitchFamily="18" charset="2"/>
              <a:buChar char=""/>
              <a:defRPr sz="2400">
                <a:solidFill>
                  <a:schemeClr val="tx1"/>
                </a:solidFill>
                <a:latin typeface="Gill Sans MT" pitchFamily="34" charset="0"/>
              </a:defRPr>
            </a:lvl3pPr>
            <a:lvl4pPr marL="1600200" indent="-228600" algn="l" eaLnBrk="0" hangingPunct="0">
              <a:spcBef>
                <a:spcPct val="20000"/>
              </a:spcBef>
              <a:buClr>
                <a:srgbClr val="C32D2E"/>
              </a:buClr>
              <a:buFont typeface="Wingdings 2" pitchFamily="18" charset="2"/>
              <a:buChar char=""/>
              <a:defRPr sz="2000">
                <a:solidFill>
                  <a:schemeClr val="tx1"/>
                </a:solidFill>
                <a:latin typeface="Gill Sans MT" pitchFamily="34" charset="0"/>
              </a:defRPr>
            </a:lvl4pPr>
            <a:lvl5pPr marL="2057400" indent="-228600" algn="l" eaLnBrk="0" hangingPunct="0">
              <a:spcBef>
                <a:spcPct val="20000"/>
              </a:spcBef>
              <a:buClr>
                <a:srgbClr val="84AA33"/>
              </a:buClr>
              <a:buFont typeface="Wingdings 2" pitchFamily="18" charset="2"/>
              <a:buChar char=""/>
              <a:defRPr sz="2000">
                <a:solidFill>
                  <a:schemeClr val="tx1"/>
                </a:solidFill>
                <a:latin typeface="Gill Sans MT" pitchFamily="34" charset="0"/>
              </a:defRPr>
            </a:lvl5pPr>
            <a:lvl6pPr marL="2514600" indent="-2286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defRPr>
            </a:lvl6pPr>
            <a:lvl7pPr marL="2971800" indent="-2286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defRPr>
            </a:lvl7pPr>
            <a:lvl8pPr marL="3429000" indent="-2286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defRPr>
            </a:lvl8pPr>
            <a:lvl9pPr marL="3886200" indent="-228600" eaLnBrk="0" fontAlgn="base" hangingPunct="0">
              <a:spcBef>
                <a:spcPct val="20000"/>
              </a:spcBef>
              <a:spcAft>
                <a:spcPct val="0"/>
              </a:spcAft>
              <a:buClr>
                <a:srgbClr val="84AA33"/>
              </a:buClr>
              <a:buFont typeface="Wingdings 2" pitchFamily="18" charset="2"/>
              <a:buChar char=""/>
              <a:defRPr sz="2000">
                <a:solidFill>
                  <a:schemeClr val="tx1"/>
                </a:solidFill>
                <a:latin typeface="Gill Sans MT" pitchFamily="34" charset="0"/>
              </a:defRPr>
            </a:lvl9pPr>
          </a:lstStyle>
          <a:p>
            <a:pPr algn="ctr">
              <a:spcBef>
                <a:spcPct val="0"/>
              </a:spcBef>
              <a:buClrTx/>
              <a:buSzTx/>
              <a:buFontTx/>
              <a:buNone/>
            </a:pPr>
            <a:r>
              <a:rPr lang="uk-UA" altLang="ru-RU" sz="2400" b="1" dirty="0" smtClean="0">
                <a:solidFill>
                  <a:srgbClr val="005D9D"/>
                </a:solidFill>
                <a:latin typeface="Arial" pitchFamily="34" charset="0"/>
                <a:sym typeface="Arial" pitchFamily="34" charset="0"/>
              </a:rPr>
              <a:t>ПРИКЛАД ЦСВ (2011 рік) в м. Одеса</a:t>
            </a:r>
            <a:endParaRPr lang="uk-UA" altLang="ru-RU" sz="2400" b="1" dirty="0">
              <a:solidFill>
                <a:srgbClr val="005D9D"/>
              </a:solidFill>
              <a:latin typeface="Arial" pitchFamily="34" charset="0"/>
              <a:sym typeface="Arial" pitchFamily="34" charset="0"/>
            </a:endParaRPr>
          </a:p>
        </p:txBody>
      </p:sp>
    </p:spTree>
    <p:extLst>
      <p:ext uri="{BB962C8B-B14F-4D97-AF65-F5344CB8AC3E}">
        <p14:creationId xmlns:p14="http://schemas.microsoft.com/office/powerpoint/2010/main" val="3785462036"/>
      </p:ext>
    </p:extLst>
  </p:cSld>
  <p:clrMapOvr>
    <a:masterClrMapping/>
  </p:clrMapOvr>
  <p:transition spd="slow">
    <p:push dir="u"/>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88640"/>
            <a:ext cx="8568952" cy="650206"/>
          </a:xfrm>
        </p:spPr>
        <p:txBody>
          <a:bodyPr>
            <a:noAutofit/>
          </a:bodyPr>
          <a:lstStyle/>
          <a:p>
            <a:r>
              <a:rPr lang="uk-UA" altLang="ru-RU" sz="2400" b="1" dirty="0" smtClean="0">
                <a:solidFill>
                  <a:srgbClr val="005D9D"/>
                </a:solidFill>
                <a:latin typeface="Arial" pitchFamily="34" charset="0"/>
                <a:sym typeface="Arial" pitchFamily="34" charset="0"/>
              </a:rPr>
              <a:t>ПРИКЛАД ЦСВ, 2012 рік запуску, де внаслідок відсутності </a:t>
            </a:r>
            <a:r>
              <a:rPr lang="uk-UA" altLang="ru-RU" sz="2400" b="1" dirty="0" err="1" smtClean="0">
                <a:solidFill>
                  <a:srgbClr val="005D9D"/>
                </a:solidFill>
                <a:latin typeface="Arial" pitchFamily="34" charset="0"/>
                <a:sym typeface="Arial" pitchFamily="34" charset="0"/>
              </a:rPr>
              <a:t>СанПін</a:t>
            </a:r>
            <a:r>
              <a:rPr lang="uk-UA" altLang="ru-RU" sz="2400" b="1" dirty="0" smtClean="0">
                <a:solidFill>
                  <a:srgbClr val="005D9D"/>
                </a:solidFill>
                <a:latin typeface="Arial" pitchFamily="34" charset="0"/>
                <a:sym typeface="Arial" pitchFamily="34" charset="0"/>
              </a:rPr>
              <a:t>, обладнання вже вийшло за ладу</a:t>
            </a:r>
            <a:endParaRPr lang="uk-UA" sz="2400"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9992" y="1255985"/>
            <a:ext cx="3960440" cy="5280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Рисунок 6" descr="C:\Users\Gennadiy Sergeyev\Desktop\PB130559.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255986"/>
            <a:ext cx="3888432" cy="5413191"/>
          </a:xfrm>
          <a:prstGeom prst="rect">
            <a:avLst/>
          </a:prstGeom>
          <a:noFill/>
          <a:ln>
            <a:noFill/>
          </a:ln>
        </p:spPr>
      </p:pic>
      <p:sp>
        <p:nvSpPr>
          <p:cNvPr id="6" name="Стрелка вправо 5"/>
          <p:cNvSpPr/>
          <p:nvPr/>
        </p:nvSpPr>
        <p:spPr>
          <a:xfrm rot="4390625">
            <a:off x="2163596" y="3882286"/>
            <a:ext cx="4408885" cy="648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TextBox 7"/>
          <p:cNvSpPr txBox="1"/>
          <p:nvPr/>
        </p:nvSpPr>
        <p:spPr>
          <a:xfrm>
            <a:off x="539552" y="1340768"/>
            <a:ext cx="3168352" cy="830997"/>
          </a:xfrm>
          <a:prstGeom prst="rect">
            <a:avLst/>
          </a:prstGeom>
          <a:noFill/>
        </p:spPr>
        <p:txBody>
          <a:bodyPr wrap="square" rtlCol="0">
            <a:spAutoFit/>
          </a:bodyPr>
          <a:lstStyle/>
          <a:p>
            <a:pPr algn="ctr"/>
            <a:r>
              <a:rPr lang="uk-UA" sz="2400" dirty="0" smtClean="0">
                <a:solidFill>
                  <a:schemeClr val="bg1"/>
                </a:solidFill>
              </a:rPr>
              <a:t>Мийно-дезінфекційна машина</a:t>
            </a:r>
            <a:endParaRPr lang="ru-RU" sz="2400" dirty="0">
              <a:solidFill>
                <a:schemeClr val="bg1"/>
              </a:solidFill>
            </a:endParaRPr>
          </a:p>
        </p:txBody>
      </p:sp>
    </p:spTree>
    <p:extLst>
      <p:ext uri="{BB962C8B-B14F-4D97-AF65-F5344CB8AC3E}">
        <p14:creationId xmlns:p14="http://schemas.microsoft.com/office/powerpoint/2010/main" val="204270537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4624"/>
            <a:ext cx="8229600" cy="1143000"/>
          </a:xfrm>
        </p:spPr>
        <p:txBody>
          <a:bodyPr>
            <a:noAutofit/>
          </a:bodyPr>
          <a:lstStyle/>
          <a:p>
            <a:r>
              <a:rPr lang="uk-UA" altLang="ru-RU" sz="2000" b="1" dirty="0">
                <a:solidFill>
                  <a:srgbClr val="005D9D"/>
                </a:solidFill>
                <a:latin typeface="Arial" pitchFamily="34" charset="0"/>
                <a:sym typeface="Arial" pitchFamily="34" charset="0"/>
              </a:rPr>
              <a:t>ПРИКЛАД ЦСВ, 2012 рік запуску, де внаслідок відсутності </a:t>
            </a:r>
            <a:r>
              <a:rPr lang="uk-UA" altLang="ru-RU" sz="2000" b="1" dirty="0" err="1">
                <a:solidFill>
                  <a:srgbClr val="005D9D"/>
                </a:solidFill>
                <a:latin typeface="Arial" pitchFamily="34" charset="0"/>
                <a:sym typeface="Arial" pitchFamily="34" charset="0"/>
              </a:rPr>
              <a:t>СанПін</a:t>
            </a:r>
            <a:r>
              <a:rPr lang="uk-UA" altLang="ru-RU" sz="2000" b="1" dirty="0">
                <a:solidFill>
                  <a:srgbClr val="005D9D"/>
                </a:solidFill>
                <a:latin typeface="Arial" pitchFamily="34" charset="0"/>
                <a:sym typeface="Arial" pitchFamily="34" charset="0"/>
              </a:rPr>
              <a:t>, обладнання вже вийшло </a:t>
            </a:r>
            <a:r>
              <a:rPr lang="uk-UA" altLang="ru-RU" sz="2000" b="1" dirty="0" smtClean="0">
                <a:solidFill>
                  <a:srgbClr val="005D9D"/>
                </a:solidFill>
                <a:latin typeface="Arial" pitchFamily="34" charset="0"/>
                <a:sym typeface="Arial" pitchFamily="34" charset="0"/>
              </a:rPr>
              <a:t>з ладу</a:t>
            </a:r>
            <a:endParaRPr lang="ru-RU" sz="3200" dirty="0"/>
          </a:p>
        </p:txBody>
      </p:sp>
      <p:pic>
        <p:nvPicPr>
          <p:cNvPr id="1028" name="Picture 4" descr="C:\Users\Gennadiy Sergeyev\Desktop\Рисунок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14425"/>
            <a:ext cx="5886450" cy="5743575"/>
          </a:xfrm>
          <a:prstGeom prst="rect">
            <a:avLst/>
          </a:prstGeom>
          <a:noFill/>
          <a:extLst>
            <a:ext uri="{909E8E84-426E-40DD-AFC4-6F175D3DCCD1}">
              <a14:hiddenFill xmlns:a14="http://schemas.microsoft.com/office/drawing/2010/main">
                <a:solidFill>
                  <a:srgbClr val="FFFFFF"/>
                </a:solidFill>
              </a14:hiddenFill>
            </a:ext>
          </a:extLst>
        </p:spPr>
      </p:pic>
      <p:sp>
        <p:nvSpPr>
          <p:cNvPr id="3" name="Стрелка вниз 2"/>
          <p:cNvSpPr/>
          <p:nvPr/>
        </p:nvSpPr>
        <p:spPr>
          <a:xfrm rot="3318490">
            <a:off x="4987980" y="553892"/>
            <a:ext cx="427631" cy="61402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p:cNvSpPr txBox="1"/>
          <p:nvPr/>
        </p:nvSpPr>
        <p:spPr>
          <a:xfrm>
            <a:off x="7163741" y="1270695"/>
            <a:ext cx="1368152" cy="523220"/>
          </a:xfrm>
          <a:prstGeom prst="rect">
            <a:avLst/>
          </a:prstGeom>
          <a:noFill/>
        </p:spPr>
        <p:txBody>
          <a:bodyPr wrap="square" rtlCol="0">
            <a:spAutoFit/>
          </a:bodyPr>
          <a:lstStyle/>
          <a:p>
            <a:r>
              <a:rPr lang="uk-UA" sz="2800" b="1" dirty="0" smtClean="0"/>
              <a:t>ІРЖА</a:t>
            </a:r>
            <a:endParaRPr lang="ru-RU" sz="2800" b="1" dirty="0"/>
          </a:p>
        </p:txBody>
      </p:sp>
    </p:spTree>
    <p:extLst>
      <p:ext uri="{BB962C8B-B14F-4D97-AF65-F5344CB8AC3E}">
        <p14:creationId xmlns:p14="http://schemas.microsoft.com/office/powerpoint/2010/main" val="25270285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1100" dirty="0"/>
              <a:t>       </a:t>
            </a:r>
            <a:r>
              <a:rPr lang="uk-UA" sz="1100" dirty="0"/>
              <a:t>                      </a:t>
            </a:r>
            <a:r>
              <a:rPr lang="ru-RU" sz="1100" dirty="0"/>
              <a:t/>
            </a:r>
            <a:br>
              <a:rPr lang="ru-RU" sz="1100" dirty="0"/>
            </a:br>
            <a:r>
              <a:rPr lang="uk-UA" sz="1100" dirty="0"/>
              <a:t> </a:t>
            </a:r>
            <a:r>
              <a:rPr lang="ru-RU" sz="1100" dirty="0"/>
              <a:t/>
            </a:r>
            <a:br>
              <a:rPr lang="ru-RU" sz="1100" dirty="0"/>
            </a:br>
            <a:r>
              <a:rPr lang="uk-UA" sz="1100" b="1" dirty="0"/>
              <a:t>                  </a:t>
            </a:r>
            <a:r>
              <a:rPr lang="uk-UA" sz="1100" b="1" dirty="0" smtClean="0"/>
              <a:t/>
            </a:r>
            <a:br>
              <a:rPr lang="uk-UA" sz="1100" b="1" dirty="0" smtClean="0"/>
            </a:br>
            <a:r>
              <a:rPr lang="uk-UA" sz="1100" b="1" dirty="0"/>
              <a:t/>
            </a:r>
            <a:br>
              <a:rPr lang="uk-UA" sz="1100" b="1" dirty="0"/>
            </a:br>
            <a:r>
              <a:rPr lang="uk-UA" sz="1100" b="1" dirty="0" smtClean="0"/>
              <a:t/>
            </a:r>
            <a:br>
              <a:rPr lang="uk-UA" sz="1100" b="1" dirty="0" smtClean="0"/>
            </a:br>
            <a:r>
              <a:rPr lang="uk-UA" sz="1100" b="1" dirty="0"/>
              <a:t/>
            </a:r>
            <a:br>
              <a:rPr lang="uk-UA" sz="1100" b="1" dirty="0"/>
            </a:br>
            <a:r>
              <a:rPr lang="uk-UA" sz="1100" b="1" dirty="0" smtClean="0"/>
              <a:t/>
            </a:r>
            <a:br>
              <a:rPr lang="uk-UA" sz="1100" b="1" dirty="0" smtClean="0"/>
            </a:br>
            <a:r>
              <a:rPr lang="uk-UA" sz="1100" b="1" dirty="0"/>
              <a:t/>
            </a:r>
            <a:br>
              <a:rPr lang="uk-UA" sz="1100" b="1" dirty="0"/>
            </a:br>
            <a:r>
              <a:rPr lang="uk-UA" sz="1100" b="1" dirty="0" smtClean="0"/>
              <a:t/>
            </a:r>
            <a:br>
              <a:rPr lang="uk-UA" sz="1100" b="1" dirty="0" smtClean="0"/>
            </a:br>
            <a:r>
              <a:rPr lang="uk-UA" sz="1100" b="1" dirty="0"/>
              <a:t/>
            </a:r>
            <a:br>
              <a:rPr lang="uk-UA" sz="1100" b="1" dirty="0"/>
            </a:br>
            <a:r>
              <a:rPr lang="uk-UA" sz="1100" b="1" dirty="0" smtClean="0"/>
              <a:t/>
            </a:r>
            <a:br>
              <a:rPr lang="uk-UA" sz="1100" b="1" dirty="0" smtClean="0"/>
            </a:br>
            <a:r>
              <a:rPr lang="uk-UA" sz="1100" b="1" dirty="0"/>
              <a:t/>
            </a:r>
            <a:br>
              <a:rPr lang="uk-UA" sz="1100" b="1" dirty="0"/>
            </a:br>
            <a:r>
              <a:rPr lang="uk-UA" sz="1100" b="1" dirty="0" smtClean="0"/>
              <a:t/>
            </a:r>
            <a:br>
              <a:rPr lang="uk-UA" sz="1100" b="1" dirty="0" smtClean="0"/>
            </a:br>
            <a:r>
              <a:rPr lang="uk-UA" sz="1100" b="1" dirty="0"/>
              <a:t/>
            </a:r>
            <a:br>
              <a:rPr lang="uk-UA" sz="1100" b="1" dirty="0"/>
            </a:br>
            <a:r>
              <a:rPr lang="uk-UA" sz="1100" b="1" dirty="0" smtClean="0"/>
              <a:t/>
            </a:r>
            <a:br>
              <a:rPr lang="uk-UA" sz="1100" b="1" dirty="0" smtClean="0"/>
            </a:br>
            <a:r>
              <a:rPr lang="uk-UA" sz="1100" b="1" dirty="0"/>
              <a:t/>
            </a:r>
            <a:br>
              <a:rPr lang="uk-UA" sz="1100" b="1" dirty="0"/>
            </a:br>
            <a:r>
              <a:rPr lang="uk-UA" sz="1100" b="1" dirty="0" smtClean="0"/>
              <a:t/>
            </a:r>
            <a:br>
              <a:rPr lang="uk-UA" sz="1100" b="1" dirty="0" smtClean="0"/>
            </a:br>
            <a:r>
              <a:rPr lang="uk-UA" sz="1100" b="1" dirty="0"/>
              <a:t/>
            </a:r>
            <a:br>
              <a:rPr lang="uk-UA" sz="1100" b="1" dirty="0"/>
            </a:br>
            <a:r>
              <a:rPr lang="uk-UA" sz="1100" b="1" dirty="0" smtClean="0"/>
              <a:t/>
            </a:r>
            <a:br>
              <a:rPr lang="uk-UA" sz="1100" b="1" dirty="0" smtClean="0"/>
            </a:br>
            <a:r>
              <a:rPr lang="uk-UA" sz="1100" b="1" dirty="0"/>
              <a:t/>
            </a:r>
            <a:br>
              <a:rPr lang="uk-UA" sz="1100" b="1" dirty="0"/>
            </a:br>
            <a:r>
              <a:rPr lang="uk-UA" sz="1100" b="1" dirty="0" smtClean="0"/>
              <a:t/>
            </a:r>
            <a:br>
              <a:rPr lang="uk-UA" sz="1100" b="1" dirty="0" smtClean="0"/>
            </a:br>
            <a:r>
              <a:rPr lang="uk-UA" sz="1100" b="1" dirty="0"/>
              <a:t/>
            </a:r>
            <a:br>
              <a:rPr lang="uk-UA" sz="1100" b="1" dirty="0"/>
            </a:br>
            <a:r>
              <a:rPr lang="uk-UA" sz="1100" b="1" dirty="0" smtClean="0"/>
              <a:t/>
            </a:r>
            <a:br>
              <a:rPr lang="uk-UA" sz="1100" b="1" dirty="0" smtClean="0"/>
            </a:br>
            <a:r>
              <a:rPr lang="uk-UA" sz="1300" b="1" dirty="0"/>
              <a:t/>
            </a:r>
            <a:br>
              <a:rPr lang="uk-UA" sz="1300" b="1" dirty="0"/>
            </a:br>
            <a:r>
              <a:rPr lang="uk-UA" sz="1300" b="1" dirty="0" smtClean="0"/>
              <a:t/>
            </a:r>
            <a:br>
              <a:rPr lang="uk-UA" sz="1300" b="1" dirty="0" smtClean="0"/>
            </a:br>
            <a:r>
              <a:rPr lang="uk-UA" sz="1300" b="1" dirty="0"/>
              <a:t/>
            </a:r>
            <a:br>
              <a:rPr lang="uk-UA" sz="1300" b="1" dirty="0"/>
            </a:br>
            <a:r>
              <a:rPr lang="uk-UA" sz="1300" b="1" dirty="0" smtClean="0"/>
              <a:t/>
            </a:r>
            <a:br>
              <a:rPr lang="uk-UA" sz="1300" b="1" dirty="0" smtClean="0"/>
            </a:br>
            <a:r>
              <a:rPr lang="uk-UA" sz="1300" b="1" dirty="0"/>
              <a:t/>
            </a:r>
            <a:br>
              <a:rPr lang="uk-UA" sz="1300" b="1" dirty="0"/>
            </a:br>
            <a:r>
              <a:rPr lang="uk-UA" sz="1300" b="1" dirty="0" smtClean="0"/>
              <a:t/>
            </a:r>
            <a:br>
              <a:rPr lang="uk-UA" sz="1300" b="1" dirty="0" smtClean="0"/>
            </a:br>
            <a:r>
              <a:rPr lang="uk-UA" sz="1300" b="1" dirty="0"/>
              <a:t/>
            </a:r>
            <a:br>
              <a:rPr lang="uk-UA" sz="1300" b="1" dirty="0"/>
            </a:br>
            <a:r>
              <a:rPr lang="uk-UA" sz="1300" b="1" dirty="0" smtClean="0"/>
              <a:t>З</a:t>
            </a:r>
            <a:r>
              <a:rPr lang="uk-UA" sz="1300" b="1" dirty="0"/>
              <a:t> А К О Н   У К Р А Ї Н И </a:t>
            </a:r>
            <a:br>
              <a:rPr lang="uk-UA" sz="1300" b="1" dirty="0"/>
            </a:br>
            <a:r>
              <a:rPr lang="uk-UA" sz="1300" b="1" dirty="0" smtClean="0"/>
              <a:t>                 </a:t>
            </a:r>
            <a:r>
              <a:rPr lang="uk-UA" sz="1300" b="1" dirty="0"/>
              <a:t>Про внесення змін до статті 325 </a:t>
            </a:r>
            <a:r>
              <a:rPr lang="uk-UA" sz="1300" b="1" dirty="0" smtClean="0"/>
              <a:t>Кримінального </a:t>
            </a:r>
            <a:r>
              <a:rPr lang="uk-UA" sz="1300" b="1" dirty="0"/>
              <a:t>кодексу України </a:t>
            </a:r>
            <a:br>
              <a:rPr lang="uk-UA" sz="1300" b="1" dirty="0"/>
            </a:br>
            <a:r>
              <a:rPr lang="ru-RU" sz="1300" b="1" dirty="0"/>
              <a:t/>
            </a:r>
            <a:br>
              <a:rPr lang="ru-RU" sz="1300" b="1" dirty="0"/>
            </a:br>
            <a:r>
              <a:rPr lang="uk-UA" sz="1300" b="1" dirty="0"/>
              <a:t>     Верховна Рада України  </a:t>
            </a:r>
            <a:r>
              <a:rPr lang="uk-UA" sz="1300" b="1" dirty="0" err="1"/>
              <a:t>п о с т а н о в л я</a:t>
            </a:r>
            <a:r>
              <a:rPr lang="uk-UA" sz="1300" b="1" dirty="0"/>
              <a:t> є: </a:t>
            </a:r>
            <a:r>
              <a:rPr lang="uk-UA" sz="1300" b="1" dirty="0" smtClean="0"/>
              <a:t/>
            </a:r>
            <a:br>
              <a:rPr lang="uk-UA" sz="1300" b="1" dirty="0" smtClean="0"/>
            </a:br>
            <a:r>
              <a:rPr lang="ru-RU" sz="1300" b="1" dirty="0" smtClean="0"/>
              <a:t/>
            </a:r>
            <a:br>
              <a:rPr lang="ru-RU" sz="1300" b="1" dirty="0" smtClean="0"/>
            </a:br>
            <a:r>
              <a:rPr lang="uk-UA" sz="1300" b="1" dirty="0" smtClean="0"/>
              <a:t>     </a:t>
            </a:r>
            <a:r>
              <a:rPr lang="uk-UA" sz="1300" b="1" dirty="0"/>
              <a:t>I. Статтю 325  Кримінального  кодексу  України </a:t>
            </a:r>
            <a:r>
              <a:rPr lang="en-US" sz="1300" b="1" dirty="0"/>
              <a:t>(</a:t>
            </a:r>
            <a:r>
              <a:rPr lang="uk-UA" sz="1300" b="1" dirty="0"/>
              <a:t>2341-14) </a:t>
            </a:r>
            <a:br>
              <a:rPr lang="uk-UA" sz="1300" b="1" dirty="0"/>
            </a:br>
            <a:r>
              <a:rPr lang="uk-UA" sz="1300" b="1" dirty="0"/>
              <a:t>(Відомості  Верховної Ради України,  2001 р.,  N 25-26,  ст. 131) викласти у такій редакції: </a:t>
            </a:r>
            <a:br>
              <a:rPr lang="uk-UA" sz="1300" b="1" dirty="0"/>
            </a:br>
            <a:r>
              <a:rPr lang="ru-RU" sz="1300" b="1" dirty="0"/>
              <a:t/>
            </a:r>
            <a:br>
              <a:rPr lang="ru-RU" sz="1300" b="1" dirty="0"/>
            </a:br>
            <a:r>
              <a:rPr lang="uk-UA" sz="1300" b="1" dirty="0"/>
              <a:t>     "Стаття 325. Порушення санітарних правил і норм щодо </a:t>
            </a:r>
            <a:r>
              <a:rPr lang="uk-UA" sz="1300" b="1" dirty="0" smtClean="0"/>
              <a:t> запобігання </a:t>
            </a:r>
            <a:r>
              <a:rPr lang="uk-UA" sz="1300" b="1" dirty="0"/>
              <a:t>інфекційним захворюванням та </a:t>
            </a:r>
            <a:r>
              <a:rPr lang="en-US" sz="1300" b="1" dirty="0"/>
              <a:t>     </a:t>
            </a:r>
            <a:r>
              <a:rPr lang="ru-RU" sz="1300" b="1" dirty="0"/>
              <a:t/>
            </a:r>
            <a:br>
              <a:rPr lang="ru-RU" sz="1300" b="1" dirty="0"/>
            </a:br>
            <a:r>
              <a:rPr lang="en-US" sz="1300" b="1" dirty="0"/>
              <a:t>                  </a:t>
            </a:r>
            <a:r>
              <a:rPr lang="uk-UA" sz="1300" b="1" dirty="0"/>
              <a:t>масовим отруєнням </a:t>
            </a:r>
            <a:br>
              <a:rPr lang="uk-UA" sz="1300" b="1" dirty="0"/>
            </a:br>
            <a:r>
              <a:rPr lang="ru-RU" sz="1300" b="1" dirty="0"/>
              <a:t/>
            </a:r>
            <a:br>
              <a:rPr lang="ru-RU" sz="1300" b="1" dirty="0"/>
            </a:br>
            <a:r>
              <a:rPr lang="uk-UA" sz="1300" b="1" dirty="0"/>
              <a:t>     1. </a:t>
            </a:r>
            <a:r>
              <a:rPr lang="uk-UA" sz="1300" b="1" dirty="0">
                <a:solidFill>
                  <a:srgbClr val="FF0000"/>
                </a:solidFill>
              </a:rPr>
              <a:t>Порушення правил та норм</a:t>
            </a:r>
            <a:r>
              <a:rPr lang="uk-UA" sz="1300" b="1" dirty="0"/>
              <a:t>, встановлених з метою запобігання епідемічним  та  іншим інфекційним захворюванням,  а також масовим неінфекційним захворюванням (отруєнням) і боротьби  з  ними,  якщо такі  дії  </a:t>
            </a:r>
            <a:r>
              <a:rPr lang="uk-UA" sz="1300" b="1" dirty="0">
                <a:solidFill>
                  <a:srgbClr val="FF0000"/>
                </a:solidFill>
              </a:rPr>
              <a:t>спричинили  або завідомо могли спричинити поширення цих захворювань</a:t>
            </a:r>
            <a:r>
              <a:rPr lang="uk-UA" sz="1300" b="1" dirty="0"/>
              <a:t>, - </a:t>
            </a:r>
            <a:br>
              <a:rPr lang="uk-UA" sz="1300" b="1" dirty="0"/>
            </a:br>
            <a:r>
              <a:rPr lang="ru-RU" sz="1300" b="1" dirty="0"/>
              <a:t/>
            </a:r>
            <a:br>
              <a:rPr lang="ru-RU" sz="1300" b="1" dirty="0"/>
            </a:br>
            <a:r>
              <a:rPr lang="uk-UA" sz="1300" b="1" dirty="0"/>
              <a:t>     карається штрафом до ста неоподатковуваних мінімумів  доходів громадян  або  </a:t>
            </a:r>
            <a:r>
              <a:rPr lang="uk-UA" sz="1300" b="1" dirty="0">
                <a:solidFill>
                  <a:srgbClr val="FF0000"/>
                </a:solidFill>
              </a:rPr>
              <a:t>арештом  на строк до шести місяців,  або обмеженням волі на строк до трьох років. </a:t>
            </a:r>
            <a:r>
              <a:rPr lang="uk-UA" sz="1300" b="1" dirty="0"/>
              <a:t/>
            </a:r>
            <a:br>
              <a:rPr lang="uk-UA" sz="1300" b="1" dirty="0"/>
            </a:br>
            <a:r>
              <a:rPr lang="ru-RU" sz="1300" b="1" dirty="0"/>
              <a:t/>
            </a:r>
            <a:br>
              <a:rPr lang="ru-RU" sz="1300" b="1" dirty="0"/>
            </a:br>
            <a:r>
              <a:rPr lang="uk-UA" sz="1300" b="1" dirty="0"/>
              <a:t>     2. Ті самі діяння,  якщо вони спричинили  загибель  людей  чи інші тяжкі наслідки, - </a:t>
            </a:r>
            <a:r>
              <a:rPr lang="uk-UA" sz="1300" b="1" dirty="0" smtClean="0"/>
              <a:t>караються </a:t>
            </a:r>
            <a:r>
              <a:rPr lang="uk-UA" sz="1300" b="1" dirty="0"/>
              <a:t>позбавленням  волі  на  строк  від  п'яти до восьми років". </a:t>
            </a:r>
            <a:br>
              <a:rPr lang="uk-UA" sz="1300" b="1" dirty="0"/>
            </a:br>
            <a:r>
              <a:rPr lang="ru-RU" sz="1300" b="1" dirty="0"/>
              <a:t/>
            </a:r>
            <a:br>
              <a:rPr lang="ru-RU" sz="1300" b="1" dirty="0"/>
            </a:br>
            <a:r>
              <a:rPr lang="uk-UA" sz="1300" b="1" dirty="0"/>
              <a:t>     II. Цей Закон набирає чинності з дня його опублікування. </a:t>
            </a:r>
            <a:br>
              <a:rPr lang="uk-UA" sz="1300" b="1" dirty="0"/>
            </a:br>
            <a:r>
              <a:rPr lang="uk-UA" sz="1300" b="1" dirty="0"/>
              <a:t> </a:t>
            </a:r>
            <a:br>
              <a:rPr lang="uk-UA" sz="1300" b="1" dirty="0"/>
            </a:br>
            <a:r>
              <a:rPr lang="ru-RU" sz="1300" b="1" dirty="0"/>
              <a:t/>
            </a:r>
            <a:br>
              <a:rPr lang="ru-RU" sz="1300" b="1" dirty="0"/>
            </a:br>
            <a:r>
              <a:rPr lang="uk-UA" sz="1300" b="1" dirty="0"/>
              <a:t> Президент України                                        В.ЮЩЕНКО </a:t>
            </a:r>
            <a:br>
              <a:rPr lang="uk-UA" sz="1300" b="1" dirty="0"/>
            </a:br>
            <a:r>
              <a:rPr lang="ru-RU" sz="1300" b="1" dirty="0"/>
              <a:t/>
            </a:r>
            <a:br>
              <a:rPr lang="ru-RU" sz="1300" b="1" dirty="0"/>
            </a:br>
            <a:r>
              <a:rPr lang="uk-UA" sz="1300" b="1" dirty="0"/>
              <a:t> м. Київ, 17 березня 2009 року </a:t>
            </a:r>
            <a:br>
              <a:rPr lang="uk-UA" sz="1300" b="1" dirty="0"/>
            </a:br>
            <a:r>
              <a:rPr lang="uk-UA" sz="1300" b="1" dirty="0"/>
              <a:t>          N 1125-VI</a:t>
            </a:r>
            <a:r>
              <a:rPr lang="ru-RU" dirty="0"/>
              <a:t/>
            </a:r>
            <a:br>
              <a:rPr lang="ru-RU" dirty="0"/>
            </a:br>
            <a:endParaRPr lang="ru-RU" dirty="0"/>
          </a:p>
        </p:txBody>
      </p:sp>
    </p:spTree>
    <p:extLst>
      <p:ext uri="{BB962C8B-B14F-4D97-AF65-F5344CB8AC3E}">
        <p14:creationId xmlns:p14="http://schemas.microsoft.com/office/powerpoint/2010/main" val="94175824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67544" y="836712"/>
            <a:ext cx="8424936" cy="5760640"/>
          </a:xfrm>
        </p:spPr>
        <p:txBody>
          <a:bodyPr>
            <a:normAutofit fontScale="92500" lnSpcReduction="10000"/>
          </a:bodyPr>
          <a:lstStyle/>
          <a:p>
            <a:pPr algn="just">
              <a:buAutoNum type="arabicPeriod"/>
            </a:pPr>
            <a:r>
              <a:rPr lang="de-DE" sz="1800" dirty="0"/>
              <a:t>Dr. U. </a:t>
            </a:r>
            <a:r>
              <a:rPr lang="de-DE" sz="1800" dirty="0" smtClean="0"/>
              <a:t>Kaiser.</a:t>
            </a:r>
            <a:r>
              <a:rPr lang="uk-UA" sz="1800" dirty="0" smtClean="0"/>
              <a:t>, </a:t>
            </a:r>
            <a:r>
              <a:rPr lang="en-US" sz="2000" b="1" dirty="0" err="1" smtClean="0"/>
              <a:t>gke</a:t>
            </a:r>
            <a:r>
              <a:rPr lang="de-DE" sz="1800" dirty="0" smtClean="0"/>
              <a:t>-GmbH</a:t>
            </a:r>
            <a:r>
              <a:rPr lang="uk-UA" sz="1800" dirty="0" smtClean="0"/>
              <a:t>.</a:t>
            </a:r>
            <a:r>
              <a:rPr lang="ru-RU" sz="1800" dirty="0" smtClean="0"/>
              <a:t>, </a:t>
            </a:r>
            <a:r>
              <a:rPr lang="de-DE" sz="1800" dirty="0" smtClean="0"/>
              <a:t>2005</a:t>
            </a:r>
            <a:r>
              <a:rPr lang="uk-UA" sz="1800" dirty="0" smtClean="0"/>
              <a:t>.</a:t>
            </a:r>
          </a:p>
          <a:p>
            <a:pPr algn="just">
              <a:buFont typeface="Arial" pitchFamily="34" charset="0"/>
              <a:buAutoNum type="arabicPeriod"/>
            </a:pPr>
            <a:r>
              <a:rPr lang="en-US" sz="1800" dirty="0" smtClean="0"/>
              <a:t>Jan Gus., Sterilization </a:t>
            </a:r>
            <a:r>
              <a:rPr lang="en-US" sz="1800" dirty="0"/>
              <a:t>of Medical Supplies by </a:t>
            </a:r>
            <a:r>
              <a:rPr lang="en-US" sz="1800" dirty="0" smtClean="0"/>
              <a:t>Steam: </a:t>
            </a:r>
            <a:r>
              <a:rPr lang="en-US" sz="1800" dirty="0"/>
              <a:t>General Theory., Volume </a:t>
            </a:r>
            <a:r>
              <a:rPr lang="en-US" sz="1800" dirty="0" smtClean="0"/>
              <a:t>I., </a:t>
            </a:r>
            <a:r>
              <a:rPr lang="ru-RU" sz="1800" dirty="0" smtClean="0"/>
              <a:t>2004</a:t>
            </a:r>
            <a:endParaRPr lang="en-US" sz="1800" dirty="0" smtClean="0"/>
          </a:p>
          <a:p>
            <a:pPr algn="just">
              <a:buFont typeface="Arial" pitchFamily="34" charset="0"/>
              <a:buAutoNum type="arabicPeriod"/>
            </a:pPr>
            <a:r>
              <a:rPr lang="en-US" sz="1800" dirty="0" err="1" smtClean="0"/>
              <a:t>Rutala</a:t>
            </a:r>
            <a:r>
              <a:rPr lang="en-US" sz="1800" dirty="0" smtClean="0"/>
              <a:t> W.A. et. al., Guideline for Disinfection and Sterilization in Healthcare Facilities., CDC., 2008.</a:t>
            </a:r>
            <a:endParaRPr lang="ru-RU" sz="1800" dirty="0"/>
          </a:p>
          <a:p>
            <a:pPr algn="just">
              <a:buAutoNum type="arabicPeriod"/>
            </a:pPr>
            <a:r>
              <a:rPr lang="en-US" sz="1800" dirty="0" err="1" smtClean="0"/>
              <a:t>Meulen</a:t>
            </a:r>
            <a:r>
              <a:rPr lang="en-US" sz="1800" dirty="0" smtClean="0"/>
              <a:t> V.T., Healthcare-associated infections: the view from EASAC., April 2009.</a:t>
            </a:r>
          </a:p>
          <a:p>
            <a:pPr algn="just">
              <a:buAutoNum type="arabicPeriod"/>
            </a:pPr>
            <a:r>
              <a:rPr lang="en-US" sz="1800" dirty="0" smtClean="0"/>
              <a:t>Wenzel R., A Guide to infection Control in the hospital, 4</a:t>
            </a:r>
            <a:r>
              <a:rPr lang="en-US" sz="1800" baseline="30000" dirty="0" smtClean="0"/>
              <a:t>th</a:t>
            </a:r>
            <a:r>
              <a:rPr lang="en-US" sz="1800" dirty="0" smtClean="0"/>
              <a:t> edition, Boston, </a:t>
            </a:r>
            <a:r>
              <a:rPr lang="en-US" sz="1800" dirty="0"/>
              <a:t>USA., ISID 2008.</a:t>
            </a:r>
            <a:endParaRPr lang="en-US" sz="1800" dirty="0" smtClean="0"/>
          </a:p>
          <a:p>
            <a:pPr algn="just">
              <a:buAutoNum type="arabicPeriod"/>
            </a:pPr>
            <a:r>
              <a:rPr lang="en-US" sz="1800" dirty="0" err="1" smtClean="0"/>
              <a:t>Ducel</a:t>
            </a:r>
            <a:r>
              <a:rPr lang="en-US" sz="1800" dirty="0" smtClean="0"/>
              <a:t> G. et. al., Prevention of hospital-acquired infections. 2</a:t>
            </a:r>
            <a:r>
              <a:rPr lang="en-US" sz="1800" baseline="30000" dirty="0" smtClean="0"/>
              <a:t>nd</a:t>
            </a:r>
            <a:r>
              <a:rPr lang="en-US" sz="1800" dirty="0" smtClean="0"/>
              <a:t> edition WHO/CDS/CSR/EPH/December 2002.</a:t>
            </a:r>
          </a:p>
          <a:p>
            <a:pPr algn="just">
              <a:buAutoNum type="arabicPeriod"/>
            </a:pPr>
            <a:r>
              <a:rPr lang="en-US" sz="1800" dirty="0" err="1" smtClean="0"/>
              <a:t>Wismer</a:t>
            </a:r>
            <a:r>
              <a:rPr lang="en-US" sz="1800" dirty="0" smtClean="0"/>
              <a:t> </a:t>
            </a:r>
            <a:r>
              <a:rPr lang="en-US" sz="1800" dirty="0"/>
              <a:t>G.</a:t>
            </a:r>
            <a:r>
              <a:rPr lang="en-US" sz="1800" dirty="0" smtClean="0"/>
              <a:t>, </a:t>
            </a:r>
            <a:r>
              <a:rPr lang="en-US" sz="1800" dirty="0" err="1" smtClean="0"/>
              <a:t>Zanette</a:t>
            </a:r>
            <a:r>
              <a:rPr lang="en-US" sz="1800" dirty="0" smtClean="0"/>
              <a:t> </a:t>
            </a:r>
            <a:r>
              <a:rPr lang="en-US" sz="1800" dirty="0"/>
              <a:t>T</a:t>
            </a:r>
            <a:r>
              <a:rPr lang="en-US" sz="1800" dirty="0" smtClean="0"/>
              <a:t>., </a:t>
            </a:r>
            <a:r>
              <a:rPr lang="en-US" sz="1800" dirty="0" err="1"/>
              <a:t>Hanbuch</a:t>
            </a:r>
            <a:r>
              <a:rPr lang="en-US" sz="1800" dirty="0"/>
              <a:t> </a:t>
            </a:r>
            <a:r>
              <a:rPr lang="en-US" sz="1800" dirty="0" err="1" smtClean="0"/>
              <a:t>Sterilisation</a:t>
            </a:r>
            <a:r>
              <a:rPr lang="en-US" sz="1800" dirty="0" smtClean="0"/>
              <a:t>, Von der </a:t>
            </a:r>
            <a:r>
              <a:rPr lang="en-US" sz="1800" dirty="0" err="1" smtClean="0"/>
              <a:t>Reinigung</a:t>
            </a:r>
            <a:r>
              <a:rPr lang="en-US" sz="1800" dirty="0" smtClean="0"/>
              <a:t> </a:t>
            </a:r>
            <a:r>
              <a:rPr lang="en-US" sz="1800" dirty="0" err="1" smtClean="0"/>
              <a:t>bis</a:t>
            </a:r>
            <a:r>
              <a:rPr lang="en-US" sz="1800" dirty="0" smtClean="0"/>
              <a:t> </a:t>
            </a:r>
            <a:r>
              <a:rPr lang="en-US" sz="1800" dirty="0" err="1" smtClean="0"/>
              <a:t>zur</a:t>
            </a:r>
            <a:r>
              <a:rPr lang="en-US" sz="1800" dirty="0" smtClean="0"/>
              <a:t> </a:t>
            </a:r>
            <a:r>
              <a:rPr lang="en-US" sz="1800" dirty="0" err="1" smtClean="0"/>
              <a:t>Bereitellung</a:t>
            </a:r>
            <a:r>
              <a:rPr lang="en-US" sz="1800" dirty="0" smtClean="0"/>
              <a:t> von </a:t>
            </a:r>
            <a:r>
              <a:rPr lang="en-US" sz="1800" dirty="0" err="1" smtClean="0"/>
              <a:t>Medizinprodukten</a:t>
            </a:r>
            <a:r>
              <a:rPr lang="en-US" sz="1800" dirty="0" smtClean="0"/>
              <a:t>, </a:t>
            </a:r>
            <a:r>
              <a:rPr lang="en-US" sz="1800" dirty="0" err="1" smtClean="0"/>
              <a:t>Mhp-Verlag</a:t>
            </a:r>
            <a:r>
              <a:rPr lang="en-US" sz="1800" dirty="0" smtClean="0"/>
              <a:t> GmbH Wie</a:t>
            </a:r>
            <a:r>
              <a:rPr lang="en-US" sz="1800" dirty="0"/>
              <a:t>s</a:t>
            </a:r>
            <a:r>
              <a:rPr lang="en-US" sz="1800" dirty="0" smtClean="0"/>
              <a:t>baden 2013. </a:t>
            </a:r>
            <a:endParaRPr lang="uk-UA" sz="1800" dirty="0" smtClean="0"/>
          </a:p>
          <a:p>
            <a:pPr algn="just">
              <a:buAutoNum type="arabicPeriod"/>
            </a:pPr>
            <a:r>
              <a:rPr lang="en-US" sz="1800" dirty="0" smtClean="0"/>
              <a:t>KRINKO/BfArM recommendation “Hygiene requirement for reprocessing of medical device” </a:t>
            </a:r>
            <a:r>
              <a:rPr lang="en-US" sz="1800" dirty="0"/>
              <a:t>F</a:t>
            </a:r>
            <a:r>
              <a:rPr lang="en-US" sz="1800" dirty="0" smtClean="0"/>
              <a:t>ederal Health Gazette 2012; 55 1244-1310</a:t>
            </a:r>
            <a:endParaRPr lang="uk-UA" sz="1800" dirty="0" smtClean="0"/>
          </a:p>
          <a:p>
            <a:pPr marL="0" indent="0" defTabSz="2876550">
              <a:buNone/>
            </a:pPr>
            <a:r>
              <a:rPr lang="uk-UA" sz="1800" dirty="0" smtClean="0"/>
              <a:t>9. </a:t>
            </a:r>
            <a:r>
              <a:rPr lang="en-US" sz="1800" dirty="0" smtClean="0"/>
              <a:t>WHO </a:t>
            </a:r>
            <a:r>
              <a:rPr lang="en-US" sz="1800" dirty="0"/>
              <a:t>guidelines for safe surgery : 2009 : safe surgery saves </a:t>
            </a:r>
            <a:r>
              <a:rPr lang="en-US" sz="1800" dirty="0" smtClean="0"/>
              <a:t>lives</a:t>
            </a:r>
            <a:r>
              <a:rPr lang="uk-UA" sz="1800" dirty="0"/>
              <a:t> </a:t>
            </a:r>
            <a:r>
              <a:rPr lang="en-US" sz="1800" dirty="0" smtClean="0"/>
              <a:t>W</a:t>
            </a:r>
            <a:r>
              <a:rPr lang="de-DE" sz="1800" dirty="0" smtClean="0"/>
              <a:t>HO/IER/PSP/2008.08-1E</a:t>
            </a:r>
            <a:endParaRPr lang="uk-UA" sz="1800" dirty="0" smtClean="0"/>
          </a:p>
          <a:p>
            <a:pPr marL="0" indent="0" defTabSz="2876550">
              <a:buNone/>
            </a:pPr>
            <a:r>
              <a:rPr lang="uk-UA" altLang="ru-RU" sz="1800" dirty="0" smtClean="0"/>
              <a:t>10</a:t>
            </a:r>
            <a:r>
              <a:rPr lang="uk-UA" altLang="ru-RU" sz="1800" b="1" dirty="0" smtClean="0"/>
              <a:t> . </a:t>
            </a:r>
            <a:r>
              <a:rPr lang="en-US" altLang="ru-RU" sz="1800" dirty="0" smtClean="0"/>
              <a:t>William </a:t>
            </a:r>
            <a:r>
              <a:rPr lang="en-US" altLang="ru-RU" sz="1800" dirty="0"/>
              <a:t>A. </a:t>
            </a:r>
            <a:r>
              <a:rPr lang="en-US" altLang="ru-RU" sz="1800" dirty="0" err="1"/>
              <a:t>Rutala</a:t>
            </a:r>
            <a:r>
              <a:rPr lang="en-US" altLang="ru-RU" sz="1800" dirty="0"/>
              <a:t>, PhD, </a:t>
            </a:r>
            <a:r>
              <a:rPr lang="en-US" altLang="ru-RU" sz="1800" dirty="0" smtClean="0"/>
              <a:t>MPH</a:t>
            </a:r>
            <a:r>
              <a:rPr lang="uk-UA" altLang="ru-RU" sz="1800" dirty="0" smtClean="0"/>
              <a:t> </a:t>
            </a:r>
            <a:r>
              <a:rPr lang="en-US" altLang="ru-RU" sz="1800" dirty="0" smtClean="0"/>
              <a:t>Director</a:t>
            </a:r>
            <a:r>
              <a:rPr lang="en-US" altLang="ru-RU" sz="1800" dirty="0"/>
              <a:t>, Hospital Epidemiology, Occupational Health and Safety, UNC Health Care; Research Professor of Medicine and Director, Statewide Program for Infection Control and Epidemiology, </a:t>
            </a:r>
            <a:r>
              <a:rPr lang="uk-UA" altLang="ru-RU" sz="1800" dirty="0" smtClean="0"/>
              <a:t> </a:t>
            </a:r>
            <a:r>
              <a:rPr lang="en-US" altLang="ru-RU" sz="1800" dirty="0" smtClean="0"/>
              <a:t>University </a:t>
            </a:r>
            <a:r>
              <a:rPr lang="en-US" altLang="ru-RU" sz="1800" dirty="0"/>
              <a:t>of North Carolina School of Medicine, Chapel Hill, </a:t>
            </a:r>
            <a:r>
              <a:rPr lang="en-US" altLang="ru-RU" sz="1800" dirty="0" smtClean="0"/>
              <a:t>NC</a:t>
            </a:r>
            <a:r>
              <a:rPr lang="uk-UA" altLang="ru-RU" sz="1800" dirty="0" smtClean="0"/>
              <a:t> - </a:t>
            </a:r>
            <a:r>
              <a:rPr lang="en-US" altLang="ru-RU" sz="1800" dirty="0"/>
              <a:t>Disinfection and Sterilization: </a:t>
            </a:r>
            <a:r>
              <a:rPr lang="uk-UA" altLang="ru-RU" sz="1800" dirty="0" smtClean="0"/>
              <a:t> </a:t>
            </a:r>
            <a:r>
              <a:rPr lang="en-US" altLang="ru-RU" sz="1800" dirty="0" smtClean="0"/>
              <a:t>What’s New</a:t>
            </a:r>
            <a:r>
              <a:rPr lang="uk-UA" altLang="ru-RU" sz="1800" dirty="0" smtClean="0"/>
              <a:t> 2014</a:t>
            </a:r>
          </a:p>
          <a:p>
            <a:pPr marL="0" indent="0">
              <a:buNone/>
            </a:pPr>
            <a:r>
              <a:rPr lang="uk-UA" altLang="ru-RU" sz="1800" dirty="0" smtClean="0"/>
              <a:t>11.</a:t>
            </a:r>
            <a:r>
              <a:rPr lang="en-US" altLang="ru-RU" sz="1800" dirty="0" smtClean="0"/>
              <a:t> </a:t>
            </a:r>
            <a:r>
              <a:rPr lang="en-US" sz="1800" dirty="0" smtClean="0"/>
              <a:t>Basic </a:t>
            </a:r>
            <a:r>
              <a:rPr lang="en-US" sz="1800" dirty="0"/>
              <a:t>Script for Reprocessing of Medical Devices </a:t>
            </a:r>
            <a:r>
              <a:rPr lang="en-US" sz="1800" dirty="0" smtClean="0"/>
              <a:t>Level 1. </a:t>
            </a:r>
            <a:r>
              <a:rPr lang="de-DE" sz="1800" dirty="0" smtClean="0"/>
              <a:t>WFHSS/ÖGSV -2009</a:t>
            </a:r>
          </a:p>
          <a:p>
            <a:pPr marL="0" indent="0">
              <a:buNone/>
            </a:pPr>
            <a:r>
              <a:rPr lang="de-DE" sz="1800" dirty="0" smtClean="0"/>
              <a:t>12. Sterile </a:t>
            </a:r>
            <a:r>
              <a:rPr lang="de-DE" sz="1800" dirty="0" err="1" smtClean="0"/>
              <a:t>supply</a:t>
            </a:r>
            <a:r>
              <a:rPr lang="de-DE" sz="1800" dirty="0" smtClean="0"/>
              <a:t> </a:t>
            </a:r>
            <a:r>
              <a:rPr lang="de-DE" sz="1800" dirty="0" err="1" smtClean="0"/>
              <a:t>specialist</a:t>
            </a:r>
            <a:r>
              <a:rPr lang="de-DE" sz="1800" dirty="0" smtClean="0"/>
              <a:t> </a:t>
            </a:r>
            <a:r>
              <a:rPr lang="de-DE" sz="1800" dirty="0" err="1" smtClean="0"/>
              <a:t>training</a:t>
            </a:r>
            <a:r>
              <a:rPr lang="de-DE" sz="1800" dirty="0" smtClean="0"/>
              <a:t> </a:t>
            </a:r>
            <a:r>
              <a:rPr lang="de-DE" sz="1800" dirty="0" err="1" smtClean="0"/>
              <a:t>course</a:t>
            </a:r>
            <a:r>
              <a:rPr lang="de-DE" sz="1800" dirty="0" smtClean="0"/>
              <a:t> Level II. </a:t>
            </a:r>
            <a:r>
              <a:rPr lang="de-DE" sz="1800" dirty="0"/>
              <a:t>WFHSS/ÖGSV -</a:t>
            </a:r>
            <a:r>
              <a:rPr lang="de-DE" sz="1800" dirty="0" smtClean="0"/>
              <a:t>2010</a:t>
            </a:r>
            <a:endParaRPr lang="de-DE" sz="1800" dirty="0"/>
          </a:p>
          <a:p>
            <a:pPr marL="0" indent="0">
              <a:buNone/>
            </a:pPr>
            <a:endParaRPr lang="de-DE" sz="1800" dirty="0" smtClean="0"/>
          </a:p>
          <a:p>
            <a:pPr marL="0" indent="0" algn="just">
              <a:buNone/>
            </a:pPr>
            <a:endParaRPr lang="ru-RU" sz="1800" dirty="0"/>
          </a:p>
        </p:txBody>
      </p:sp>
      <p:sp>
        <p:nvSpPr>
          <p:cNvPr id="5" name="TextBox 4"/>
          <p:cNvSpPr txBox="1"/>
          <p:nvPr/>
        </p:nvSpPr>
        <p:spPr>
          <a:xfrm>
            <a:off x="755576" y="101822"/>
            <a:ext cx="7560840" cy="584775"/>
          </a:xfrm>
          <a:prstGeom prst="rect">
            <a:avLst/>
          </a:prstGeom>
          <a:noFill/>
        </p:spPr>
        <p:txBody>
          <a:bodyPr wrap="square" rtlCol="0">
            <a:spAutoFit/>
          </a:bodyPr>
          <a:lstStyle/>
          <a:p>
            <a:pPr algn="ctr"/>
            <a:r>
              <a:rPr lang="uk-UA" sz="3200" dirty="0" smtClean="0">
                <a:solidFill>
                  <a:srgbClr val="0070C0"/>
                </a:solidFill>
              </a:rPr>
              <a:t>Посилання </a:t>
            </a:r>
            <a:endParaRPr lang="uk-UA" sz="2400" dirty="0">
              <a:solidFill>
                <a:srgbClr val="0070C0"/>
              </a:solidFill>
            </a:endParaRPr>
          </a:p>
        </p:txBody>
      </p:sp>
    </p:spTree>
    <p:extLst>
      <p:ext uri="{BB962C8B-B14F-4D97-AF65-F5344CB8AC3E}">
        <p14:creationId xmlns:p14="http://schemas.microsoft.com/office/powerpoint/2010/main" val="11632907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260648"/>
            <a:ext cx="8229600" cy="6192688"/>
          </a:xfrm>
        </p:spPr>
        <p:txBody>
          <a:bodyPr>
            <a:normAutofit fontScale="92500" lnSpcReduction="20000"/>
          </a:bodyPr>
          <a:lstStyle/>
          <a:p>
            <a:pPr marL="0" indent="0" algn="ctr">
              <a:buNone/>
            </a:pPr>
            <a:r>
              <a:rPr lang="uk-UA" sz="6000" b="1" dirty="0">
                <a:solidFill>
                  <a:srgbClr val="0070C0"/>
                </a:solidFill>
              </a:rPr>
              <a:t>Дякую за увагу:</a:t>
            </a:r>
          </a:p>
          <a:p>
            <a:pPr marL="0" indent="0" algn="ctr">
              <a:buNone/>
            </a:pPr>
            <a:r>
              <a:rPr lang="uk-UA" b="1" dirty="0" smtClean="0">
                <a:solidFill>
                  <a:srgbClr val="00B0F0"/>
                </a:solidFill>
              </a:rPr>
              <a:t>Контакти: тел. 050-330-4507</a:t>
            </a:r>
            <a:r>
              <a:rPr lang="en-US" b="1" dirty="0" smtClean="0">
                <a:solidFill>
                  <a:srgbClr val="00B0F0"/>
                </a:solidFill>
              </a:rPr>
              <a:t>, </a:t>
            </a:r>
            <a:r>
              <a:rPr lang="en-US" b="1" dirty="0" smtClean="0">
                <a:solidFill>
                  <a:srgbClr val="00B0F0"/>
                </a:solidFill>
                <a:hlinkClick r:id="rId2"/>
              </a:rPr>
              <a:t>gsergeyev@sterilization.com.ua</a:t>
            </a:r>
            <a:r>
              <a:rPr lang="en-US" b="1" dirty="0" smtClean="0">
                <a:solidFill>
                  <a:srgbClr val="00B0F0"/>
                </a:solidFill>
              </a:rPr>
              <a:t> </a:t>
            </a:r>
            <a:r>
              <a:rPr lang="uk-UA" b="1" dirty="0" smtClean="0">
                <a:solidFill>
                  <a:srgbClr val="00B0F0"/>
                </a:solidFill>
              </a:rPr>
              <a:t> </a:t>
            </a:r>
          </a:p>
          <a:p>
            <a:pPr marL="0" indent="0" algn="just">
              <a:buNone/>
            </a:pPr>
            <a:endParaRPr lang="uk-UA" b="1" dirty="0" smtClean="0"/>
          </a:p>
          <a:p>
            <a:pPr marL="0" indent="0" algn="just">
              <a:buNone/>
            </a:pPr>
            <a:endParaRPr lang="uk-UA" b="1" dirty="0"/>
          </a:p>
          <a:p>
            <a:pPr marL="0" indent="0" algn="just">
              <a:buNone/>
            </a:pPr>
            <a:endParaRPr lang="uk-UA" b="1" dirty="0" smtClean="0"/>
          </a:p>
          <a:p>
            <a:pPr marL="0" indent="0" algn="just">
              <a:buNone/>
            </a:pPr>
            <a:endParaRPr lang="uk-UA" b="1" dirty="0"/>
          </a:p>
          <a:p>
            <a:pPr marL="0" indent="0" algn="just">
              <a:buNone/>
            </a:pPr>
            <a:endParaRPr lang="en-US" b="1" dirty="0" smtClean="0"/>
          </a:p>
          <a:p>
            <a:pPr marL="0" indent="0" algn="just">
              <a:buNone/>
            </a:pPr>
            <a:endParaRPr lang="en-US" b="1" dirty="0"/>
          </a:p>
          <a:p>
            <a:pPr marL="0" indent="0" algn="just">
              <a:buNone/>
            </a:pPr>
            <a:endParaRPr lang="en-US" sz="2000" dirty="0" smtClean="0"/>
          </a:p>
          <a:p>
            <a:pPr marL="0" indent="0" algn="just">
              <a:buNone/>
            </a:pPr>
            <a:endParaRPr lang="uk-UA" sz="2000" dirty="0" smtClean="0"/>
          </a:p>
          <a:p>
            <a:pPr marL="0" indent="0" algn="just">
              <a:buNone/>
            </a:pPr>
            <a:r>
              <a:rPr lang="uk-UA" sz="2000" dirty="0" smtClean="0"/>
              <a:t>Підготовлено </a:t>
            </a:r>
            <a:r>
              <a:rPr lang="uk-UA" sz="2000" dirty="0"/>
              <a:t>Українською асоціацією стерилізації та дезінфекції </a:t>
            </a:r>
            <a:endParaRPr lang="en-US" sz="2000" dirty="0" smtClean="0"/>
          </a:p>
          <a:p>
            <a:pPr marL="0" indent="0" algn="just">
              <a:buNone/>
            </a:pPr>
            <a:endParaRPr lang="en-US" sz="2000" dirty="0"/>
          </a:p>
          <a:p>
            <a:pPr marL="0" indent="0" algn="just">
              <a:buNone/>
            </a:pPr>
            <a:r>
              <a:rPr lang="uk-UA" sz="2200" b="1" dirty="0" smtClean="0"/>
              <a:t>за </a:t>
            </a:r>
            <a:r>
              <a:rPr lang="uk-UA" sz="2200" b="1" dirty="0"/>
              <a:t>підтримки </a:t>
            </a:r>
            <a:r>
              <a:rPr lang="en-US" sz="2200" b="1" dirty="0"/>
              <a:t>World Federation for Hospital Sterilization Sciences</a:t>
            </a:r>
            <a:r>
              <a:rPr lang="uk-UA" sz="2200" b="1" dirty="0" smtClean="0"/>
              <a:t> </a:t>
            </a:r>
            <a:r>
              <a:rPr lang="en-US" sz="2200" b="1" dirty="0" smtClean="0">
                <a:hlinkClick r:id="rId3"/>
              </a:rPr>
              <a:t>www.wfhss.com</a:t>
            </a:r>
            <a:r>
              <a:rPr lang="uk-UA" sz="2200" b="1" dirty="0" smtClean="0"/>
              <a:t> </a:t>
            </a:r>
          </a:p>
          <a:p>
            <a:pPr marL="0" indent="0" algn="just">
              <a:buNone/>
            </a:pPr>
            <a:endParaRPr lang="uk-UA" sz="2400" b="1" dirty="0"/>
          </a:p>
          <a:p>
            <a:endParaRPr lang="uk-UA" dirty="0"/>
          </a:p>
        </p:txBody>
      </p:sp>
      <p:grpSp>
        <p:nvGrpSpPr>
          <p:cNvPr id="7" name="Группа 6"/>
          <p:cNvGrpSpPr/>
          <p:nvPr/>
        </p:nvGrpSpPr>
        <p:grpSpPr>
          <a:xfrm>
            <a:off x="5580112" y="2195513"/>
            <a:ext cx="1900808" cy="3149756"/>
            <a:chOff x="5652120" y="2195513"/>
            <a:chExt cx="1828800" cy="3149756"/>
          </a:xfrm>
        </p:grpSpPr>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2120" y="2195513"/>
              <a:ext cx="1828800" cy="24669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951993" y="4698938"/>
              <a:ext cx="1229054" cy="646331"/>
            </a:xfrm>
            <a:prstGeom prst="rect">
              <a:avLst/>
            </a:prstGeom>
            <a:noFill/>
          </p:spPr>
          <p:txBody>
            <a:bodyPr wrap="none" rtlCol="0">
              <a:spAutoFit/>
            </a:bodyPr>
            <a:lstStyle/>
            <a:p>
              <a:r>
                <a:rPr lang="uk-UA" b="1" dirty="0"/>
                <a:t>Білько Д.І.</a:t>
              </a:r>
              <a:endParaRPr lang="en-US" b="1" dirty="0"/>
            </a:p>
            <a:p>
              <a:endParaRPr lang="uk-UA" dirty="0"/>
            </a:p>
          </p:txBody>
        </p:sp>
      </p:grpSp>
      <p:grpSp>
        <p:nvGrpSpPr>
          <p:cNvPr id="6" name="Группа 5"/>
          <p:cNvGrpSpPr/>
          <p:nvPr/>
        </p:nvGrpSpPr>
        <p:grpSpPr>
          <a:xfrm>
            <a:off x="1115616" y="2181553"/>
            <a:ext cx="2088232" cy="3148161"/>
            <a:chOff x="2771800" y="2181553"/>
            <a:chExt cx="2088232" cy="3148161"/>
          </a:xfrm>
        </p:grpSpPr>
        <p:pic>
          <p:nvPicPr>
            <p:cNvPr id="3074" name="Picture 2"/>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2771800" y="2181553"/>
              <a:ext cx="2088232" cy="246791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152144" y="4683383"/>
              <a:ext cx="1327543" cy="646331"/>
            </a:xfrm>
            <a:prstGeom prst="rect">
              <a:avLst/>
            </a:prstGeom>
            <a:noFill/>
          </p:spPr>
          <p:txBody>
            <a:bodyPr wrap="none" rtlCol="0">
              <a:spAutoFit/>
            </a:bodyPr>
            <a:lstStyle/>
            <a:p>
              <a:r>
                <a:rPr lang="uk-UA" b="1" dirty="0"/>
                <a:t>Сергєєв Г.В.</a:t>
              </a:r>
            </a:p>
            <a:p>
              <a:endParaRPr lang="uk-UA" dirty="0"/>
            </a:p>
          </p:txBody>
        </p:sp>
      </p:grpSp>
    </p:spTree>
    <p:extLst>
      <p:ext uri="{BB962C8B-B14F-4D97-AF65-F5344CB8AC3E}">
        <p14:creationId xmlns:p14="http://schemas.microsoft.com/office/powerpoint/2010/main" val="23171270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1196752"/>
            <a:ext cx="9036496" cy="1143000"/>
          </a:xfrm>
        </p:spPr>
        <p:txBody>
          <a:bodyPr>
            <a:normAutofit fontScale="90000"/>
          </a:bodyPr>
          <a:lstStyle/>
          <a:p>
            <a:r>
              <a:rPr lang="uk-UA" b="1" dirty="0" smtClean="0">
                <a:solidFill>
                  <a:srgbClr val="0000FF"/>
                </a:solidFill>
              </a:rPr>
              <a:t/>
            </a:r>
            <a:br>
              <a:rPr lang="uk-UA" b="1" dirty="0" smtClean="0">
                <a:solidFill>
                  <a:srgbClr val="0000FF"/>
                </a:solidFill>
              </a:rPr>
            </a:br>
            <a:r>
              <a:rPr lang="uk-UA" b="1" dirty="0" smtClean="0">
                <a:solidFill>
                  <a:srgbClr val="0000FF"/>
                </a:solidFill>
              </a:rPr>
              <a:t>Репроцесинг ВМП – </a:t>
            </a:r>
            <a:br>
              <a:rPr lang="uk-UA" b="1" dirty="0" smtClean="0">
                <a:solidFill>
                  <a:srgbClr val="0000FF"/>
                </a:solidFill>
              </a:rPr>
            </a:br>
            <a:r>
              <a:rPr lang="uk-UA" b="1" dirty="0" smtClean="0">
                <a:solidFill>
                  <a:srgbClr val="0000FF"/>
                </a:solidFill>
              </a:rPr>
              <a:t>трансдисциплінарне завдання </a:t>
            </a:r>
            <a:endParaRPr lang="uk-UA" b="1" dirty="0">
              <a:solidFill>
                <a:srgbClr val="0000FF"/>
              </a:solidFill>
            </a:endParaRPr>
          </a:p>
        </p:txBody>
      </p:sp>
      <p:sp>
        <p:nvSpPr>
          <p:cNvPr id="3" name="Объект 2"/>
          <p:cNvSpPr>
            <a:spLocks noGrp="1"/>
          </p:cNvSpPr>
          <p:nvPr>
            <p:ph idx="1"/>
          </p:nvPr>
        </p:nvSpPr>
        <p:spPr>
          <a:xfrm>
            <a:off x="467544" y="2636912"/>
            <a:ext cx="8301608" cy="4453955"/>
          </a:xfrm>
        </p:spPr>
        <p:txBody>
          <a:bodyPr>
            <a:normAutofit/>
          </a:bodyPr>
          <a:lstStyle/>
          <a:p>
            <a:pPr marL="514350" indent="-514350" fontAlgn="base">
              <a:buFont typeface="+mj-lt"/>
              <a:buAutoNum type="arabicPeriod"/>
            </a:pPr>
            <a:r>
              <a:rPr lang="uk-UA" sz="2800" dirty="0" smtClean="0"/>
              <a:t>Мікробіологія</a:t>
            </a:r>
            <a:r>
              <a:rPr lang="en-US" sz="2800" dirty="0"/>
              <a:t>;</a:t>
            </a:r>
            <a:endParaRPr lang="uk-UA" sz="2800" dirty="0" smtClean="0"/>
          </a:p>
          <a:p>
            <a:pPr marL="514350" indent="-514350" fontAlgn="base">
              <a:buFont typeface="+mj-lt"/>
              <a:buAutoNum type="arabicPeriod"/>
            </a:pPr>
            <a:r>
              <a:rPr lang="uk-UA" sz="2800" dirty="0" smtClean="0"/>
              <a:t>Хімія</a:t>
            </a:r>
            <a:r>
              <a:rPr lang="en-US" sz="2800" dirty="0"/>
              <a:t>;</a:t>
            </a:r>
            <a:endParaRPr lang="uk-UA" sz="2800" dirty="0" smtClean="0"/>
          </a:p>
          <a:p>
            <a:pPr marL="514350" indent="-514350" fontAlgn="base">
              <a:buFont typeface="+mj-lt"/>
              <a:buAutoNum type="arabicPeriod"/>
            </a:pPr>
            <a:r>
              <a:rPr lang="uk-UA" sz="2800" dirty="0" smtClean="0"/>
              <a:t>Фізика</a:t>
            </a:r>
            <a:r>
              <a:rPr lang="en-US" sz="2800" dirty="0" smtClean="0"/>
              <a:t>;</a:t>
            </a:r>
            <a:r>
              <a:rPr lang="uk-UA" sz="2800" dirty="0" smtClean="0"/>
              <a:t> </a:t>
            </a:r>
          </a:p>
          <a:p>
            <a:pPr marL="514350" indent="-514350" fontAlgn="base">
              <a:buFont typeface="+mj-lt"/>
              <a:buAutoNum type="arabicPeriod"/>
            </a:pPr>
            <a:r>
              <a:rPr lang="uk-UA" sz="2800" dirty="0" smtClean="0"/>
              <a:t>Математика</a:t>
            </a:r>
            <a:r>
              <a:rPr lang="en-US" sz="2800" dirty="0"/>
              <a:t> ;</a:t>
            </a:r>
            <a:endParaRPr lang="uk-UA" sz="2800" dirty="0" smtClean="0"/>
          </a:p>
          <a:p>
            <a:pPr marL="514350" indent="-514350" fontAlgn="base">
              <a:buFont typeface="+mj-lt"/>
              <a:buAutoNum type="arabicPeriod"/>
            </a:pPr>
            <a:r>
              <a:rPr lang="uk-UA" sz="2800" dirty="0"/>
              <a:t>Анатомія, </a:t>
            </a:r>
            <a:r>
              <a:rPr lang="uk-UA" sz="2800" dirty="0" smtClean="0"/>
              <a:t>фізіології, медицина</a:t>
            </a:r>
            <a:r>
              <a:rPr lang="en-US" sz="2800" dirty="0" smtClean="0"/>
              <a:t>;</a:t>
            </a:r>
            <a:endParaRPr lang="uk-UA" sz="2800" dirty="0" smtClean="0"/>
          </a:p>
          <a:p>
            <a:pPr marL="514350" indent="-514350" fontAlgn="base">
              <a:buFont typeface="+mj-lt"/>
              <a:buAutoNum type="arabicPeriod"/>
            </a:pPr>
            <a:r>
              <a:rPr lang="uk-UA" sz="2800" dirty="0" smtClean="0"/>
              <a:t>Комп'ютерні навички</a:t>
            </a:r>
            <a:r>
              <a:rPr lang="en-US" sz="2800" dirty="0" smtClean="0"/>
              <a:t>;</a:t>
            </a:r>
            <a:endParaRPr lang="uk-UA" sz="2800" dirty="0" smtClean="0"/>
          </a:p>
          <a:p>
            <a:pPr marL="514350" indent="-514350" fontAlgn="base">
              <a:buFont typeface="+mj-lt"/>
              <a:buAutoNum type="arabicPeriod"/>
            </a:pPr>
            <a:r>
              <a:rPr lang="uk-UA" sz="2800" dirty="0"/>
              <a:t>О</a:t>
            </a:r>
            <a:r>
              <a:rPr lang="uk-UA" sz="2800" dirty="0" smtClean="0"/>
              <a:t>хорони здоров'я та безпека праці</a:t>
            </a:r>
            <a:r>
              <a:rPr lang="en-US" sz="2800" dirty="0" smtClean="0"/>
              <a:t>;</a:t>
            </a:r>
            <a:endParaRPr lang="uk-UA" sz="2800" dirty="0" smtClean="0"/>
          </a:p>
          <a:p>
            <a:pPr marL="514350" indent="-514350" fontAlgn="base">
              <a:buFont typeface="+mj-lt"/>
              <a:buAutoNum type="arabicPeriod"/>
            </a:pPr>
            <a:r>
              <a:rPr lang="uk-UA" sz="2800" dirty="0" smtClean="0"/>
              <a:t>Охорона </a:t>
            </a:r>
            <a:r>
              <a:rPr lang="ru-RU" sz="2800" dirty="0"/>
              <a:t>д</a:t>
            </a:r>
            <a:r>
              <a:rPr lang="uk-UA" sz="2800" dirty="0" err="1" smtClean="0"/>
              <a:t>овкілля</a:t>
            </a:r>
            <a:r>
              <a:rPr lang="en-US" sz="2800" dirty="0" smtClean="0"/>
              <a:t>;</a:t>
            </a:r>
            <a:endParaRPr lang="uk-UA" sz="2800" dirty="0" smtClean="0"/>
          </a:p>
          <a:p>
            <a:pPr fontAlgn="base"/>
            <a:endParaRPr lang="en-US" dirty="0"/>
          </a:p>
          <a:p>
            <a:endParaRPr lang="ru-RU" dirty="0"/>
          </a:p>
        </p:txBody>
      </p:sp>
      <p:pic>
        <p:nvPicPr>
          <p:cNvPr id="4" name="Picture 2" descr="C:\Users\Gennadiy Sergeyev\Desktop\141128 Шалимова конф\LOGO\Logo_UASD_.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4" y="5233"/>
            <a:ext cx="5167969" cy="1551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59685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1268760"/>
            <a:ext cx="8589640" cy="778098"/>
          </a:xfrm>
        </p:spPr>
        <p:txBody>
          <a:bodyPr>
            <a:normAutofit fontScale="90000"/>
          </a:bodyPr>
          <a:lstStyle/>
          <a:p>
            <a:r>
              <a:rPr lang="uk-UA" altLang="en-US" dirty="0"/>
              <a:t/>
            </a:r>
            <a:br>
              <a:rPr lang="uk-UA" altLang="en-US" dirty="0"/>
            </a:br>
            <a:r>
              <a:rPr lang="uk-UA" altLang="en-US" dirty="0" smtClean="0"/>
              <a:t/>
            </a:r>
            <a:br>
              <a:rPr lang="uk-UA" altLang="en-US" dirty="0" smtClean="0"/>
            </a:br>
            <a:r>
              <a:rPr lang="uk-UA" altLang="en-US" b="1" dirty="0" smtClean="0">
                <a:solidFill>
                  <a:srgbClr val="0000FF"/>
                </a:solidFill>
              </a:rPr>
              <a:t>Шість основних причин </a:t>
            </a:r>
            <a:br>
              <a:rPr lang="uk-UA" altLang="en-US" b="1" dirty="0" smtClean="0">
                <a:solidFill>
                  <a:srgbClr val="0000FF"/>
                </a:solidFill>
              </a:rPr>
            </a:br>
            <a:r>
              <a:rPr lang="uk-UA" altLang="en-US" b="1" dirty="0" smtClean="0">
                <a:solidFill>
                  <a:srgbClr val="0000FF"/>
                </a:solidFill>
              </a:rPr>
              <a:t>смертності в США</a:t>
            </a:r>
            <a:r>
              <a:rPr lang="en-US" altLang="en-US" b="1" baseline="30000" dirty="0" smtClean="0"/>
              <a:t>1</a:t>
            </a:r>
            <a:r>
              <a:rPr lang="uk-UA" altLang="en-US" baseline="30000" dirty="0"/>
              <a:t/>
            </a:r>
            <a:br>
              <a:rPr lang="uk-UA" altLang="en-US" baseline="30000" dirty="0"/>
            </a:br>
            <a:endParaRPr lang="uk-UA" altLang="en-US" dirty="0"/>
          </a:p>
        </p:txBody>
      </p:sp>
      <p:sp>
        <p:nvSpPr>
          <p:cNvPr id="3" name="Объект 2"/>
          <p:cNvSpPr>
            <a:spLocks noGrp="1"/>
          </p:cNvSpPr>
          <p:nvPr>
            <p:ph idx="1"/>
          </p:nvPr>
        </p:nvSpPr>
        <p:spPr>
          <a:xfrm>
            <a:off x="323528" y="2564904"/>
            <a:ext cx="8229600" cy="4525963"/>
          </a:xfrm>
        </p:spPr>
        <p:txBody>
          <a:bodyPr>
            <a:normAutofit fontScale="92500" lnSpcReduction="20000"/>
          </a:bodyPr>
          <a:lstStyle/>
          <a:p>
            <a:pPr marL="514350" indent="-514350">
              <a:buAutoNum type="arabicPeriod"/>
            </a:pPr>
            <a:r>
              <a:rPr lang="uk-UA" altLang="en-US" dirty="0" smtClean="0"/>
              <a:t>Серцево-судинні захворювання </a:t>
            </a:r>
          </a:p>
          <a:p>
            <a:pPr marL="514350" indent="-514350">
              <a:buAutoNum type="arabicPeriod"/>
            </a:pPr>
            <a:r>
              <a:rPr lang="uk-UA" altLang="en-US" dirty="0" smtClean="0"/>
              <a:t>Онкологічні захворювання</a:t>
            </a:r>
          </a:p>
          <a:p>
            <a:pPr marL="514350" indent="-514350">
              <a:buAutoNum type="arabicPeriod"/>
            </a:pPr>
            <a:r>
              <a:rPr lang="uk-UA" altLang="en-US" dirty="0" smtClean="0"/>
              <a:t>Інсульти</a:t>
            </a:r>
          </a:p>
          <a:p>
            <a:pPr marL="514350" indent="-514350">
              <a:buAutoNum type="arabicPeriod"/>
            </a:pPr>
            <a:r>
              <a:rPr lang="uk-UA" altLang="en-US" dirty="0" smtClean="0"/>
              <a:t>Хронічні захворювання дихальних шляхів</a:t>
            </a:r>
          </a:p>
          <a:p>
            <a:pPr marL="514350" indent="-514350">
              <a:buAutoNum type="arabicPeriod"/>
            </a:pPr>
            <a:r>
              <a:rPr lang="uk-UA" altLang="en-US" dirty="0" smtClean="0"/>
              <a:t>Інциденти/аварії. </a:t>
            </a:r>
            <a:endParaRPr lang="uk-UA" altLang="en-US" baseline="30000" dirty="0" smtClean="0"/>
          </a:p>
          <a:p>
            <a:pPr marL="514350" indent="-514350">
              <a:buFont typeface="Arial" panose="020B0604020202020204" pitchFamily="34" charset="0"/>
              <a:buAutoNum type="arabicPeriod"/>
            </a:pPr>
            <a:r>
              <a:rPr lang="uk-UA" altLang="en-US" dirty="0" smtClean="0"/>
              <a:t>Смертність внаслідок </a:t>
            </a:r>
            <a:r>
              <a:rPr lang="uk-UA" altLang="en-US" dirty="0" smtClean="0">
                <a:solidFill>
                  <a:srgbClr val="FF0000"/>
                </a:solidFill>
              </a:rPr>
              <a:t>ІПНМД</a:t>
            </a:r>
            <a:r>
              <a:rPr lang="uk-UA" altLang="en-US" dirty="0" smtClean="0"/>
              <a:t>. Що становить – </a:t>
            </a:r>
            <a:r>
              <a:rPr lang="en-US" altLang="en-US" dirty="0" smtClean="0"/>
              <a:t>98</a:t>
            </a:r>
            <a:r>
              <a:rPr lang="ru-RU" altLang="en-US" dirty="0" smtClean="0"/>
              <a:t> </a:t>
            </a:r>
            <a:r>
              <a:rPr lang="en-US" altLang="en-US" dirty="0" smtClean="0"/>
              <a:t>987</a:t>
            </a:r>
            <a:r>
              <a:rPr lang="uk-UA" altLang="en-US" dirty="0" smtClean="0"/>
              <a:t> чоловік</a:t>
            </a:r>
            <a:r>
              <a:rPr lang="en-US" altLang="en-US" dirty="0" smtClean="0"/>
              <a:t>. </a:t>
            </a:r>
            <a:r>
              <a:rPr lang="uk-UA" altLang="en-US" i="1" dirty="0" smtClean="0"/>
              <a:t>Це вдвічі більше ніж смертність від ВІЛ та раку молочної залози разом взятих</a:t>
            </a:r>
            <a:r>
              <a:rPr lang="en-US" altLang="en-US" i="1" dirty="0" smtClean="0"/>
              <a:t>. </a:t>
            </a:r>
            <a:endParaRPr lang="uk-UA" altLang="en-US" i="1" dirty="0" smtClean="0"/>
          </a:p>
          <a:p>
            <a:pPr marL="0" indent="0">
              <a:buNone/>
            </a:pPr>
            <a:r>
              <a:rPr lang="en-US" altLang="en-US" sz="2100" baseline="30000" dirty="0" smtClean="0"/>
              <a:t>1</a:t>
            </a:r>
            <a:r>
              <a:rPr lang="en-US" altLang="en-US" sz="2100" dirty="0" smtClean="0"/>
              <a:t> </a:t>
            </a:r>
            <a:r>
              <a:rPr lang="en-US" altLang="en-US" sz="2100" dirty="0"/>
              <a:t>National Center for Health Statistics, 2004</a:t>
            </a:r>
          </a:p>
          <a:p>
            <a:pPr marL="0" indent="0">
              <a:buNone/>
            </a:pPr>
            <a:endParaRPr lang="en-US" altLang="en-US" dirty="0"/>
          </a:p>
          <a:p>
            <a:pPr marL="514350" indent="-514350">
              <a:buFont typeface="Arial" panose="020B0604020202020204" pitchFamily="34" charset="0"/>
              <a:buAutoNum type="arabicPeriod"/>
            </a:pPr>
            <a:endParaRPr lang="en-US" altLang="en-US" dirty="0" smtClean="0"/>
          </a:p>
          <a:p>
            <a:pPr marL="514350" indent="-514350">
              <a:buFont typeface="Arial" panose="020B0604020202020204" pitchFamily="34" charset="0"/>
              <a:buAutoNum type="arabicPeriod"/>
            </a:pPr>
            <a:endParaRPr lang="en-US" altLang="en-US" dirty="0">
              <a:solidFill>
                <a:schemeClr val="tx2"/>
              </a:solidFill>
            </a:endParaRPr>
          </a:p>
          <a:p>
            <a:pPr marL="0" indent="0">
              <a:buNone/>
            </a:pPr>
            <a:endParaRPr lang="uk-UA" altLang="en-US" baseline="30000" dirty="0" smtClean="0"/>
          </a:p>
          <a:p>
            <a:pPr marL="514350" indent="-514350">
              <a:buAutoNum type="arabicPeriod"/>
            </a:pPr>
            <a:endParaRPr lang="en-US" altLang="en-US" baseline="30000" dirty="0"/>
          </a:p>
          <a:p>
            <a:endParaRPr lang="ru-RU" dirty="0"/>
          </a:p>
        </p:txBody>
      </p:sp>
      <p:pic>
        <p:nvPicPr>
          <p:cNvPr id="4" name="Picture 2" descr="C:\Users\Gennadiy Sergeyev\Desktop\141128 Шалимова конф\LOGO\Logo_UASD_.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5234"/>
            <a:ext cx="4807929" cy="1443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78731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274638"/>
            <a:ext cx="8928992" cy="1143000"/>
          </a:xfrm>
        </p:spPr>
        <p:txBody>
          <a:bodyPr>
            <a:noAutofit/>
          </a:bodyPr>
          <a:lstStyle/>
          <a:p>
            <a:r>
              <a:rPr lang="uk-UA" altLang="en-US" sz="3200" b="1" dirty="0" smtClean="0">
                <a:solidFill>
                  <a:srgbClr val="0000FF"/>
                </a:solidFill>
              </a:rPr>
              <a:t>Аналіз та розподіл причин смертності від нозокоміальних інфекцій по нозологіям у США</a:t>
            </a:r>
            <a:endParaRPr lang="ru-RU" sz="3200" b="1" dirty="0">
              <a:solidFill>
                <a:srgbClr val="0000FF"/>
              </a:solidFill>
            </a:endParaRPr>
          </a:p>
        </p:txBody>
      </p:sp>
      <p:sp>
        <p:nvSpPr>
          <p:cNvPr id="3" name="Объект 2"/>
          <p:cNvSpPr>
            <a:spLocks noGrp="1"/>
          </p:cNvSpPr>
          <p:nvPr>
            <p:ph idx="1"/>
          </p:nvPr>
        </p:nvSpPr>
        <p:spPr>
          <a:xfrm>
            <a:off x="0" y="1600200"/>
            <a:ext cx="9144000" cy="4525963"/>
          </a:xfrm>
        </p:spPr>
        <p:txBody>
          <a:bodyPr>
            <a:normAutofit fontScale="92500" lnSpcReduction="10000"/>
          </a:bodyPr>
          <a:lstStyle/>
          <a:p>
            <a:pPr marL="0" indent="0">
              <a:lnSpc>
                <a:spcPct val="90000"/>
              </a:lnSpc>
              <a:buNone/>
            </a:pPr>
            <a:r>
              <a:rPr lang="uk-UA" altLang="en-US" sz="2800" dirty="0" smtClean="0">
                <a:solidFill>
                  <a:schemeClr val="tx2"/>
                </a:solidFill>
              </a:rPr>
              <a:t>З загальна кількість випадків ІПНМД - </a:t>
            </a:r>
            <a:r>
              <a:rPr lang="en-US" altLang="en-US" sz="2800" dirty="0" smtClean="0">
                <a:solidFill>
                  <a:schemeClr val="tx2"/>
                </a:solidFill>
              </a:rPr>
              <a:t>1.7 </a:t>
            </a:r>
            <a:r>
              <a:rPr lang="uk-UA" altLang="en-US" sz="2800" dirty="0" smtClean="0">
                <a:solidFill>
                  <a:schemeClr val="tx2"/>
                </a:solidFill>
              </a:rPr>
              <a:t>мільйонів чоловік в 2004 році.</a:t>
            </a:r>
          </a:p>
          <a:p>
            <a:pPr marL="0" indent="0">
              <a:lnSpc>
                <a:spcPct val="90000"/>
              </a:lnSpc>
              <a:buNone/>
            </a:pPr>
            <a:r>
              <a:rPr lang="uk-UA" altLang="en-US" sz="2800" dirty="0">
                <a:solidFill>
                  <a:schemeClr val="tx2"/>
                </a:solidFill>
              </a:rPr>
              <a:t>Смертність внаслідок внутрішньо лікарняної інфекції </a:t>
            </a:r>
            <a:r>
              <a:rPr lang="uk-UA" altLang="en-US" sz="2800" dirty="0" smtClean="0">
                <a:solidFill>
                  <a:schemeClr val="tx2"/>
                </a:solidFill>
              </a:rPr>
              <a:t> - </a:t>
            </a:r>
            <a:r>
              <a:rPr lang="en-US" altLang="en-US" sz="2800" dirty="0" smtClean="0">
                <a:solidFill>
                  <a:schemeClr val="tx2"/>
                </a:solidFill>
              </a:rPr>
              <a:t>98</a:t>
            </a:r>
            <a:r>
              <a:rPr lang="uk-UA" altLang="en-US" sz="2800" dirty="0" smtClean="0">
                <a:solidFill>
                  <a:schemeClr val="tx2"/>
                </a:solidFill>
              </a:rPr>
              <a:t> </a:t>
            </a:r>
            <a:r>
              <a:rPr lang="en-US" altLang="en-US" sz="2800" dirty="0" smtClean="0">
                <a:solidFill>
                  <a:schemeClr val="tx2"/>
                </a:solidFill>
              </a:rPr>
              <a:t>987</a:t>
            </a:r>
            <a:r>
              <a:rPr lang="uk-UA" altLang="en-US" sz="2800" dirty="0" smtClean="0">
                <a:solidFill>
                  <a:schemeClr val="tx2"/>
                </a:solidFill>
              </a:rPr>
              <a:t> чоловік</a:t>
            </a:r>
            <a:r>
              <a:rPr lang="en-US" altLang="en-US" sz="2800" dirty="0" smtClean="0">
                <a:solidFill>
                  <a:schemeClr val="tx2"/>
                </a:solidFill>
              </a:rPr>
              <a:t> </a:t>
            </a:r>
            <a:r>
              <a:rPr lang="uk-UA" altLang="en-US" sz="2800" dirty="0" smtClean="0">
                <a:solidFill>
                  <a:schemeClr val="tx2"/>
                </a:solidFill>
              </a:rPr>
              <a:t>в 2004 році, з яких:</a:t>
            </a:r>
          </a:p>
          <a:p>
            <a:pPr lvl="1">
              <a:lnSpc>
                <a:spcPct val="90000"/>
              </a:lnSpc>
            </a:pPr>
            <a:r>
              <a:rPr lang="uk-UA" altLang="en-US" sz="2700" b="1" dirty="0" smtClean="0"/>
              <a:t>Пневмонія -</a:t>
            </a:r>
            <a:r>
              <a:rPr lang="en-US" altLang="en-US" sz="2700" b="1" dirty="0" smtClean="0"/>
              <a:t> 35,967 </a:t>
            </a:r>
            <a:r>
              <a:rPr lang="uk-UA" altLang="en-US" sz="2700" b="1" dirty="0" smtClean="0"/>
              <a:t>чоловік </a:t>
            </a:r>
            <a:r>
              <a:rPr lang="en-US" altLang="en-US" sz="2700" b="1" dirty="0" smtClean="0"/>
              <a:t>(36,33%)</a:t>
            </a:r>
            <a:endParaRPr lang="en-US" altLang="en-US" sz="2700" b="1" dirty="0"/>
          </a:p>
          <a:p>
            <a:pPr lvl="1">
              <a:lnSpc>
                <a:spcPct val="90000"/>
              </a:lnSpc>
            </a:pPr>
            <a:r>
              <a:rPr lang="uk-UA" altLang="en-US" sz="2700" b="1" dirty="0" smtClean="0"/>
              <a:t>Інфікування системи кровообігу -  </a:t>
            </a:r>
            <a:r>
              <a:rPr lang="en-US" altLang="en-US" sz="2700" b="1" dirty="0" smtClean="0"/>
              <a:t>30,665 </a:t>
            </a:r>
            <a:r>
              <a:rPr lang="uk-UA" altLang="en-US" sz="2700" b="1" dirty="0" smtClean="0"/>
              <a:t>чол. </a:t>
            </a:r>
            <a:r>
              <a:rPr lang="en-US" altLang="en-US" sz="2700" b="1" dirty="0" smtClean="0"/>
              <a:t>(30,98%)</a:t>
            </a:r>
            <a:endParaRPr lang="en-US" altLang="en-US" sz="2700" b="1" dirty="0"/>
          </a:p>
          <a:p>
            <a:pPr lvl="1">
              <a:lnSpc>
                <a:spcPct val="90000"/>
              </a:lnSpc>
            </a:pPr>
            <a:r>
              <a:rPr lang="uk-UA" altLang="en-US" sz="2700" b="1" dirty="0" smtClean="0"/>
              <a:t>Захворювання сечовивідних шляхів</a:t>
            </a:r>
            <a:r>
              <a:rPr lang="en-US" altLang="en-US" sz="2700" b="1" dirty="0" smtClean="0"/>
              <a:t> </a:t>
            </a:r>
            <a:r>
              <a:rPr lang="uk-UA" altLang="en-US" sz="2700" b="1" dirty="0" smtClean="0"/>
              <a:t> - </a:t>
            </a:r>
            <a:r>
              <a:rPr lang="en-US" altLang="en-US" sz="2700" b="1" dirty="0" smtClean="0"/>
              <a:t>13,088 </a:t>
            </a:r>
            <a:r>
              <a:rPr lang="uk-UA" altLang="en-US" sz="2700" b="1" dirty="0" smtClean="0"/>
              <a:t> чол. </a:t>
            </a:r>
            <a:r>
              <a:rPr lang="en-US" altLang="en-US" sz="2700" b="1" dirty="0" smtClean="0"/>
              <a:t>(13,22%)</a:t>
            </a:r>
            <a:endParaRPr lang="en-US" altLang="en-US" sz="2700" b="1" dirty="0"/>
          </a:p>
          <a:p>
            <a:pPr lvl="1">
              <a:lnSpc>
                <a:spcPct val="90000"/>
              </a:lnSpc>
            </a:pPr>
            <a:r>
              <a:rPr lang="uk-UA" altLang="en-US" sz="2700" b="1" dirty="0" smtClean="0"/>
              <a:t>Внесення інфекція протягом операції</a:t>
            </a:r>
            <a:r>
              <a:rPr lang="en-US" altLang="en-US" sz="2700" b="1" dirty="0" smtClean="0"/>
              <a:t> </a:t>
            </a:r>
            <a:r>
              <a:rPr lang="uk-UA" altLang="en-US" sz="2700" b="1" dirty="0" smtClean="0"/>
              <a:t>– </a:t>
            </a:r>
            <a:r>
              <a:rPr lang="en-US" altLang="en-US" sz="2700" b="1" dirty="0" smtClean="0"/>
              <a:t>8,205 </a:t>
            </a:r>
            <a:r>
              <a:rPr lang="uk-UA" altLang="en-US" sz="2700" b="1" dirty="0" smtClean="0"/>
              <a:t>чол. </a:t>
            </a:r>
            <a:r>
              <a:rPr lang="en-US" altLang="en-US" sz="2700" b="1" dirty="0" smtClean="0"/>
              <a:t>(8,29%)</a:t>
            </a:r>
            <a:endParaRPr lang="en-US" altLang="en-US" sz="2700" b="1" dirty="0"/>
          </a:p>
          <a:p>
            <a:pPr lvl="1">
              <a:lnSpc>
                <a:spcPct val="90000"/>
              </a:lnSpc>
            </a:pPr>
            <a:r>
              <a:rPr lang="uk-UA" altLang="en-US" sz="2700" b="1" dirty="0" smtClean="0"/>
              <a:t>Інші випадки</a:t>
            </a:r>
            <a:r>
              <a:rPr lang="en-US" altLang="en-US" sz="2700" b="1" dirty="0" smtClean="0"/>
              <a:t> </a:t>
            </a:r>
            <a:r>
              <a:rPr lang="uk-UA" altLang="en-US" sz="2700" b="1" dirty="0" smtClean="0"/>
              <a:t>– </a:t>
            </a:r>
            <a:r>
              <a:rPr lang="en-US" altLang="en-US" sz="2700" b="1" dirty="0" smtClean="0"/>
              <a:t>11,062 </a:t>
            </a:r>
            <a:r>
              <a:rPr lang="uk-UA" altLang="en-US" sz="2700" b="1" dirty="0" smtClean="0"/>
              <a:t>чоловік. </a:t>
            </a:r>
            <a:r>
              <a:rPr lang="en-US" altLang="en-US" sz="2700" b="1" dirty="0" smtClean="0"/>
              <a:t>(11,18%)</a:t>
            </a:r>
            <a:endParaRPr lang="uk-UA" altLang="en-US" sz="2700" b="1" dirty="0" smtClean="0"/>
          </a:p>
          <a:p>
            <a:pPr lvl="1">
              <a:lnSpc>
                <a:spcPct val="90000"/>
              </a:lnSpc>
            </a:pPr>
            <a:endParaRPr lang="uk-UA" altLang="en-US" sz="2700" b="1" dirty="0" smtClean="0"/>
          </a:p>
          <a:p>
            <a:pPr marL="457200" lvl="1" indent="0">
              <a:lnSpc>
                <a:spcPct val="90000"/>
              </a:lnSpc>
              <a:buNone/>
            </a:pPr>
            <a:r>
              <a:rPr lang="en-US" altLang="en-US" sz="2700" b="1" dirty="0" smtClean="0"/>
              <a:t>P.S. </a:t>
            </a:r>
            <a:r>
              <a:rPr lang="uk-UA" altLang="en-US" sz="2700" b="1" dirty="0" smtClean="0"/>
              <a:t>* в</a:t>
            </a:r>
            <a:r>
              <a:rPr lang="en-US" altLang="en-US" sz="2700" b="1" dirty="0" smtClean="0"/>
              <a:t> 2011 </a:t>
            </a:r>
            <a:r>
              <a:rPr lang="uk-UA" altLang="en-US" sz="2700" b="1" dirty="0" smtClean="0"/>
              <a:t>році було інфіковано 722 000 пацієнтів, з яких </a:t>
            </a:r>
          </a:p>
          <a:p>
            <a:pPr marL="457200" lvl="1" indent="0">
              <a:lnSpc>
                <a:spcPct val="90000"/>
              </a:lnSpc>
              <a:buNone/>
            </a:pPr>
            <a:r>
              <a:rPr lang="uk-UA" altLang="en-US" sz="2700" b="1" dirty="0" smtClean="0"/>
              <a:t>75 000 померло.  </a:t>
            </a:r>
            <a:endParaRPr lang="uk-UA" altLang="en-US" sz="2700" b="1" dirty="0"/>
          </a:p>
        </p:txBody>
      </p:sp>
    </p:spTree>
    <p:extLst>
      <p:ext uri="{BB962C8B-B14F-4D97-AF65-F5344CB8AC3E}">
        <p14:creationId xmlns:p14="http://schemas.microsoft.com/office/powerpoint/2010/main" val="1611017319"/>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10881</TotalTime>
  <Words>5677</Words>
  <Application>Microsoft Office PowerPoint</Application>
  <PresentationFormat>Экран (4:3)</PresentationFormat>
  <Paragraphs>1292</Paragraphs>
  <Slides>67</Slides>
  <Notes>6</Notes>
  <HiddenSlides>0</HiddenSlides>
  <MMClips>0</MMClips>
  <ScaleCrop>false</ScaleCrop>
  <HeadingPairs>
    <vt:vector size="6" baseType="variant">
      <vt:variant>
        <vt:lpstr>Тема</vt:lpstr>
      </vt:variant>
      <vt:variant>
        <vt:i4>1</vt:i4>
      </vt:variant>
      <vt:variant>
        <vt:lpstr>Внедренные серверы OLE</vt:lpstr>
      </vt:variant>
      <vt:variant>
        <vt:i4>2</vt:i4>
      </vt:variant>
      <vt:variant>
        <vt:lpstr>Заголовки слайдов</vt:lpstr>
      </vt:variant>
      <vt:variant>
        <vt:i4>67</vt:i4>
      </vt:variant>
    </vt:vector>
  </HeadingPairs>
  <TitlesOfParts>
    <vt:vector size="70" baseType="lpstr">
      <vt:lpstr>Тема Office</vt:lpstr>
      <vt:lpstr>Лист</vt:lpstr>
      <vt:lpstr>Image</vt:lpstr>
      <vt:lpstr>Стерилізація (репроцесинг) медичного виробів, багаторазового використання в ЛПУ. </vt:lpstr>
      <vt:lpstr>Кваліфікація</vt:lpstr>
      <vt:lpstr>Література</vt:lpstr>
      <vt:lpstr>Презентация PowerPoint</vt:lpstr>
      <vt:lpstr>Об'єкти що проникають в тіло пацієнта.  </vt:lpstr>
      <vt:lpstr>Презентация PowerPoint</vt:lpstr>
      <vt:lpstr> Репроцесинг ВМП –  трансдисциплінарне завдання </vt:lpstr>
      <vt:lpstr>  Шість основних причин  смертності в США1 </vt:lpstr>
      <vt:lpstr>Аналіз та розподіл причин смертності від нозокоміальних інфекцій по нозологіям у США</vt:lpstr>
      <vt:lpstr>Порівняння рівня ІПНМД в ЄС, США та Україні.</vt:lpstr>
      <vt:lpstr>Населення США – 500 млн.  Населення Україна – 40 млн. в 12,5 разів менше.   Якщо в Україні такій самий рівень охорони здоров'я як в США ми повинні реєструвати, як мінімум 57 000 випадків нозокоміальної  інфекції та не менше 6 000 смертей від неї.   Факт в Україні в 2012 році зафіксовано лише 7300 випадків нозокоміальної інфекції і це нічого…..    Хто вірить, що наша медицини на такому самому рівні як США?    В скільки разів рівень охорони здоров'я в Україні гірший в 10???  </vt:lpstr>
      <vt:lpstr>Презентация PowerPoint</vt:lpstr>
      <vt:lpstr>Презентация PowerPoint</vt:lpstr>
      <vt:lpstr>Презентация PowerPoint</vt:lpstr>
      <vt:lpstr>Стійкість мікроорганізмів до дезінфікуючих засобів / стерилізуючих по убуванню</vt:lpstr>
      <vt:lpstr>Презентация PowerPoint</vt:lpstr>
      <vt:lpstr>Типовий кругообіг репроцесингу МВ</vt:lpstr>
      <vt:lpstr>Репроцесинг Медичних Виробів</vt:lpstr>
      <vt:lpstr>Умови успішно репроцесингу Медичних Виробів</vt:lpstr>
      <vt:lpstr>Презентация PowerPoint</vt:lpstr>
      <vt:lpstr>Приклад СОП</vt:lpstr>
      <vt:lpstr>Презентация PowerPoint</vt:lpstr>
      <vt:lpstr>Приклад інструкції виробника МВ, згідно ДСТУ EN 17644</vt:lpstr>
      <vt:lpstr>Стандарти при обробці ВМП (частина 1)</vt:lpstr>
      <vt:lpstr>Стандарти при обробці ВМП (частина 2)</vt:lpstr>
      <vt:lpstr>Презентация PowerPoint</vt:lpstr>
      <vt:lpstr>Презентация PowerPoint</vt:lpstr>
      <vt:lpstr>Презентация PowerPoint</vt:lpstr>
      <vt:lpstr>Презентация PowerPoint</vt:lpstr>
      <vt:lpstr>Презентация PowerPoint</vt:lpstr>
      <vt:lpstr>Сучасний приклад приміщень  для ЛПУ - ІІ категорії</vt:lpstr>
      <vt:lpstr>Кожний з етапів обробки проводиться  в окремому приміщенні, крім зберігання   </vt:lpstr>
      <vt:lpstr>Презентация PowerPoint</vt:lpstr>
      <vt:lpstr>Презентация PowerPoint</vt:lpstr>
      <vt:lpstr>Варіанти транспортування контамінованих МВ з операційного блоку в ЦСВ</vt:lpstr>
      <vt:lpstr>Презентация PowerPoint</vt:lpstr>
      <vt:lpstr>Презентация PowerPoint</vt:lpstr>
      <vt:lpstr>Особливості захисту персоналу що проводить ручну мийку ВМП.</vt:lpstr>
      <vt:lpstr>Презентация PowerPoint</vt:lpstr>
      <vt:lpstr>Приклад реалізацій ідеального робочого місця для ручної мийки та ПСО.</vt:lpstr>
      <vt:lpstr>Приклад реалізацій робочого місця для ручної мийки та ПСО.</vt:lpstr>
      <vt:lpstr>Ручне очищення та дезінфекція, що описати в СОП</vt:lpstr>
      <vt:lpstr>Порівняння витрат дезінфекційного засобу / детергентів при ручному та автоматичному способі в Польщі*</vt:lpstr>
      <vt:lpstr> ЗОНА МИЙКИ ТА ПСО. (червона зона - брудна)  Фактори впливу при ручному та машинному  методах дезінфекції </vt:lpstr>
      <vt:lpstr>Приклад реалізацій робочого місця для автоматичної мийки та ПСО.</vt:lpstr>
      <vt:lpstr>Індикатори для визначення якості мийки</vt:lpstr>
      <vt:lpstr>Що робити коли тест не пройшов 1.</vt:lpstr>
      <vt:lpstr>Що робити коли тест не пройшов 2</vt:lpstr>
      <vt:lpstr>Чиста зона (пакування, перевірка, завантаження в стерилізатори)</vt:lpstr>
      <vt:lpstr>Презентация PowerPoint</vt:lpstr>
      <vt:lpstr>Пакування матеріалу, згідно DIN 58953-7  Діагональний або метод конвертом та Паралельний метод </vt:lpstr>
      <vt:lpstr>Презентация PowerPoint</vt:lpstr>
      <vt:lpstr>Презентация PowerPoint</vt:lpstr>
      <vt:lpstr>Презентация PowerPoint</vt:lpstr>
      <vt:lpstr>Презентация PowerPoint</vt:lpstr>
      <vt:lpstr>Презентация PowerPoint</vt:lpstr>
      <vt:lpstr>Сухоповітряні стерилізатори</vt:lpstr>
      <vt:lpstr>Пароформалінова камера - це не є  формальдегідний стерилізатор. </vt:lpstr>
      <vt:lpstr>Як покращити потоки МВ між ЦСВ та операційним блоком.</vt:lpstr>
      <vt:lpstr>Обмеження для парових стерилізаторів, що не відповідають стандарту ДСТУ EN 285 </vt:lpstr>
      <vt:lpstr>Презентация PowerPoint</vt:lpstr>
      <vt:lpstr>Презентация PowerPoint</vt:lpstr>
      <vt:lpstr>ПРИКЛАД ЦСВ, 2012 рік запуску, де внаслідок відсутності СанПін, обладнання вже вийшло за ладу</vt:lpstr>
      <vt:lpstr>ПРИКЛАД ЦСВ, 2012 рік запуску, де внаслідок відсутності СанПін, обладнання вже вийшло з ладу</vt:lpstr>
      <vt:lpstr>                                                                              З А К О Н   У К Р А Ї Н И                   Про внесення змін до статті 325 Кримінального кодексу України        Верховна Рада України  п о с т а н о в л я є:        I. Статтю 325  Кримінального  кодексу  України (2341-14)  (Відомості  Верховної Ради України,  2001 р.,  N 25-26,  ст. 131) викласти у такій редакції:        "Стаття 325. Порушення санітарних правил і норм щодо  запобігання інфекційним захворюванням та                         масовим отруєнням        1. Порушення правил та норм, встановлених з метою запобігання епідемічним  та  іншим інфекційним захворюванням,  а також масовим неінфекційним захворюванням (отруєнням) і боротьби  з  ними,  якщо такі  дії  спричинили  або завідомо могли спричинити поширення цих захворювань, -        карається штрафом до ста неоподатковуваних мінімумів  доходів громадян  або  арештом  на строк до шести місяців,  або обмеженням волі на строк до трьох років.        2. Ті самі діяння,  якщо вони спричинили  загибель  людей  чи інші тяжкі наслідки, - караються позбавленням  волі  на  строк  від  п'яти до восьми років".        II. Цей Закон набирає чинності з дня його опублікування.      Президент України                                        В.ЮЩЕНКО    м. Київ, 17 березня 2009 року            N 1125-VI </vt:lpstr>
      <vt:lpstr>Презентация PowerPoint</vt:lpstr>
      <vt:lpstr>Презентация PowerPoint</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Репроцесинг виробів медичного призначення изделий медицинского назначения, повторно использующиеся в ЛУ. Современный взгляд на ЦСО.</dc:title>
  <dc:creator>Denis</dc:creator>
  <cp:lastModifiedBy>Genadiy</cp:lastModifiedBy>
  <cp:revision>577</cp:revision>
  <cp:lastPrinted>2018-02-26T18:11:50Z</cp:lastPrinted>
  <dcterms:created xsi:type="dcterms:W3CDTF">2013-08-23T10:59:29Z</dcterms:created>
  <dcterms:modified xsi:type="dcterms:W3CDTF">2018-07-30T11:03:40Z</dcterms:modified>
</cp:coreProperties>
</file>