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notesMasterIdLst>
    <p:notesMasterId r:id="rId22"/>
  </p:notesMasterIdLst>
  <p:sldIdLst>
    <p:sldId id="278" r:id="rId3"/>
    <p:sldId id="325" r:id="rId4"/>
    <p:sldId id="317" r:id="rId5"/>
    <p:sldId id="312" r:id="rId6"/>
    <p:sldId id="313" r:id="rId7"/>
    <p:sldId id="310" r:id="rId8"/>
    <p:sldId id="300" r:id="rId9"/>
    <p:sldId id="305" r:id="rId10"/>
    <p:sldId id="314" r:id="rId11"/>
    <p:sldId id="311" r:id="rId12"/>
    <p:sldId id="306" r:id="rId13"/>
    <p:sldId id="316" r:id="rId14"/>
    <p:sldId id="315" r:id="rId15"/>
    <p:sldId id="318" r:id="rId16"/>
    <p:sldId id="326" r:id="rId17"/>
    <p:sldId id="327" r:id="rId18"/>
    <p:sldId id="319" r:id="rId19"/>
    <p:sldId id="320" r:id="rId20"/>
    <p:sldId id="291" r:id="rId21"/>
  </p:sldIdLst>
  <p:sldSz cx="12192000" cy="6858000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menska Natalia" initials="K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0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ECA50-2876-4B0F-ADC4-293B77CFFC67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AA620-F962-4829-9BB5-487924DE3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03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AA620-F962-4829-9BB5-487924DE375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679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CC333-0A9E-4A8C-AE70-6B73C1FC60A3}" type="slidenum">
              <a:rPr lang="uk-UA" smtClean="0">
                <a:solidFill>
                  <a:prstClr val="black"/>
                </a:solidFill>
              </a:rPr>
              <a:pPr/>
              <a:t>10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821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Цели по новым регионы будут присылать сами,</a:t>
            </a:r>
            <a:r>
              <a:rPr lang="ru-RU" baseline="0" dirty="0" smtClean="0"/>
              <a:t> расчетов нет.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AA620-F962-4829-9BB5-487924DE375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257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CC333-0A9E-4A8C-AE70-6B73C1FC60A3}" type="slidenum">
              <a:rPr lang="uk-UA" smtClean="0">
                <a:solidFill>
                  <a:prstClr val="black"/>
                </a:solidFill>
              </a:rPr>
              <a:pPr/>
              <a:t>19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68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7AA9-29D1-425E-86D3-1A94E9A8F10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F55C-4627-4899-A13F-615509B80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11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7AA9-29D1-425E-86D3-1A94E9A8F10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F55C-4627-4899-A13F-615509B80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96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7AA9-29D1-425E-86D3-1A94E9A8F10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F55C-4627-4899-A13F-615509B80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090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39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282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644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57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880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74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99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43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7AA9-29D1-425E-86D3-1A94E9A8F10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F55C-4627-4899-A13F-615509B80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613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79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755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4992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495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6978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4585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117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7428-50E7-4E96-AE53-B77227BFC7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C294-CFE7-42A4-9D7E-00D0ADC622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7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7AA9-29D1-425E-86D3-1A94E9A8F10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F55C-4627-4899-A13F-615509B80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26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7AA9-29D1-425E-86D3-1A94E9A8F10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F55C-4627-4899-A13F-615509B80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96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7AA9-29D1-425E-86D3-1A94E9A8F10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F55C-4627-4899-A13F-615509B80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8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7AA9-29D1-425E-86D3-1A94E9A8F10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F55C-4627-4899-A13F-615509B80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5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7AA9-29D1-425E-86D3-1A94E9A8F10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F55C-4627-4899-A13F-615509B80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64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7AA9-29D1-425E-86D3-1A94E9A8F10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F55C-4627-4899-A13F-615509B80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2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7AA9-29D1-425E-86D3-1A94E9A8F10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1F55C-4627-4899-A13F-615509B80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25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E7AA9-29D1-425E-86D3-1A94E9A8F10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1F55C-4627-4899-A13F-615509B80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324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E7AA9-29D1-425E-86D3-1A94E9A8F10D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41F55C-4627-4899-A13F-615509B80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7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33684" y="517541"/>
            <a:ext cx="1738073" cy="451103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344803" y="970751"/>
            <a:ext cx="9434387" cy="1062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uk-UA" altLang="ru-RU" sz="3200" b="1" dirty="0" err="1" smtClean="0"/>
              <a:t>Вебінар</a:t>
            </a:r>
            <a:r>
              <a:rPr lang="uk-UA" altLang="ru-RU" sz="3200" b="1" dirty="0" smtClean="0"/>
              <a:t> з моніторингу та оцінки</a:t>
            </a:r>
          </a:p>
          <a:p>
            <a:pPr>
              <a:spcBef>
                <a:spcPts val="0"/>
              </a:spcBef>
            </a:pPr>
            <a:endParaRPr lang="uk-UA" altLang="ru-RU" sz="3200" b="1" dirty="0" smtClean="0"/>
          </a:p>
          <a:p>
            <a:pPr>
              <a:spcBef>
                <a:spcPts val="0"/>
              </a:spcBef>
            </a:pPr>
            <a:r>
              <a:rPr lang="uk-UA" altLang="ru-RU" sz="3200" b="1" dirty="0" smtClean="0"/>
              <a:t>Відкритий конкурс проектів на 2018 рік</a:t>
            </a:r>
            <a:endParaRPr lang="uk-UA" sz="3200" b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084030" y="2460502"/>
            <a:ext cx="6588984" cy="728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endParaRPr lang="uk-UA" sz="1600" dirty="0">
              <a:solidFill>
                <a:prstClr val="white">
                  <a:lumMod val="65000"/>
                </a:prstClr>
              </a:solidFill>
              <a:cs typeface="Calibri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95374" y="3189165"/>
            <a:ext cx="11348439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095183" y="5103674"/>
            <a:ext cx="58914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altLang="ru-RU" b="1" dirty="0" smtClean="0"/>
              <a:t>Михальчук Тетяна</a:t>
            </a:r>
          </a:p>
          <a:p>
            <a:pPr algn="r"/>
            <a:r>
              <a:rPr lang="uk-UA" altLang="ru-RU" dirty="0" smtClean="0"/>
              <a:t>Старший менеджер з програмного моніторингу і оцінки та звітності донорам</a:t>
            </a:r>
          </a:p>
          <a:p>
            <a:pPr algn="r"/>
            <a:endParaRPr lang="uk-UA" altLang="ru-RU" dirty="0" smtClean="0"/>
          </a:p>
          <a:p>
            <a:pPr algn="r"/>
            <a:r>
              <a:rPr lang="uk-UA" altLang="ru-RU" b="1" dirty="0" smtClean="0"/>
              <a:t>Альянс громадського </a:t>
            </a:r>
            <a:r>
              <a:rPr lang="uk-UA" altLang="ru-RU" b="1" dirty="0" err="1" smtClean="0"/>
              <a:t>здоров</a:t>
            </a:r>
            <a:r>
              <a:rPr lang="en-US" altLang="ru-RU" b="1" dirty="0" smtClean="0"/>
              <a:t>’</a:t>
            </a:r>
            <a:r>
              <a:rPr lang="uk-UA" altLang="ru-RU" b="1" dirty="0" smtClean="0"/>
              <a:t>я</a:t>
            </a:r>
            <a:endParaRPr lang="en-US" altLang="ru-RU" b="1" dirty="0" smtClean="0"/>
          </a:p>
          <a:p>
            <a:pPr algn="r"/>
            <a:endParaRPr lang="uk-UA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8737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29720" y="210948"/>
            <a:ext cx="1303555" cy="338327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506794" y="1382135"/>
            <a:ext cx="825067" cy="225742"/>
          </a:xfrm>
          <a:prstGeom prst="rect">
            <a:avLst/>
          </a:prstGeom>
        </p:spPr>
        <p:txBody>
          <a:bodyPr vert="horz" lIns="68580" tIns="34290" rIns="68580" bIns="3429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825" dirty="0">
                <a:solidFill>
                  <a:prstClr val="white"/>
                </a:solidFill>
              </a:rPr>
              <a:t>www.aph.org.ua</a:t>
            </a:r>
            <a:endParaRPr lang="en-US" sz="1200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4"/>
          <p:cNvCxnSpPr/>
          <p:nvPr/>
        </p:nvCxnSpPr>
        <p:spPr>
          <a:xfrm flipV="1">
            <a:off x="506995" y="1214069"/>
            <a:ext cx="10746463" cy="27161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6995" y="279188"/>
            <a:ext cx="8419849" cy="8730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altLang="ru-RU" sz="2800" b="1" dirty="0" err="1">
                <a:latin typeface="Calibri Light" panose="020F0302020204030204" pitchFamily="34" charset="0"/>
              </a:rPr>
              <a:t>Розподіл</a:t>
            </a:r>
            <a:r>
              <a:rPr lang="ru-RU" altLang="ru-RU" sz="2800" b="1" dirty="0">
                <a:latin typeface="Calibri Light" panose="020F0302020204030204" pitchFamily="34" charset="0"/>
              </a:rPr>
              <a:t> </a:t>
            </a:r>
            <a:r>
              <a:rPr lang="ru-RU" altLang="ru-RU" sz="2800" b="1" dirty="0" err="1">
                <a:latin typeface="Calibri Light" panose="020F0302020204030204" pitchFamily="34" charset="0"/>
              </a:rPr>
              <a:t>тестів</a:t>
            </a:r>
            <a:r>
              <a:rPr lang="ru-RU" altLang="ru-RU" sz="2800" b="1" dirty="0">
                <a:latin typeface="Calibri Light" panose="020F0302020204030204" pitchFamily="34" charset="0"/>
              </a:rPr>
              <a:t> на </a:t>
            </a:r>
            <a:r>
              <a:rPr lang="ru-RU" altLang="ru-RU" sz="2800" b="1" dirty="0" smtClean="0">
                <a:latin typeface="Calibri Light" panose="020F0302020204030204" pitchFamily="34" charset="0"/>
              </a:rPr>
              <a:t>ІПСШ та </a:t>
            </a:r>
            <a:r>
              <a:rPr lang="ru-RU" altLang="ru-RU" sz="2800" b="1" dirty="0" err="1" smtClean="0">
                <a:latin typeface="Calibri Light" panose="020F0302020204030204" pitchFamily="34" charset="0"/>
              </a:rPr>
              <a:t>гепатити</a:t>
            </a:r>
            <a:r>
              <a:rPr lang="ru-RU" altLang="ru-RU" sz="2800" b="1" dirty="0" smtClean="0">
                <a:latin typeface="Calibri Light" panose="020F0302020204030204" pitchFamily="34" charset="0"/>
              </a:rPr>
              <a:t> </a:t>
            </a:r>
            <a:r>
              <a:rPr lang="ru-RU" altLang="ru-RU" sz="2800" b="1" dirty="0" err="1">
                <a:latin typeface="Calibri Light" panose="020F0302020204030204" pitchFamily="34" charset="0"/>
              </a:rPr>
              <a:t>серед</a:t>
            </a:r>
            <a:r>
              <a:rPr lang="ru-RU" altLang="ru-RU" sz="2800" b="1" dirty="0">
                <a:latin typeface="Calibri Light" panose="020F0302020204030204" pitchFamily="34" charset="0"/>
              </a:rPr>
              <a:t> </a:t>
            </a:r>
            <a:r>
              <a:rPr lang="ru-RU" altLang="ru-RU" sz="2800" b="1" dirty="0" err="1">
                <a:latin typeface="Calibri Light" panose="020F0302020204030204" pitchFamily="34" charset="0"/>
              </a:rPr>
              <a:t>груп</a:t>
            </a:r>
            <a:r>
              <a:rPr lang="ru-RU" altLang="ru-RU" sz="2800" b="1" dirty="0">
                <a:latin typeface="Calibri Light" panose="020F0302020204030204" pitchFamily="34" charset="0"/>
              </a:rPr>
              <a:t> </a:t>
            </a:r>
            <a:r>
              <a:rPr lang="ru-RU" altLang="ru-RU" sz="2800" b="1" dirty="0" err="1">
                <a:latin typeface="Calibri Light" panose="020F0302020204030204" pitchFamily="34" charset="0"/>
              </a:rPr>
              <a:t>ризику</a:t>
            </a:r>
            <a:endParaRPr lang="ru-RU" altLang="ru-RU" sz="2800" b="1" dirty="0">
              <a:latin typeface="Calibri Light" panose="020F0302020204030204" pitchFamily="34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506995" y="1607877"/>
            <a:ext cx="11144815" cy="50614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СІН</a:t>
            </a:r>
            <a:r>
              <a:rPr lang="uk-U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  <a:defRPr/>
            </a:pP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Тести на Гепатит С –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60%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 річного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охоплення</a:t>
            </a:r>
            <a:endParaRPr lang="uk-U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uk-U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РКС:</a:t>
            </a:r>
          </a:p>
          <a:p>
            <a:pPr marL="0" indent="0">
              <a:buNone/>
              <a:defRPr/>
            </a:pP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Тести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сифіліс -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від річного охоплення в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рік</a:t>
            </a:r>
            <a:endParaRPr lang="uk-U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uk-U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ЧСЧ</a:t>
            </a:r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  <a:defRPr/>
            </a:pP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Тести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Гепатит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- 30%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 річного охоплення в рік</a:t>
            </a:r>
          </a:p>
          <a:p>
            <a:pPr marL="0" indent="0">
              <a:buNone/>
              <a:defRPr/>
            </a:pP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Тести на Гепатит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- 30% від річного охоплення в рік</a:t>
            </a:r>
          </a:p>
          <a:p>
            <a:pPr marL="0" indent="0">
              <a:buNone/>
              <a:defRPr/>
            </a:pP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Тести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сифіліс -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від річного охоплення в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рік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uk-UA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Трансгендери</a:t>
            </a:r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uk-UA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Тести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Гепатит С - 30% від річного охоплення в рік</a:t>
            </a:r>
          </a:p>
          <a:p>
            <a:pPr marL="0" indent="0">
              <a:buNone/>
              <a:defRPr/>
            </a:pP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Тести на сифіліс - 30% від річного охоплення в рік</a:t>
            </a:r>
          </a:p>
          <a:p>
            <a:pPr marL="0" indent="0">
              <a:buNone/>
              <a:defRPr/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4033"/>
            <a:ext cx="9366717" cy="742384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Calibri Light" panose="020F0302020204030204" pitchFamily="34" charset="0"/>
              </a:rPr>
              <a:t>Індикатори</a:t>
            </a:r>
            <a:r>
              <a:rPr lang="ru-RU" sz="2800" b="1" dirty="0">
                <a:latin typeface="Calibri Light" panose="020F0302020204030204" pitchFamily="34" charset="0"/>
              </a:rPr>
              <a:t> по </a:t>
            </a:r>
            <a:r>
              <a:rPr lang="ru-RU" sz="2800" b="1" dirty="0" smtClean="0">
                <a:latin typeface="Calibri Light" panose="020F0302020204030204" pitchFamily="34" charset="0"/>
              </a:rPr>
              <a:t>ЗТ на </a:t>
            </a:r>
            <a:r>
              <a:rPr lang="ru-RU" sz="2800" b="1" dirty="0">
                <a:latin typeface="Calibri Light" panose="020F0302020204030204" pitchFamily="34" charset="0"/>
              </a:rPr>
              <a:t>2018 </a:t>
            </a:r>
            <a:r>
              <a:rPr lang="ru-RU" sz="2800" b="1" dirty="0" err="1">
                <a:latin typeface="Calibri Light" panose="020F0302020204030204" pitchFamily="34" charset="0"/>
              </a:rPr>
              <a:t>рік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0876"/>
            <a:ext cx="8933329" cy="5037495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Загальна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кількість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осіб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отримують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медичний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соціально-психологічний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супровід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ЗТ на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кінець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звітного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періоду</a:t>
            </a:r>
            <a:endParaRPr lang="ru-RU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Відсоток осіб, які отримують </a:t>
            </a:r>
            <a:r>
              <a:rPr lang="uk-UA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опіоїдну</a:t>
            </a:r>
            <a:r>
              <a:rPr lang="uk-U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замісну підтримуючу терапію впродовж щонайменше 6 </a:t>
            </a:r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місяців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Рекомендоване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значення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показника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2018р. - 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78%.</a:t>
            </a:r>
            <a:endParaRPr lang="uk-U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Відсоток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осіб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отримують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АРТ з ВІЛ-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позитивних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клієнтів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медичного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соціально-психологічного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супроводу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ЗТ на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кінець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звітного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періоду</a:t>
            </a:r>
            <a:endParaRPr lang="ru-RU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Значення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90% </a:t>
            </a:r>
            <a:endParaRPr lang="uk-U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04917" y="139573"/>
            <a:ext cx="1738073" cy="451103"/>
          </a:xfrm>
          <a:prstGeom prst="rect">
            <a:avLst/>
          </a:prstGeom>
        </p:spPr>
      </p:pic>
      <p:cxnSp>
        <p:nvCxnSpPr>
          <p:cNvPr id="5" name="Straight Connector 14"/>
          <p:cNvCxnSpPr/>
          <p:nvPr/>
        </p:nvCxnSpPr>
        <p:spPr>
          <a:xfrm>
            <a:off x="525542" y="1061986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76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4033"/>
            <a:ext cx="9366717" cy="742384"/>
          </a:xfrm>
        </p:spPr>
        <p:txBody>
          <a:bodyPr>
            <a:noAutofit/>
          </a:bodyPr>
          <a:lstStyle/>
          <a:p>
            <a:r>
              <a:rPr lang="ru-RU" sz="2800" dirty="0" err="1">
                <a:latin typeface="Calibri Light" panose="020F0302020204030204" pitchFamily="34" charset="0"/>
              </a:rPr>
              <a:t>Індикатори</a:t>
            </a:r>
            <a:r>
              <a:rPr lang="ru-RU" sz="2800" dirty="0">
                <a:latin typeface="Calibri Light" panose="020F0302020204030204" pitchFamily="34" charset="0"/>
              </a:rPr>
              <a:t> </a:t>
            </a:r>
            <a:r>
              <a:rPr lang="uk-UA" sz="2800" dirty="0" smtClean="0">
                <a:latin typeface="Calibri Light" panose="020F0302020204030204" pitchFamily="34" charset="0"/>
              </a:rPr>
              <a:t>по</a:t>
            </a:r>
            <a:r>
              <a:rPr lang="ru-RU" sz="2800" dirty="0" smtClean="0">
                <a:latin typeface="Calibri Light" panose="020F0302020204030204" pitchFamily="34" charset="0"/>
              </a:rPr>
              <a:t> ТБ на 2018 </a:t>
            </a:r>
            <a:r>
              <a:rPr lang="ru-RU" sz="2800" dirty="0" err="1">
                <a:latin typeface="Calibri Light" panose="020F0302020204030204" pitchFamily="34" charset="0"/>
              </a:rPr>
              <a:t>рік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0877"/>
            <a:ext cx="10515600" cy="4913246"/>
          </a:xfrm>
        </p:spPr>
        <p:txBody>
          <a:bodyPr/>
          <a:lstStyle/>
          <a:p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Кількість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клієнтів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пройшли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скринінг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ТБ за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допомогою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анкети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ru-RU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серед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ГР : С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ІН, РКС,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ЧСЧ, </a:t>
            </a:r>
            <a:r>
              <a:rPr lang="uk-UA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Трансгендери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оми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Безхатні, Колишні в'язні,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Вимушені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переселенці</a:t>
            </a:r>
            <a:endParaRPr lang="ru-RU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Рекомендована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ціль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не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менше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90%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охоплення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СІН, РКС, ЧСЧ,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Трансгендерів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ru-RU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Відсоток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клієнтів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отримали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діагностичні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послуги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з тих, у кого </a:t>
            </a:r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виявлений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позитивний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результат </a:t>
            </a:r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скринінгу</a:t>
            </a:r>
            <a:endParaRPr lang="ru-RU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Значення: 100%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напрямків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ІН, РКС, ЧСЧ, </a:t>
            </a:r>
            <a:r>
              <a:rPr lang="uk-UA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Трансгендери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90% - для інших напрямків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Відсоток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клієнтів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почали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лікування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з тих, у кого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діагностовано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ТБ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Значення: 90%</a:t>
            </a:r>
            <a:endParaRPr lang="uk-U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04917" y="139573"/>
            <a:ext cx="1738073" cy="451103"/>
          </a:xfrm>
          <a:prstGeom prst="rect">
            <a:avLst/>
          </a:prstGeom>
        </p:spPr>
      </p:pic>
      <p:cxnSp>
        <p:nvCxnSpPr>
          <p:cNvPr id="5" name="Straight Connector 14"/>
          <p:cNvCxnSpPr/>
          <p:nvPr/>
        </p:nvCxnSpPr>
        <p:spPr>
          <a:xfrm>
            <a:off x="525542" y="1061986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7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4033"/>
            <a:ext cx="9366717" cy="742384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latin typeface="Calibri Light" panose="020F0302020204030204" pitchFamily="34" charset="0"/>
              </a:rPr>
              <a:t>Індикатори</a:t>
            </a:r>
            <a:r>
              <a:rPr lang="ru-RU" sz="2800" dirty="0" smtClean="0">
                <a:latin typeface="Calibri Light" panose="020F0302020204030204" pitchFamily="34" charset="0"/>
              </a:rPr>
              <a:t> МР ТБ та </a:t>
            </a:r>
            <a:r>
              <a:rPr lang="ru-RU" sz="2800" dirty="0" err="1" smtClean="0">
                <a:latin typeface="Calibri Light" panose="020F0302020204030204" pitchFamily="34" charset="0"/>
              </a:rPr>
              <a:t>чутливий</a:t>
            </a:r>
            <a:r>
              <a:rPr lang="ru-RU" sz="2800" dirty="0" smtClean="0">
                <a:latin typeface="Calibri Light" panose="020F0302020204030204" pitchFamily="34" charset="0"/>
              </a:rPr>
              <a:t> ТБ на2018 </a:t>
            </a:r>
            <a:r>
              <a:rPr lang="ru-RU" sz="2800" dirty="0" err="1">
                <a:latin typeface="Calibri Light" panose="020F0302020204030204" pitchFamily="34" charset="0"/>
              </a:rPr>
              <a:t>рік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0877"/>
            <a:ext cx="10515600" cy="532720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Кількість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пацієнтів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хворих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МР ТБ,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взятих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медико-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соціальний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супровід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звітному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періоді</a:t>
            </a:r>
            <a:endParaRPr lang="ru-RU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Кількість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пацієнтів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хворих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МР ТБ,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отримують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медико-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соціальний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супровід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кінець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звітного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періоду</a:t>
            </a:r>
            <a:endParaRPr lang="ru-RU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Відсоток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пацієнтів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хворих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МР ТБ,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завершили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лікування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допомогою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проекту медико-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соціального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супроводу</a:t>
            </a:r>
            <a:endParaRPr lang="ru-RU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Рекомендоване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значення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2 </a:t>
            </a:r>
            <a:r>
              <a:rPr lang="ru-RU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півріччя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2018р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- 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</a:t>
            </a:r>
            <a:r>
              <a:rPr lang="ru-RU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менше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85%.</a:t>
            </a:r>
            <a:endParaRPr lang="uk-U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Відсоток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пацієнтів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хворих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МР ТБ,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прервали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лікування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звітному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періоді</a:t>
            </a:r>
            <a:endParaRPr lang="ru-RU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Рекомендований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показник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не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більше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5% для МР ТБ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Кількість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пацієнтів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хворих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чутливим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ТБ,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взятих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медико-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соціальний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супровід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звітному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періоді</a:t>
            </a:r>
            <a:endParaRPr lang="ru-RU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Кількість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пацієнтів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хворих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чутливим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ТБ,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отримують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медико-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соціальний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супровід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кінець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звітного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періоду</a:t>
            </a:r>
            <a:endParaRPr lang="ru-RU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Відсоток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пацієнтів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хворих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чутливим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ТБ,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завершили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лікування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допомогою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проекту медико-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соціального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супроводу</a:t>
            </a:r>
            <a:endParaRPr lang="ru-RU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Рекомендоване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значення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2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півріччя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2018р. -  не </a:t>
            </a:r>
            <a:r>
              <a:rPr lang="ru-RU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менше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90%.</a:t>
            </a:r>
            <a:endParaRPr lang="uk-U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Відсоток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пацієнтів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хворих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чутливий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ТБ,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прервали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лікування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звітному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періоді</a:t>
            </a:r>
            <a:endParaRPr lang="ru-RU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Рекомендований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показник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не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більше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3%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ru-RU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чутливого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ТБ.</a:t>
            </a:r>
          </a:p>
          <a:p>
            <a:pPr marL="0" indent="0">
              <a:buNone/>
            </a:pPr>
            <a:endParaRPr lang="uk-UA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04917" y="139573"/>
            <a:ext cx="1738073" cy="451103"/>
          </a:xfrm>
          <a:prstGeom prst="rect">
            <a:avLst/>
          </a:prstGeom>
        </p:spPr>
      </p:pic>
      <p:cxnSp>
        <p:nvCxnSpPr>
          <p:cNvPr id="5" name="Straight Connector 14"/>
          <p:cNvCxnSpPr/>
          <p:nvPr/>
        </p:nvCxnSpPr>
        <p:spPr>
          <a:xfrm>
            <a:off x="525542" y="1061986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12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1733"/>
            <a:ext cx="8596668" cy="657885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Calibri Light" panose="020F0302020204030204" pitchFamily="34" charset="0"/>
              </a:rPr>
              <a:t>Питання / Відповіді</a:t>
            </a:r>
            <a:endParaRPr lang="uk-UA" sz="2800" b="1" dirty="0">
              <a:latin typeface="Calibri Light" panose="020F03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7485"/>
            <a:ext cx="10766246" cy="5287224"/>
          </a:xfrm>
        </p:spPr>
        <p:txBody>
          <a:bodyPr>
            <a:noAutofit/>
          </a:bodyPr>
          <a:lstStyle/>
          <a:p>
            <a:pPr lvl="0"/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Критерії </a:t>
            </a:r>
            <a:r>
              <a:rPr lang="uk-UA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включення </a:t>
            </a:r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пацієнти</a:t>
            </a:r>
            <a:r>
              <a:rPr lang="uk-UA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які розпочали ЗПТ починаючи з 01.01.2015, але не пізніше </a:t>
            </a:r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31.12.2017 року</a:t>
            </a:r>
            <a:r>
              <a:rPr lang="uk-UA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і отримують препарат з ЛПЗ щоденно або у рамках стаціонару на дому </a:t>
            </a:r>
          </a:p>
          <a:p>
            <a:pPr marL="0" indent="0">
              <a:buFontTx/>
              <a:buChar char="-"/>
            </a:pPr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Чи </a:t>
            </a:r>
            <a:r>
              <a:rPr lang="uk-UA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означає це, що до проекту за групою 1 можна включати лише тих пацієнтів, які прийшли в програму до </a:t>
            </a:r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01/01/2015? </a:t>
            </a:r>
            <a:r>
              <a:rPr lang="uk-UA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 тих, які вже були в програмі на момент до 01/01/2015 включати не можна? </a:t>
            </a:r>
          </a:p>
          <a:p>
            <a:pPr marL="0" indent="0">
              <a:buNone/>
            </a:pPr>
            <a:r>
              <a:rPr lang="uk-UA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Відповідь:</a:t>
            </a:r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None/>
            </a:pPr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Критерії </a:t>
            </a:r>
            <a:r>
              <a:rPr lang="uk-UA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включення </a:t>
            </a:r>
            <a:r>
              <a:rPr lang="uk-UA" sz="1700" dirty="0" smtClean="0">
                <a:latin typeface="Calibri" pitchFamily="34" charset="0"/>
                <a:cs typeface="Calibri" pitchFamily="34" charset="0"/>
              </a:rPr>
              <a:t>:</a:t>
            </a:r>
            <a:endParaRPr lang="uk-UA" sz="17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uk-UA" sz="1700" u="sng" dirty="0">
                <a:latin typeface="Calibri" pitchFamily="34" charset="0"/>
                <a:cs typeface="Calibri" pitchFamily="34" charset="0"/>
              </a:rPr>
              <a:t>цільова група №1</a:t>
            </a:r>
            <a:r>
              <a:rPr lang="uk-UA" sz="1700" dirty="0">
                <a:latin typeface="Calibri" pitchFamily="34" charset="0"/>
                <a:cs typeface="Calibri" pitchFamily="34" charset="0"/>
              </a:rPr>
              <a:t>: пацієнти, які розпочали ЗПТ починаючи з 01.01.2015, але не пізніше 31.12.2017 року, і отримують препарат з ЛПЗ щоденно або у рамках стаціонару на дому (пацієнти, які отримують препарат за рецептами та безпосередньо з ЛПЗ на кілька днів не можуть бути включені до проекту);</a:t>
            </a:r>
          </a:p>
          <a:p>
            <a:pPr marL="0" indent="0">
              <a:buNone/>
            </a:pPr>
            <a:r>
              <a:rPr lang="uk-UA" sz="1700" u="sng" dirty="0">
                <a:latin typeface="Calibri" pitchFamily="34" charset="0"/>
                <a:cs typeface="Calibri" pitchFamily="34" charset="0"/>
              </a:rPr>
              <a:t>цільова група №2</a:t>
            </a:r>
            <a:r>
              <a:rPr lang="uk-UA" sz="1700" dirty="0">
                <a:latin typeface="Calibri" pitchFamily="34" charset="0"/>
                <a:cs typeface="Calibri" pitchFamily="34" charset="0"/>
              </a:rPr>
              <a:t>: Нові пацієнти ЗПТ, які розпочнуть лікування після 01.01.2018 року і будуть отримувати ЗПТ за кошти ГФ. Пацієнти, які перебувають на ЗПТ чи покинули програму менше ніж 3 місяці тому, не є новими пацієнтами, і не можуть бути включені у даний проект</a:t>
            </a:r>
            <a:r>
              <a:rPr lang="uk-UA" sz="1700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04917" y="139573"/>
            <a:ext cx="1738073" cy="451103"/>
          </a:xfrm>
          <a:prstGeom prst="rect">
            <a:avLst/>
          </a:prstGeom>
        </p:spPr>
      </p:pic>
      <p:cxnSp>
        <p:nvCxnSpPr>
          <p:cNvPr id="5" name="Straight Connector 14"/>
          <p:cNvCxnSpPr/>
          <p:nvPr/>
        </p:nvCxnSpPr>
        <p:spPr>
          <a:xfrm>
            <a:off x="525542" y="1061986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84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1733"/>
            <a:ext cx="8596668" cy="657885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Calibri Light" panose="020F0302020204030204" pitchFamily="34" charset="0"/>
              </a:rPr>
              <a:t>Питання / Відповіді</a:t>
            </a:r>
            <a:endParaRPr lang="uk-UA" sz="2800" b="1" dirty="0">
              <a:latin typeface="Calibri Light" panose="020F03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7485"/>
            <a:ext cx="10766246" cy="528722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uk-UA" sz="1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sz="1700" dirty="0" err="1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Напрямок</a:t>
            </a:r>
            <a:r>
              <a:rPr lang="ru-RU" sz="17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 19А (ЗПТ) – яку </a:t>
            </a:r>
            <a:r>
              <a:rPr lang="ru-RU" sz="1700" dirty="0" err="1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кількість</a:t>
            </a:r>
            <a:r>
              <a:rPr lang="ru-RU" sz="17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клієнтів</a:t>
            </a:r>
            <a:r>
              <a:rPr lang="ru-RU" sz="17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вказувати</a:t>
            </a:r>
            <a:r>
              <a:rPr lang="ru-RU" sz="17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 у </a:t>
            </a:r>
            <a:r>
              <a:rPr lang="ru-RU" sz="1700" dirty="0" err="1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проектній</a:t>
            </a:r>
            <a:r>
              <a:rPr lang="ru-RU" sz="17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заявці</a:t>
            </a:r>
            <a:r>
              <a:rPr lang="ru-RU" sz="1700" dirty="0">
                <a:solidFill>
                  <a:schemeClr val="tx1"/>
                </a:solidFill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 </a:t>
            </a:r>
            <a:endParaRPr lang="ru-RU" sz="1700" dirty="0" smtClean="0">
              <a:solidFill>
                <a:schemeClr val="tx1"/>
              </a:solidFill>
              <a:latin typeface="Calibri" pitchFamily="34" charset="0"/>
              <a:ea typeface="Calibri" panose="020F0502020204030204" pitchFamily="34" charset="0"/>
              <a:cs typeface="Calibri" pitchFamily="34" charset="0"/>
            </a:endParaRPr>
          </a:p>
          <a:p>
            <a:pPr>
              <a:buNone/>
            </a:pPr>
            <a:r>
              <a:rPr lang="uk-UA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Медичний та психосоціальний супровід пацієнтів </a:t>
            </a:r>
            <a:r>
              <a:rPr lang="uk-UA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ПТ</a:t>
            </a:r>
            <a:r>
              <a:rPr lang="uk-UA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Вказані індикатори в оголошені – 4200 та 2000 нових пацієнтів ЗПТ- це для всіх (загальний індикатор), яка квота для Херсонської області – зараз 259, до кінця року 350</a:t>
            </a:r>
          </a:p>
          <a:p>
            <a:pPr marL="0" indent="0">
              <a:buNone/>
            </a:pPr>
            <a:r>
              <a:rPr lang="uk-UA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Відповідь:  </a:t>
            </a:r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кількість розраховується на основі статистичних даних </a:t>
            </a:r>
            <a:r>
              <a:rPr lang="uk-UA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згідно </a:t>
            </a:r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критеріїв </a:t>
            </a:r>
            <a:r>
              <a:rPr lang="uk-UA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включення </a:t>
            </a:r>
            <a:endParaRPr lang="uk-UA" sz="17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для </a:t>
            </a:r>
            <a:r>
              <a:rPr lang="uk-UA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напрямку 1, а для напрямку 2 </a:t>
            </a:r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необхідно </a:t>
            </a:r>
            <a:r>
              <a:rPr lang="ru-RU" sz="17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узгодити</a:t>
            </a:r>
            <a:r>
              <a:rPr lang="ru-RU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</a:t>
            </a:r>
            <a:r>
              <a:rPr lang="ru-RU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ДОЗ </a:t>
            </a:r>
            <a:r>
              <a:rPr lang="uk-UA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 скільки готові розширятись </a:t>
            </a:r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ЛПЗ </a:t>
            </a:r>
            <a:r>
              <a:rPr lang="uk-UA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</a:t>
            </a:r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області,</a:t>
            </a:r>
          </a:p>
          <a:p>
            <a:pPr marL="0" indent="0">
              <a:buNone/>
            </a:pPr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результаті отримати </a:t>
            </a:r>
            <a:r>
              <a:rPr lang="uk-UA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від </a:t>
            </a:r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ДОЗ </a:t>
            </a:r>
            <a:r>
              <a:rPr lang="uk-UA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лист підтримки та включити саме цю кількість</a:t>
            </a:r>
            <a:r>
              <a:rPr lang="uk-U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endParaRPr lang="uk-UA" sz="17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Чи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передбачено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механізм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включення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до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цільової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групи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№1 тих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пацієнтів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отримують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препарат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ЛПЗ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щоденно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але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потребують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супроводу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зв’язку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зі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станом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здоров’я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щодо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ВІЛ,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вірусних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гепатитів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інших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супутніх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хвороб та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інвалідністю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pPr>
              <a:buNone/>
            </a:pPr>
            <a:r>
              <a:rPr lang="uk-UA" sz="17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Відповідь: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Спершу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включати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тих,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хто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критерієм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потім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до 42%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можна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добрати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враховуючи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Додатковий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критерій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поєднана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патологія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ЗПТ / ВІЛ, ЗПТ / ТБ</a:t>
            </a:r>
            <a:endParaRPr lang="uk-UA" sz="17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uk-UA" sz="17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04917" y="139573"/>
            <a:ext cx="1738073" cy="451103"/>
          </a:xfrm>
          <a:prstGeom prst="rect">
            <a:avLst/>
          </a:prstGeom>
        </p:spPr>
      </p:pic>
      <p:cxnSp>
        <p:nvCxnSpPr>
          <p:cNvPr id="5" name="Straight Connector 14"/>
          <p:cNvCxnSpPr/>
          <p:nvPr/>
        </p:nvCxnSpPr>
        <p:spPr>
          <a:xfrm>
            <a:off x="525542" y="1061986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84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1733"/>
            <a:ext cx="8596668" cy="657885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Calibri Light" panose="020F0302020204030204" pitchFamily="34" charset="0"/>
              </a:rPr>
              <a:t>Питання - Відповіді</a:t>
            </a:r>
            <a:endParaRPr lang="uk-UA" sz="2800" b="1" dirty="0">
              <a:latin typeface="Calibri Light" panose="020F03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7485"/>
            <a:ext cx="11265656" cy="5590515"/>
          </a:xfrm>
        </p:spPr>
        <p:txBody>
          <a:bodyPr>
            <a:normAutofit/>
          </a:bodyPr>
          <a:lstStyle/>
          <a:p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uk-UA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сли</a:t>
            </a:r>
            <a:r>
              <a:rPr lang="uk-UA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пациент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начал ЗПТ до 01.01.2015,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получает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препарат по рецепту и его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переводят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ежедневную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выдачу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сайте –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мы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его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считаем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группу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№1?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мы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поймем,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что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пациент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 2018 г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принимает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препарат за ГФ? И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узнать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з/п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медперсонала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для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формирования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их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вознаграждения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Спросить?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Необходимо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брать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листи підтримки від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всех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ЛПЗ? У нас 14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сайтов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Или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достаточно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будет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одного от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областного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нарколога с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гарантиями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совместной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деятельности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Мы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можем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оказывать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услуги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сопровождения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только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для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группы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№2?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Т.е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в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случае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тяжелой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болезни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или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психоэмоциональных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проблем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клиент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группы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№1 не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может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пойти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к психологу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или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посетить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группу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И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это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будет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учитываться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Отдельно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группы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взаимопомощи</a:t>
            </a:r>
            <a:r>
              <a:rPr lang="uk-UA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для №1 и №2</a:t>
            </a:r>
            <a:r>
              <a:rPr lang="uk-UA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uk-UA" sz="1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uk-UA" sz="17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Відповідь: 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</a:t>
            </a:r>
            <a:r>
              <a:rPr lang="ru-RU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ДО, а 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ПІСЛЯ </a:t>
            </a:r>
          </a:p>
          <a:p>
            <a:pPr marL="0" lvl="0" indent="0">
              <a:buNone/>
            </a:pP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Препарат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очікується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рахунок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ГФ,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буде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відмічатися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у формах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базі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даних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наразі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вже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відмічається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препарат за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рахунок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ГФ</a:t>
            </a:r>
            <a:r>
              <a:rPr lang="ru-RU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за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свій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рахунок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ru-RU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ru-RU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рахунок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місцевого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бюджету).</a:t>
            </a:r>
            <a:r>
              <a:rPr lang="uk-UA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>
              <a:buNone/>
            </a:pP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Отримати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справку </a:t>
            </a:r>
            <a:r>
              <a:rPr lang="ru-RU" sz="17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місця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роботи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1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Так,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листи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підтримки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мають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бути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усіх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ЛПЗ</a:t>
            </a:r>
            <a:endParaRPr lang="uk-UA" sz="1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Послуги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супроводу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є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обох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груп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Детальніше в описі напрямку (див. </a:t>
            </a:r>
            <a:r>
              <a:rPr lang="uk-UA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“Здійснення</a:t>
            </a:r>
            <a:r>
              <a:rPr lang="uk-UA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соціально-психологічного супроводу клієнтів ЗПТ шляхом ведення випадку (кейс-менеджменту))</a:t>
            </a:r>
            <a:endParaRPr lang="ru-RU" sz="17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uk-UA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uk-UA" sz="1400" dirty="0"/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04917" y="139573"/>
            <a:ext cx="1738073" cy="451103"/>
          </a:xfrm>
          <a:prstGeom prst="rect">
            <a:avLst/>
          </a:prstGeom>
        </p:spPr>
      </p:pic>
      <p:cxnSp>
        <p:nvCxnSpPr>
          <p:cNvPr id="5" name="Straight Connector 14"/>
          <p:cNvCxnSpPr/>
          <p:nvPr/>
        </p:nvCxnSpPr>
        <p:spPr>
          <a:xfrm>
            <a:off x="525542" y="1061986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3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1733"/>
            <a:ext cx="8596668" cy="657885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Calibri Light" panose="020F0302020204030204" pitchFamily="34" charset="0"/>
              </a:rPr>
              <a:t>Питання / Відповіді</a:t>
            </a:r>
            <a:endParaRPr lang="uk-UA" sz="2800" b="1" dirty="0">
              <a:latin typeface="Calibri Light" panose="020F03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7485"/>
            <a:ext cx="8596668" cy="5413972"/>
          </a:xfrm>
        </p:spPr>
        <p:txBody>
          <a:bodyPr>
            <a:noAutofit/>
          </a:bodyPr>
          <a:lstStyle/>
          <a:p>
            <a:r>
              <a:rPr lang="uk-UA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Модуль 3: Профілактика ВІЛ серед чоловіків, які мають секс з чоловіками.</a:t>
            </a:r>
          </a:p>
          <a:p>
            <a:pPr>
              <a:buNone/>
            </a:pPr>
            <a:r>
              <a:rPr lang="uk-UA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модулі вказано, що «при написанні заявки необхідно орієнтуватися на такі підгрупи ЧСЧ: ЧСЧ – споживачі ін’єкційних наркотиків, чоловіки – працівники секс-індустрії, ЧСЧ у малих містах і селах». Чи означає це, що споживачами послуг в 2018 році будуть виключно ці три групи? Або, можливо, вони є просто пріоритетними? </a:t>
            </a:r>
          </a:p>
          <a:p>
            <a:pPr>
              <a:buNone/>
            </a:pPr>
            <a:r>
              <a:rPr lang="uk-UA" sz="17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Відповідь:  </a:t>
            </a:r>
            <a:r>
              <a:rPr lang="uk-UA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Вказані пріоритетні групи.</a:t>
            </a:r>
          </a:p>
          <a:p>
            <a:pPr>
              <a:buNone/>
            </a:pPr>
            <a:endParaRPr lang="uk-UA" sz="17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Таблица индикаторов только для тех, кто работает с прямыми сервисами? Где найти ежегодную национальную конференцию/консультацию ТГ? Где найти мониторинг нарушения прав ТГ?</a:t>
            </a:r>
          </a:p>
          <a:p>
            <a:pPr marL="0" indent="0">
              <a:buNone/>
            </a:pPr>
            <a:r>
              <a:rPr lang="uk-UA" sz="17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Відповідь:  </a:t>
            </a:r>
            <a:r>
              <a:rPr lang="uk-UA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Таблиця індикаторів включає ключові індикатори програми. Інші активності мають бути включені в робочий план</a:t>
            </a:r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uk-UA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бюджет і будуть також відслідковуватись протягом виконання проекту.</a:t>
            </a:r>
          </a:p>
          <a:p>
            <a:pPr>
              <a:buNone/>
            </a:pPr>
            <a:endParaRPr lang="uk-UA" sz="17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Чи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можливо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розглядати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КВІ як пункт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надання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послуг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для СІН? – 1А</a:t>
            </a:r>
          </a:p>
          <a:p>
            <a:pPr marL="0" indent="0">
              <a:buNone/>
            </a:pPr>
            <a:r>
              <a:rPr lang="uk-UA" sz="17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Відповідь: </a:t>
            </a:r>
            <a:r>
              <a:rPr lang="uk-UA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Так</a:t>
            </a:r>
            <a:endParaRPr lang="ru-RU" sz="17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uk-UA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04917" y="139573"/>
            <a:ext cx="1738073" cy="451103"/>
          </a:xfrm>
          <a:prstGeom prst="rect">
            <a:avLst/>
          </a:prstGeom>
        </p:spPr>
      </p:pic>
      <p:cxnSp>
        <p:nvCxnSpPr>
          <p:cNvPr id="5" name="Straight Connector 14"/>
          <p:cNvCxnSpPr/>
          <p:nvPr/>
        </p:nvCxnSpPr>
        <p:spPr>
          <a:xfrm>
            <a:off x="525542" y="1061986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85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1733"/>
            <a:ext cx="8596668" cy="657885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Calibri Light" panose="020F0302020204030204" pitchFamily="34" charset="0"/>
              </a:rPr>
              <a:t>Питання / Відповіді</a:t>
            </a:r>
            <a:endParaRPr lang="uk-UA" sz="2800" b="1" dirty="0">
              <a:latin typeface="Calibri Light" panose="020F03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7485"/>
            <a:ext cx="11012158" cy="54954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17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Обов’язкові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інструменти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МіО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 проектах 1А, 2А, 3А, 6А, 7А, 8А, 14А, 16А, 18А</a:t>
            </a:r>
          </a:p>
          <a:p>
            <a:pPr marL="0" indent="0">
              <a:buNone/>
            </a:pPr>
            <a:r>
              <a:rPr lang="uk-UA" sz="17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Відповідь: </a:t>
            </a:r>
            <a:r>
              <a:rPr lang="uk-UA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проектах профілактики ВІЛ серед ключових груп: кодування клієнтів за єдиним принципом, використання рекомендованих форм первинної документації, звітності, </a:t>
            </a:r>
            <a:r>
              <a:rPr lang="uk-UA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дення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бази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даних</a:t>
            </a:r>
            <a:r>
              <a:rPr lang="ru-RU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SYREX</a:t>
            </a:r>
            <a:r>
              <a:rPr lang="uk-UA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наявність внутрішнього моніторингу проекту і </a:t>
            </a:r>
            <a:r>
              <a:rPr lang="uk-UA" sz="17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т.ін</a:t>
            </a:r>
            <a:r>
              <a:rPr lang="uk-UA" sz="1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17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1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uk-UA" sz="1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04917" y="139573"/>
            <a:ext cx="1738073" cy="451103"/>
          </a:xfrm>
          <a:prstGeom prst="rect">
            <a:avLst/>
          </a:prstGeom>
        </p:spPr>
      </p:pic>
      <p:cxnSp>
        <p:nvCxnSpPr>
          <p:cNvPr id="5" name="Straight Connector 14"/>
          <p:cNvCxnSpPr/>
          <p:nvPr/>
        </p:nvCxnSpPr>
        <p:spPr>
          <a:xfrm>
            <a:off x="525542" y="1061986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39455" y="302317"/>
            <a:ext cx="1738073" cy="451103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579863" y="3753832"/>
            <a:ext cx="8898236" cy="7546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3600" i="1" dirty="0" err="1" smtClean="0"/>
              <a:t>Дяку</a:t>
            </a:r>
            <a:r>
              <a:rPr lang="uk-UA" sz="3600" i="1" dirty="0" smtClean="0"/>
              <a:t>є</a:t>
            </a:r>
            <a:r>
              <a:rPr lang="ru-RU" sz="3600" i="1" dirty="0" err="1" smtClean="0"/>
              <a:t>мо</a:t>
            </a:r>
            <a:r>
              <a:rPr lang="ru-RU" sz="3600" i="1" dirty="0" smtClean="0"/>
              <a:t> за </a:t>
            </a:r>
            <a:r>
              <a:rPr lang="ru-RU" sz="3600" i="1" dirty="0" err="1" smtClean="0"/>
              <a:t>увагу</a:t>
            </a:r>
            <a:r>
              <a:rPr lang="ru-RU" sz="3600" i="1" dirty="0" smtClean="0"/>
              <a:t>!</a:t>
            </a:r>
            <a:endParaRPr lang="ru-RU" sz="3600" i="1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0643724" y="699846"/>
            <a:ext cx="1100089" cy="3009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100" dirty="0" smtClean="0">
                <a:solidFill>
                  <a:prstClr val="white"/>
                </a:solidFill>
              </a:rPr>
              <a:t>www.aph.org.ua</a:t>
            </a:r>
            <a:endParaRPr lang="en-US" sz="1600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4"/>
          <p:cNvCxnSpPr/>
          <p:nvPr/>
        </p:nvCxnSpPr>
        <p:spPr>
          <a:xfrm>
            <a:off x="579863" y="1202528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08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542" y="90712"/>
            <a:ext cx="9366717" cy="971274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Calibri Light" panose="020F0302020204030204" pitchFamily="34" charset="0"/>
              </a:rPr>
              <a:t>Розрахунок охоплення представників уразливих груп</a:t>
            </a:r>
            <a:endParaRPr lang="uk-UA" sz="2800" dirty="0">
              <a:latin typeface="Calibri Light" panose="020F03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0877"/>
            <a:ext cx="8816788" cy="4913246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Розрахунки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рекомендованих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регіональних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показників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охоплення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груп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ризику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здійснені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основі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показників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інтенсивності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епідеміологічного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процесу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серед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ключових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груп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загального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населення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поширеності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ВІЛ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серед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ключових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груп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поширеності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ВІЛ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серед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молодих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представників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ключових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груп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трендів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зміни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цих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показників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приросту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показника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захворюваності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серед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загального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населення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поширеності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ВІЛ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серед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загального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населення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охоплення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профілактичними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послугами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 базовому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році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оціночної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чисельності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ключових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груп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регіоні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b="1" dirty="0"/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04917" y="139573"/>
            <a:ext cx="1738073" cy="451103"/>
          </a:xfrm>
          <a:prstGeom prst="rect">
            <a:avLst/>
          </a:prstGeom>
        </p:spPr>
      </p:pic>
      <p:cxnSp>
        <p:nvCxnSpPr>
          <p:cNvPr id="5" name="Straight Connector 14"/>
          <p:cNvCxnSpPr/>
          <p:nvPr/>
        </p:nvCxnSpPr>
        <p:spPr>
          <a:xfrm>
            <a:off x="525542" y="1061986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63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4033"/>
            <a:ext cx="9366717" cy="742384"/>
          </a:xfrm>
        </p:spPr>
        <p:txBody>
          <a:bodyPr>
            <a:noAutofit/>
          </a:bodyPr>
          <a:lstStyle/>
          <a:p>
            <a:r>
              <a:rPr lang="uk-UA" sz="2800" b="1" dirty="0" err="1" smtClean="0">
                <a:latin typeface="Calibri Light" panose="020F0302020204030204" pitchFamily="34" charset="0"/>
              </a:rPr>
              <a:t>Пріоритезація</a:t>
            </a:r>
            <a:r>
              <a:rPr lang="uk-UA" sz="2800" b="1" dirty="0" smtClean="0">
                <a:latin typeface="Calibri Light" panose="020F0302020204030204" pitchFamily="34" charset="0"/>
              </a:rPr>
              <a:t> регіонів щодо охоплення </a:t>
            </a:r>
            <a:r>
              <a:rPr lang="uk-UA" sz="2800" b="1" dirty="0" err="1">
                <a:latin typeface="Calibri Light" panose="020F0302020204030204" pitchFamily="34" charset="0"/>
              </a:rPr>
              <a:t>СІН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0877"/>
            <a:ext cx="10515600" cy="4913246"/>
          </a:xfrm>
        </p:spPr>
        <p:txBody>
          <a:bodyPr/>
          <a:lstStyle/>
          <a:p>
            <a:endParaRPr lang="ru-RU" b="1" dirty="0"/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04917" y="139573"/>
            <a:ext cx="1738073" cy="451103"/>
          </a:xfrm>
          <a:prstGeom prst="rect">
            <a:avLst/>
          </a:prstGeom>
        </p:spPr>
      </p:pic>
      <p:cxnSp>
        <p:nvCxnSpPr>
          <p:cNvPr id="5" name="Straight Connector 14"/>
          <p:cNvCxnSpPr/>
          <p:nvPr/>
        </p:nvCxnSpPr>
        <p:spPr>
          <a:xfrm>
            <a:off x="525542" y="1061986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877916"/>
              </p:ext>
            </p:extLst>
          </p:nvPr>
        </p:nvGraphicFramePr>
        <p:xfrm>
          <a:off x="660904" y="1222359"/>
          <a:ext cx="9071572" cy="5602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011"/>
                <a:gridCol w="2317589"/>
                <a:gridCol w="719596"/>
                <a:gridCol w="2518463"/>
                <a:gridCol w="949309"/>
                <a:gridCol w="2188604"/>
              </a:tblGrid>
              <a:tr h="324784">
                <a:tc gridSpan="6">
                  <a:txBody>
                    <a:bodyPr/>
                    <a:lstStyle/>
                    <a:p>
                      <a:pPr algn="ctr" fontAlgn="b"/>
                      <a:endParaRPr lang="ru-RU" sz="18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СІН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7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1" u="none" strike="noStrike" dirty="0" smtClean="0">
                          <a:effectLst/>
                        </a:rPr>
                        <a:t>Регіони високої пріоритетності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1" u="none" strike="noStrike" dirty="0" smtClean="0">
                          <a:effectLst/>
                        </a:rPr>
                        <a:t>Регіони середньої пріоритетності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u="none" strike="noStrike" dirty="0" smtClean="0">
                          <a:effectLst/>
                        </a:rPr>
                        <a:t>Регіони низької пріоритетності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78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Дніпропетровська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Донецька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АР </a:t>
                      </a:r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Крим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78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Львівська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Запорізька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Вінницька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78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м. </a:t>
                      </a:r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Київ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Київська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Волинська область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78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м. Севастополь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Луганська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Житомирська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78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Одеська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Миколаївська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Закарпатська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78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Харківська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Рівненська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Івано-Франківська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784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Хмельницька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Кіровоградська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784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Полтавська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784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Сумська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784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Тернопільська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784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Херсонська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784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Черкаська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784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Чернівецька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4784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Чернігівська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12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4033"/>
            <a:ext cx="9366717" cy="742384"/>
          </a:xfrm>
        </p:spPr>
        <p:txBody>
          <a:bodyPr>
            <a:noAutofit/>
          </a:bodyPr>
          <a:lstStyle/>
          <a:p>
            <a:r>
              <a:rPr lang="uk-UA" sz="2800" b="1" dirty="0" err="1">
                <a:latin typeface="Calibri Light" panose="020F0302020204030204" pitchFamily="34" charset="0"/>
              </a:rPr>
              <a:t>Пріоритезація</a:t>
            </a:r>
            <a:r>
              <a:rPr lang="uk-UA" sz="2800" b="1" dirty="0">
                <a:latin typeface="Calibri Light" panose="020F0302020204030204" pitchFamily="34" charset="0"/>
              </a:rPr>
              <a:t> регіонів щодо охоплення РКС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0877"/>
            <a:ext cx="10515600" cy="4913246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04917" y="139573"/>
            <a:ext cx="1738073" cy="451103"/>
          </a:xfrm>
          <a:prstGeom prst="rect">
            <a:avLst/>
          </a:prstGeom>
        </p:spPr>
      </p:pic>
      <p:cxnSp>
        <p:nvCxnSpPr>
          <p:cNvPr id="5" name="Straight Connector 14"/>
          <p:cNvCxnSpPr/>
          <p:nvPr/>
        </p:nvCxnSpPr>
        <p:spPr>
          <a:xfrm>
            <a:off x="525542" y="1061986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370254"/>
              </p:ext>
            </p:extLst>
          </p:nvPr>
        </p:nvGraphicFramePr>
        <p:xfrm>
          <a:off x="606583" y="1287101"/>
          <a:ext cx="9732473" cy="5244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808"/>
                <a:gridCol w="2105215"/>
                <a:gridCol w="615636"/>
                <a:gridCol w="2770360"/>
                <a:gridCol w="1059255"/>
                <a:gridCol w="2743199"/>
              </a:tblGrid>
              <a:tr h="51110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РКС</a:t>
                      </a: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1" u="none" strike="noStrike" dirty="0" smtClean="0">
                          <a:effectLst/>
                        </a:rPr>
                        <a:t>Регіони високої пріоритетності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1" u="none" strike="noStrike" dirty="0" smtClean="0">
                          <a:effectLst/>
                        </a:rPr>
                        <a:t>Регіони середньої пріоритетності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u="none" strike="noStrike" dirty="0" smtClean="0">
                          <a:effectLst/>
                        </a:rPr>
                        <a:t>Регіони низької пріоритетності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238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Дніпропетровська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Запорізька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АР Крим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38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Донецька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Київська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Вінницька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38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м. </a:t>
                      </a:r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Київ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Луганська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Волинська область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38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Одеська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м. Севастополь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Житомирська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38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Полтавська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Закарпатська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38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Харківська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Івано-Франківська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38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Хмельницкая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Кіровоградська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38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Чернігівська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Львівська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38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Миколаївська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38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Рівненська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38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Сумська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38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Тернопільська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38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Херсонська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38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Черкаська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38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Чернівецька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69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4033"/>
            <a:ext cx="9366717" cy="742384"/>
          </a:xfrm>
        </p:spPr>
        <p:txBody>
          <a:bodyPr>
            <a:noAutofit/>
          </a:bodyPr>
          <a:lstStyle/>
          <a:p>
            <a:r>
              <a:rPr lang="uk-UA" sz="2800" b="1" dirty="0" err="1">
                <a:latin typeface="Calibri Light" panose="020F0302020204030204" pitchFamily="34" charset="0"/>
              </a:rPr>
              <a:t>Пріоритезація</a:t>
            </a:r>
            <a:r>
              <a:rPr lang="uk-UA" sz="2800" b="1" dirty="0">
                <a:latin typeface="Calibri Light" panose="020F0302020204030204" pitchFamily="34" charset="0"/>
              </a:rPr>
              <a:t> регіонів щодо охоплення ЧСЧ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0877"/>
            <a:ext cx="10515600" cy="4913246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04917" y="139573"/>
            <a:ext cx="1738073" cy="451103"/>
          </a:xfrm>
          <a:prstGeom prst="rect">
            <a:avLst/>
          </a:prstGeom>
        </p:spPr>
      </p:pic>
      <p:cxnSp>
        <p:nvCxnSpPr>
          <p:cNvPr id="5" name="Straight Connector 14"/>
          <p:cNvCxnSpPr/>
          <p:nvPr/>
        </p:nvCxnSpPr>
        <p:spPr>
          <a:xfrm>
            <a:off x="525542" y="1061986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620874"/>
              </p:ext>
            </p:extLst>
          </p:nvPr>
        </p:nvGraphicFramePr>
        <p:xfrm>
          <a:off x="525542" y="1290883"/>
          <a:ext cx="9849729" cy="517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5228"/>
                <a:gridCol w="2427058"/>
                <a:gridCol w="629085"/>
                <a:gridCol w="2884963"/>
                <a:gridCol w="515939"/>
                <a:gridCol w="3017456"/>
              </a:tblGrid>
              <a:tr h="50826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</a:rPr>
                        <a:t>ЧСЧ</a:t>
                      </a:r>
                      <a:r>
                        <a:rPr lang="ru-RU" sz="1100" u="none" strike="noStrike" dirty="0">
                          <a:effectLst/>
                        </a:rPr>
                        <a:t/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1" u="none" strike="noStrike" dirty="0" smtClean="0">
                          <a:effectLst/>
                        </a:rPr>
                        <a:t>Регіони високої пріоритетності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b="1" u="none" strike="noStrike" dirty="0" smtClean="0">
                          <a:effectLst/>
                        </a:rPr>
                        <a:t>Регіони середньої пріоритетності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u="none" strike="noStrike" dirty="0" smtClean="0">
                          <a:effectLst/>
                        </a:rPr>
                        <a:t>Регіони низької пріоритетності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081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Дніпропетровська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Луганська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АР Крим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8081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м. </a:t>
                      </a:r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Київ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Запорізька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Вінницька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8081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Одеська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Чернігівська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Волинська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8081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м. Севастополь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Київська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Житомирська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8081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Донецька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Полтавська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Закарпатська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3694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Харківська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Рівненська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Івано-Франківська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8081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Кіровоградська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8081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Львівська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8081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Миколаївська область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8081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Сумська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8081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Тернопільська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8081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Херсонська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8081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Хмельницкая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8081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Черкаська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  <a:tr h="28081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Чернівецька</a:t>
                      </a:r>
                      <a:r>
                        <a:rPr lang="ru-RU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95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4033"/>
            <a:ext cx="9366717" cy="742384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Calibri Light" panose="020F0302020204030204" pitchFamily="34" charset="0"/>
              </a:rPr>
              <a:t>Індикатори</a:t>
            </a:r>
            <a:r>
              <a:rPr lang="ru-RU" sz="2800" b="1" dirty="0">
                <a:latin typeface="Calibri Light" panose="020F0302020204030204" pitchFamily="34" charset="0"/>
              </a:rPr>
              <a:t> </a:t>
            </a:r>
            <a:r>
              <a:rPr lang="ru-RU" sz="2800" b="1" dirty="0" err="1" smtClean="0">
                <a:latin typeface="Calibri Light" panose="020F0302020204030204" pitchFamily="34" charset="0"/>
              </a:rPr>
              <a:t>охоплення</a:t>
            </a:r>
            <a:r>
              <a:rPr lang="ru-RU" sz="2800" b="1" dirty="0" smtClean="0">
                <a:latin typeface="Calibri Light" panose="020F0302020204030204" pitchFamily="34" charset="0"/>
              </a:rPr>
              <a:t> ГР на </a:t>
            </a:r>
            <a:r>
              <a:rPr lang="ru-RU" sz="2800" b="1" dirty="0">
                <a:latin typeface="Calibri Light" panose="020F0302020204030204" pitchFamily="34" charset="0"/>
              </a:rPr>
              <a:t>2018 </a:t>
            </a:r>
            <a:r>
              <a:rPr lang="ru-RU" sz="2800" b="1" dirty="0" err="1">
                <a:latin typeface="Calibri Light" panose="020F0302020204030204" pitchFamily="34" charset="0"/>
              </a:rPr>
              <a:t>рік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0877"/>
            <a:ext cx="10515600" cy="4913246"/>
          </a:xfrm>
        </p:spPr>
        <p:txBody>
          <a:bodyPr/>
          <a:lstStyle/>
          <a:p>
            <a:endParaRPr lang="ru-RU" dirty="0" smtClean="0">
              <a:latin typeface="+mj-lt"/>
            </a:endParaRPr>
          </a:p>
          <a:p>
            <a:r>
              <a:rPr lang="ru-RU" dirty="0" err="1" smtClean="0">
                <a:latin typeface="+mj-lt"/>
              </a:rPr>
              <a:t>Кількість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С</a:t>
            </a:r>
            <a:r>
              <a:rPr lang="ru-RU" dirty="0" smtClean="0">
                <a:latin typeface="+mj-lt"/>
              </a:rPr>
              <a:t>ІН</a:t>
            </a:r>
            <a:r>
              <a:rPr lang="ru-RU" dirty="0">
                <a:latin typeface="+mj-lt"/>
              </a:rPr>
              <a:t>, </a:t>
            </a:r>
            <a:r>
              <a:rPr lang="ru-RU" dirty="0" err="1">
                <a:latin typeface="+mj-lt"/>
              </a:rPr>
              <a:t>охоплених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пакетом </a:t>
            </a:r>
            <a:r>
              <a:rPr lang="ru-RU" dirty="0" err="1">
                <a:latin typeface="+mj-lt"/>
              </a:rPr>
              <a:t>профілактичних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послуг</a:t>
            </a:r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r>
              <a:rPr lang="ru-RU" dirty="0" err="1">
                <a:latin typeface="+mj-lt"/>
              </a:rPr>
              <a:t>Кількість</a:t>
            </a:r>
            <a:r>
              <a:rPr lang="ru-RU" dirty="0">
                <a:latin typeface="+mj-lt"/>
              </a:rPr>
              <a:t> РКС, </a:t>
            </a:r>
            <a:r>
              <a:rPr lang="ru-RU" dirty="0" err="1">
                <a:latin typeface="+mj-lt"/>
              </a:rPr>
              <a:t>охоплених</a:t>
            </a:r>
            <a:r>
              <a:rPr lang="ru-RU" dirty="0">
                <a:latin typeface="+mj-lt"/>
              </a:rPr>
              <a:t> пакетом </a:t>
            </a:r>
            <a:r>
              <a:rPr lang="ru-RU" dirty="0" err="1">
                <a:latin typeface="+mj-lt"/>
              </a:rPr>
              <a:t>профілактичних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послуг</a:t>
            </a:r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r>
              <a:rPr lang="ru-RU" dirty="0" err="1">
                <a:latin typeface="+mj-lt"/>
              </a:rPr>
              <a:t>Кількість</a:t>
            </a: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ЧСЧ, </a:t>
            </a:r>
            <a:r>
              <a:rPr lang="ru-RU" dirty="0" err="1">
                <a:latin typeface="+mj-lt"/>
              </a:rPr>
              <a:t>охоплених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пакетом </a:t>
            </a:r>
            <a:r>
              <a:rPr lang="ru-RU" dirty="0" err="1">
                <a:latin typeface="+mj-lt"/>
              </a:rPr>
              <a:t>профілактичних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послуг</a:t>
            </a:r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r>
              <a:rPr lang="ru-RU" dirty="0" err="1">
                <a:latin typeface="+mj-lt"/>
              </a:rPr>
              <a:t>Кількість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Трансгендерів</a:t>
            </a:r>
            <a:r>
              <a:rPr lang="ru-RU" dirty="0" smtClean="0">
                <a:latin typeface="+mj-lt"/>
              </a:rPr>
              <a:t>, </a:t>
            </a:r>
            <a:r>
              <a:rPr lang="ru-RU" dirty="0" err="1">
                <a:latin typeface="+mj-lt"/>
              </a:rPr>
              <a:t>охоплених</a:t>
            </a:r>
            <a:r>
              <a:rPr lang="ru-RU" dirty="0">
                <a:latin typeface="+mj-lt"/>
              </a:rPr>
              <a:t> пакетом </a:t>
            </a:r>
            <a:r>
              <a:rPr lang="ru-RU" dirty="0" err="1">
                <a:latin typeface="+mj-lt"/>
              </a:rPr>
              <a:t>профілактичних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послуг</a:t>
            </a:r>
            <a:endParaRPr lang="uk-UA" dirty="0">
              <a:latin typeface="+mj-lt"/>
            </a:endParaRPr>
          </a:p>
          <a:p>
            <a:endParaRPr lang="uk-UA" dirty="0"/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04917" y="139573"/>
            <a:ext cx="1738073" cy="451103"/>
          </a:xfrm>
          <a:prstGeom prst="rect">
            <a:avLst/>
          </a:prstGeom>
        </p:spPr>
      </p:pic>
      <p:cxnSp>
        <p:nvCxnSpPr>
          <p:cNvPr id="5" name="Straight Connector 14"/>
          <p:cNvCxnSpPr/>
          <p:nvPr/>
        </p:nvCxnSpPr>
        <p:spPr>
          <a:xfrm>
            <a:off x="525542" y="1061986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96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4033"/>
            <a:ext cx="9366717" cy="742384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Calibri Light" panose="020F0302020204030204" pitchFamily="34" charset="0"/>
              </a:rPr>
              <a:t>Індикатори</a:t>
            </a:r>
            <a:r>
              <a:rPr lang="ru-RU" sz="2800" b="1" dirty="0">
                <a:latin typeface="Calibri Light" panose="020F0302020204030204" pitchFamily="34" charset="0"/>
              </a:rPr>
              <a:t> </a:t>
            </a:r>
            <a:r>
              <a:rPr lang="ru-RU" sz="2800" b="1" dirty="0" err="1" smtClean="0">
                <a:latin typeface="Calibri Light" panose="020F0302020204030204" pitchFamily="34" charset="0"/>
              </a:rPr>
              <a:t>охоплення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0876"/>
            <a:ext cx="10515600" cy="5245725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Індикатори </a:t>
            </a:r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охоплення: піврічні, річні.</a:t>
            </a:r>
          </a:p>
          <a:p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Мінімальний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пакет для 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СІН: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шприц /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ігла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презерватив,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консультація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Мінімальний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пакет для РКС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презерватив,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консультація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Мінімальний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пакет для 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ЧСЧ: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презерватив, </a:t>
            </a:r>
            <a:r>
              <a:rPr lang="ru-R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консультація</a:t>
            </a:r>
            <a:endParaRPr lang="uk-U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Мінімальний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пакет для </a:t>
            </a:r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Трансгендерів</a:t>
            </a: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презерватив</a:t>
            </a: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консультація</a:t>
            </a:r>
            <a:endParaRPr lang="ru-RU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Розрахунок піврічних цілей: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ІН: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півріччя 2018 – 76% від річного охоплення,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півріччя 2018 –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80%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 річного охоплення, </a:t>
            </a:r>
            <a:endParaRPr lang="uk-UA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РКС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півріччя 2018 –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79%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 річного охоплення, 2 півріччя 2018 –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81%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 річного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охоплення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ЧСЧ</a:t>
            </a:r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півріччя 2018 –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69%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 річного охоплення, 2 півріччя 2018 –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72%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 річного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охоплення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Трансгендери</a:t>
            </a:r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півріччя 2018 –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69%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 річного охоплення, 2 півріччя 2018 –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72% </a:t>
            </a:r>
            <a:r>
              <a:rPr lang="uk-U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 річного </a:t>
            </a: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охоплення</a:t>
            </a:r>
          </a:p>
          <a:p>
            <a:pPr marL="0" indent="0">
              <a:buNone/>
            </a:pPr>
            <a:endParaRPr lang="uk-U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uk-UA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uk-UA" dirty="0">
              <a:latin typeface="+mj-lt"/>
            </a:endParaRPr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04917" y="139573"/>
            <a:ext cx="1738073" cy="451103"/>
          </a:xfrm>
          <a:prstGeom prst="rect">
            <a:avLst/>
          </a:prstGeom>
        </p:spPr>
      </p:pic>
      <p:cxnSp>
        <p:nvCxnSpPr>
          <p:cNvPr id="5" name="Straight Connector 14"/>
          <p:cNvCxnSpPr/>
          <p:nvPr/>
        </p:nvCxnSpPr>
        <p:spPr>
          <a:xfrm>
            <a:off x="525542" y="1061986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22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4033"/>
            <a:ext cx="9366717" cy="742384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Calibri Light" panose="020F0302020204030204" pitchFamily="34" charset="0"/>
              </a:rPr>
              <a:t>Індикатори</a:t>
            </a:r>
            <a:r>
              <a:rPr lang="ru-RU" sz="2800" b="1" dirty="0">
                <a:latin typeface="Calibri Light" panose="020F0302020204030204" pitchFamily="34" charset="0"/>
              </a:rPr>
              <a:t> </a:t>
            </a:r>
            <a:r>
              <a:rPr lang="ru-RU" sz="2800" b="1" dirty="0" err="1" smtClean="0">
                <a:latin typeface="Calibri Light" panose="020F0302020204030204" pitchFamily="34" charset="0"/>
              </a:rPr>
              <a:t>тестування</a:t>
            </a:r>
            <a:r>
              <a:rPr lang="ru-RU" sz="2800" b="1" dirty="0" smtClean="0">
                <a:latin typeface="Calibri Light" panose="020F0302020204030204" pitchFamily="34" charset="0"/>
              </a:rPr>
              <a:t> на ВІЛ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0877"/>
            <a:ext cx="10515600" cy="530004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Кількість</a:t>
            </a: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клієнтів</a:t>
            </a: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пройшли</a:t>
            </a: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u="sng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тестування</a:t>
            </a:r>
            <a:r>
              <a:rPr lang="ru-RU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ВІЛ</a:t>
            </a: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допомогою</a:t>
            </a: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швидкого</a:t>
            </a: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тесту </a:t>
            </a:r>
            <a:r>
              <a:rPr lang="ru-RU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протягом</a:t>
            </a: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півріччя</a:t>
            </a:r>
            <a:endParaRPr lang="ru-RU" sz="2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Розрахунок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піврічних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цілей: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ІН: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півріччя 2018 – 60% від піврічного охоплення, 2 півріччя 2018 – 60% від піврічного охоплення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РКС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 півріччя 2018 –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64%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 піврічного охоплення, 2 півріччя 2018 –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68%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 піврічного охоплення, </a:t>
            </a:r>
            <a:endParaRPr lang="uk-UA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ЧСЧ</a:t>
            </a:r>
            <a:r>
              <a:rPr lang="uk-UA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півріччя 2018 –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69%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 піврічного охоплення, 2 півріччя 2018 –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72%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 піврічного охоплення, </a:t>
            </a:r>
            <a:endParaRPr lang="uk-UA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Трансгендери</a:t>
            </a:r>
            <a:r>
              <a:rPr lang="uk-UA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півріччя 2018 –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69%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 піврічного охоплення, 2 півріччя 2018 –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72%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 піврічного охоплення,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охоплення</a:t>
            </a:r>
            <a:endParaRPr lang="uk-UA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Відсоток</a:t>
            </a:r>
            <a:r>
              <a:rPr lang="ru-RU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u="sng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нових</a:t>
            </a: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клієнтів</a:t>
            </a: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протестованих</a:t>
            </a: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ВІЛ </a:t>
            </a:r>
            <a:r>
              <a:rPr lang="ru-RU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швидкими</a:t>
            </a: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тестами</a:t>
            </a:r>
          </a:p>
          <a:p>
            <a:pPr marL="0" indent="0">
              <a:buNone/>
            </a:pPr>
            <a:r>
              <a:rPr lang="ru-RU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Рекомендовані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піврічні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цілі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uk-UA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ІН: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півріччя 2018 –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88%, 2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півріччя 2018 –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88%, </a:t>
            </a:r>
            <a:r>
              <a:rPr lang="uk-UA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РКС</a:t>
            </a:r>
            <a:r>
              <a:rPr lang="uk-UA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півріччя 2018 –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90%,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півріччя 2018 –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94%,</a:t>
            </a:r>
            <a:endParaRPr lang="uk-UA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ЧСЧ: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півріччя 2018 –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93%,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півріччя 2018 –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97%, </a:t>
            </a:r>
            <a:r>
              <a:rPr lang="ru-RU" sz="2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Трансгендери</a:t>
            </a:r>
            <a:r>
              <a:rPr lang="ru-RU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півріччя 2018 –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90%, 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півріччя 2018 – </a:t>
            </a: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</a:t>
            </a:r>
            <a:r>
              <a:rPr lang="uk-UA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%,</a:t>
            </a: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Відсоток</a:t>
            </a:r>
            <a:r>
              <a:rPr lang="ru-RU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кліентів</a:t>
            </a:r>
            <a:r>
              <a:rPr lang="ru-RU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ru-RU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позитивним</a:t>
            </a:r>
            <a:r>
              <a:rPr lang="ru-RU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результатом </a:t>
            </a:r>
            <a:r>
              <a:rPr lang="ru-RU" sz="2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швидкого</a:t>
            </a:r>
            <a:r>
              <a:rPr lang="ru-RU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тесту на ВІЛ </a:t>
            </a:r>
            <a:r>
              <a:rPr lang="ru-RU" sz="2400" b="1" u="sng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взятих</a:t>
            </a:r>
            <a:r>
              <a:rPr lang="ru-RU" sz="24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u="sng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під</a:t>
            </a:r>
            <a:r>
              <a:rPr lang="ru-RU" sz="24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u="sng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медичний</a:t>
            </a:r>
            <a:r>
              <a:rPr lang="ru-RU" sz="24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u="sng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нагляд</a:t>
            </a:r>
            <a:r>
              <a:rPr lang="ru-RU" sz="24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впродовж</a:t>
            </a:r>
            <a:r>
              <a:rPr lang="ru-RU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півріччя</a:t>
            </a:r>
            <a:endParaRPr lang="uk-UA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Значення: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2018 г. – не </a:t>
            </a:r>
            <a:r>
              <a:rPr lang="ru-RU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менше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82%</a:t>
            </a:r>
            <a:endParaRPr lang="uk-UA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04917" y="139573"/>
            <a:ext cx="1738073" cy="451103"/>
          </a:xfrm>
          <a:prstGeom prst="rect">
            <a:avLst/>
          </a:prstGeom>
        </p:spPr>
      </p:pic>
      <p:cxnSp>
        <p:nvCxnSpPr>
          <p:cNvPr id="5" name="Straight Connector 14"/>
          <p:cNvCxnSpPr/>
          <p:nvPr/>
        </p:nvCxnSpPr>
        <p:spPr>
          <a:xfrm>
            <a:off x="525542" y="1061986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26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44033"/>
            <a:ext cx="9366717" cy="742384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rgbClr val="92D050"/>
                </a:solidFill>
                <a:latin typeface="Calibri Light" panose="020F0302020204030204" pitchFamily="34" charset="0"/>
              </a:rPr>
              <a:t>Індикатори</a:t>
            </a:r>
            <a:r>
              <a:rPr lang="ru-RU" sz="28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 </a:t>
            </a:r>
            <a:r>
              <a:rPr lang="en-US" sz="28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CITI</a:t>
            </a:r>
            <a:r>
              <a:rPr lang="ru-RU" sz="2800" b="1" dirty="0" smtClean="0">
                <a:solidFill>
                  <a:srgbClr val="92D050"/>
                </a:solidFill>
                <a:latin typeface="Calibri Light" panose="020F0302020204030204" pitchFamily="34" charset="0"/>
              </a:rPr>
              <a:t> на 2018 </a:t>
            </a:r>
            <a:r>
              <a:rPr lang="ru-RU" sz="2800" b="1" dirty="0" err="1">
                <a:solidFill>
                  <a:srgbClr val="92D050"/>
                </a:solidFill>
                <a:latin typeface="Calibri Light" panose="020F0302020204030204" pitchFamily="34" charset="0"/>
              </a:rPr>
              <a:t>рік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0877"/>
            <a:ext cx="10515600" cy="4913246"/>
          </a:xfrm>
        </p:spPr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Кількість </a:t>
            </a:r>
            <a:r>
              <a:rPr lang="uk-U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клієнтів, які отримували соціальний супровід (кейс-менеджмент) у звітному </a:t>
            </a:r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періоді</a:t>
            </a:r>
          </a:p>
          <a:p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Кількість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клієнтів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почали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отримувати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соціальний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супровід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(кейс-менеджмент) у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звітному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періоді</a:t>
            </a:r>
            <a:endParaRPr lang="ru-RU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Кількість клієнтів під диспансерним наглядом, які отримували соціальний супровід (кейс-менеджмент) у звітному </a:t>
            </a:r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періоді</a:t>
            </a:r>
          </a:p>
          <a:p>
            <a:r>
              <a:rPr lang="uk-U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Кількість клієнтів, які у звітному періоді взяті під диспансерний нагляд у зв'язку з ВІЛ-інфекцією за допомогою проекту соціального супроводу (кейс-менеджменту</a:t>
            </a:r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Кількість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клієнтів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яким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звітному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періоді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призначено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АРТ за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допомогою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проекту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соціального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супроводу</a:t>
            </a:r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(кейс-менеджменту) </a:t>
            </a:r>
            <a:endParaRPr lang="ru-RU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Відсоток </a:t>
            </a:r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клієнтів</a:t>
            </a:r>
            <a:r>
              <a:rPr lang="uk-U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які отримували соціальний супровід (кейс-менеджмент) і були взяті під медичний нагляд впродовж </a:t>
            </a:r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півріччя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Значення: 90%</a:t>
            </a:r>
          </a:p>
          <a:p>
            <a:r>
              <a:rPr lang="uk-U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Відсоток </a:t>
            </a:r>
            <a:r>
              <a:rPr lang="uk-UA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клієнтів</a:t>
            </a:r>
            <a:r>
              <a:rPr lang="uk-U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які отримували соціальний супровід (кейс-менеджмент) і розпочали АРТ впродовж півріччя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Значення: 90%</a:t>
            </a:r>
            <a:endParaRPr lang="uk-U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04917" y="139573"/>
            <a:ext cx="1738073" cy="451103"/>
          </a:xfrm>
          <a:prstGeom prst="rect">
            <a:avLst/>
          </a:prstGeom>
        </p:spPr>
      </p:pic>
      <p:cxnSp>
        <p:nvCxnSpPr>
          <p:cNvPr id="5" name="Straight Connector 14"/>
          <p:cNvCxnSpPr/>
          <p:nvPr/>
        </p:nvCxnSpPr>
        <p:spPr>
          <a:xfrm>
            <a:off x="525542" y="1061986"/>
            <a:ext cx="11163950" cy="0"/>
          </a:xfrm>
          <a:prstGeom prst="line">
            <a:avLst/>
          </a:prstGeom>
          <a:ln w="28575">
            <a:solidFill>
              <a:srgbClr val="7BC9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86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2142</Words>
  <Application>Microsoft Office PowerPoint</Application>
  <PresentationFormat>Широкоэкранный</PresentationFormat>
  <Paragraphs>340</Paragraphs>
  <Slides>19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Trebuchet MS</vt:lpstr>
      <vt:lpstr>Wingdings</vt:lpstr>
      <vt:lpstr>Wingdings 3</vt:lpstr>
      <vt:lpstr>Тема Office</vt:lpstr>
      <vt:lpstr>Грань</vt:lpstr>
      <vt:lpstr>Презентация PowerPoint</vt:lpstr>
      <vt:lpstr>Розрахунок охоплення представників уразливих груп</vt:lpstr>
      <vt:lpstr>Пріоритезація регіонів щодо охоплення СІН </vt:lpstr>
      <vt:lpstr>Пріоритезація регіонів щодо охоплення РКС </vt:lpstr>
      <vt:lpstr>Пріоритезація регіонів щодо охоплення ЧСЧ </vt:lpstr>
      <vt:lpstr>Індикатори охоплення ГР на 2018 рік </vt:lpstr>
      <vt:lpstr>Індикатори охоплення </vt:lpstr>
      <vt:lpstr>Індикатори тестування на ВІЛ </vt:lpstr>
      <vt:lpstr>Індикатори CITI на 2018 рік </vt:lpstr>
      <vt:lpstr>Розподіл тестів на ІПСШ та гепатити серед груп ризику</vt:lpstr>
      <vt:lpstr>Індикатори по ЗТ на 2018 рік </vt:lpstr>
      <vt:lpstr>Індикатори по ТБ на 2018 рік </vt:lpstr>
      <vt:lpstr>Індикатори МР ТБ та чутливий ТБ на2018 рік </vt:lpstr>
      <vt:lpstr>Питання / Відповіді</vt:lpstr>
      <vt:lpstr>Питання / Відповіді</vt:lpstr>
      <vt:lpstr>Питання - Відповіді</vt:lpstr>
      <vt:lpstr>Питання / Відповіді</vt:lpstr>
      <vt:lpstr>Питання / Відповіді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Mykhalchuk Tetiana</dc:creator>
  <cp:lastModifiedBy>Mykhalchuk Tetiana</cp:lastModifiedBy>
  <cp:revision>334</cp:revision>
  <cp:lastPrinted>2017-10-13T10:54:01Z</cp:lastPrinted>
  <dcterms:created xsi:type="dcterms:W3CDTF">2016-09-13T13:42:16Z</dcterms:created>
  <dcterms:modified xsi:type="dcterms:W3CDTF">2017-10-17T12:22:22Z</dcterms:modified>
</cp:coreProperties>
</file>