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301" r:id="rId12"/>
    <p:sldId id="277" r:id="rId13"/>
    <p:sldId id="278" r:id="rId14"/>
    <p:sldId id="289" r:id="rId15"/>
    <p:sldId id="288" r:id="rId16"/>
    <p:sldId id="290" r:id="rId17"/>
    <p:sldId id="291" r:id="rId18"/>
    <p:sldId id="302" r:id="rId19"/>
    <p:sldId id="303" r:id="rId20"/>
    <p:sldId id="304" r:id="rId21"/>
    <p:sldId id="305" r:id="rId22"/>
    <p:sldId id="306" r:id="rId23"/>
    <p:sldId id="292" r:id="rId24"/>
    <p:sldId id="296" r:id="rId25"/>
    <p:sldId id="297" r:id="rId26"/>
    <p:sldId id="298" r:id="rId27"/>
    <p:sldId id="299" r:id="rId28"/>
    <p:sldId id="279" r:id="rId29"/>
    <p:sldId id="280" r:id="rId30"/>
    <p:sldId id="287" r:id="rId31"/>
    <p:sldId id="285" r:id="rId32"/>
    <p:sldId id="307" r:id="rId33"/>
    <p:sldId id="264" r:id="rId34"/>
  </p:sldIdLst>
  <p:sldSz cx="12192000" cy="6858000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947"/>
    <a:srgbClr val="FF5050"/>
    <a:srgbClr val="F64A28"/>
    <a:srgbClr val="10835D"/>
    <a:srgbClr val="FA4240"/>
    <a:srgbClr val="74BE43"/>
    <a:srgbClr val="3E2E2E"/>
    <a:srgbClr val="483636"/>
    <a:srgbClr val="564040"/>
    <a:srgbClr val="3E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CB3D7-04D1-4C25-B4A0-919667830F91}" type="doc">
      <dgm:prSet loTypeId="urn:microsoft.com/office/officeart/2005/8/layout/hProcess9" loCatId="process" qsTypeId="urn:microsoft.com/office/officeart/2005/8/quickstyle/3D1" qsCatId="3D" csTypeId="urn:microsoft.com/office/officeart/2005/8/colors/accent6_2" csCatId="accent6" phldr="1"/>
      <dgm:spPr/>
    </dgm:pt>
    <dgm:pt modelId="{50CBBC85-3ECD-4F00-9000-AF1C48A62622}">
      <dgm:prSet phldrT="[Текст]"/>
      <dgm:spPr/>
      <dgm:t>
        <a:bodyPr/>
        <a:lstStyle/>
        <a:p>
          <a:r>
            <a:rPr lang="ru-RU" dirty="0" smtClean="0">
              <a:latin typeface="Trebuchet MS" panose="020B0603020202020204" pitchFamily="34" charset="0"/>
            </a:rPr>
            <a:t>І. </a:t>
          </a:r>
          <a:r>
            <a:rPr lang="ru-RU" dirty="0" err="1" smtClean="0">
              <a:latin typeface="Trebuchet MS" panose="020B0603020202020204" pitchFamily="34" charset="0"/>
            </a:rPr>
            <a:t>Оптимізоване</a:t>
          </a:r>
          <a:r>
            <a:rPr lang="ru-RU" dirty="0" smtClean="0">
              <a:latin typeface="Trebuchet MS" panose="020B0603020202020204" pitchFamily="34" charset="0"/>
            </a:rPr>
            <a:t> </a:t>
          </a:r>
          <a:r>
            <a:rPr lang="ru-RU" dirty="0" err="1" smtClean="0">
              <a:latin typeface="Trebuchet MS" panose="020B0603020202020204" pitchFamily="34" charset="0"/>
            </a:rPr>
            <a:t>виявлення</a:t>
          </a:r>
          <a:r>
            <a:rPr lang="ru-RU" dirty="0" smtClean="0">
              <a:latin typeface="Trebuchet MS" panose="020B0603020202020204" pitchFamily="34" charset="0"/>
            </a:rPr>
            <a:t> </a:t>
          </a:r>
          <a:r>
            <a:rPr lang="ru-RU" dirty="0" err="1" smtClean="0">
              <a:latin typeface="Trebuchet MS" panose="020B0603020202020204" pitchFamily="34" charset="0"/>
            </a:rPr>
            <a:t>випадків</a:t>
          </a:r>
          <a:r>
            <a:rPr lang="ru-RU" dirty="0" smtClean="0">
              <a:latin typeface="Trebuchet MS" panose="020B0603020202020204" pitchFamily="34" charset="0"/>
            </a:rPr>
            <a:t> ВІЛ-</a:t>
          </a:r>
          <a:r>
            <a:rPr lang="ru-RU" dirty="0" err="1" smtClean="0">
              <a:latin typeface="Trebuchet MS" panose="020B0603020202020204" pitchFamily="34" charset="0"/>
            </a:rPr>
            <a:t>інфекції</a:t>
          </a:r>
          <a:r>
            <a:rPr lang="ru-RU" dirty="0" smtClean="0">
              <a:latin typeface="Trebuchet MS" panose="020B0603020202020204" pitchFamily="34" charset="0"/>
            </a:rPr>
            <a:t> (</a:t>
          </a:r>
          <a:r>
            <a:rPr lang="en-US" dirty="0" smtClean="0">
              <a:latin typeface="Trebuchet MS" panose="020B0603020202020204" pitchFamily="34" charset="0"/>
            </a:rPr>
            <a:t>OCF)</a:t>
          </a:r>
          <a:endParaRPr lang="ru-RU" dirty="0">
            <a:latin typeface="Trebuchet MS" panose="020B0603020202020204" pitchFamily="34" charset="0"/>
          </a:endParaRPr>
        </a:p>
      </dgm:t>
    </dgm:pt>
    <dgm:pt modelId="{4F79CE27-7DBC-4301-A546-59C8F85DB55E}" type="parTrans" cxnId="{3C679863-419A-4AD8-B8B8-660291D32EDB}">
      <dgm:prSet/>
      <dgm:spPr/>
      <dgm:t>
        <a:bodyPr/>
        <a:lstStyle/>
        <a:p>
          <a:endParaRPr lang="ru-RU"/>
        </a:p>
      </dgm:t>
    </dgm:pt>
    <dgm:pt modelId="{EB8843F9-89ED-41F5-89A6-A99AE0E0FF1C}" type="sibTrans" cxnId="{3C679863-419A-4AD8-B8B8-660291D32EDB}">
      <dgm:prSet/>
      <dgm:spPr/>
      <dgm:t>
        <a:bodyPr/>
        <a:lstStyle/>
        <a:p>
          <a:endParaRPr lang="ru-RU"/>
        </a:p>
      </dgm:t>
    </dgm:pt>
    <dgm:pt modelId="{C32B19F4-C859-4C95-8823-DFAC31F580A7}">
      <dgm:prSet/>
      <dgm:spPr/>
      <dgm:t>
        <a:bodyPr/>
        <a:lstStyle/>
        <a:p>
          <a:r>
            <a:rPr lang="ru-RU" dirty="0" smtClean="0">
              <a:latin typeface="Trebuchet MS" panose="020B0603020202020204" pitchFamily="34" charset="0"/>
            </a:rPr>
            <a:t>ІІ. Кейс-менеджмент/</a:t>
          </a:r>
          <a:r>
            <a:rPr lang="ru-RU" dirty="0" err="1" smtClean="0">
              <a:latin typeface="Trebuchet MS" panose="020B0603020202020204" pitchFamily="34" charset="0"/>
            </a:rPr>
            <a:t>лікування</a:t>
          </a:r>
          <a:r>
            <a:rPr lang="ru-RU" dirty="0" smtClean="0">
              <a:latin typeface="Trebuchet MS" panose="020B0603020202020204" pitchFamily="34" charset="0"/>
            </a:rPr>
            <a:t> за </a:t>
          </a:r>
          <a:r>
            <a:rPr lang="ru-RU" dirty="0" err="1" smtClean="0">
              <a:latin typeface="Trebuchet MS" panose="020B0603020202020204" pitchFamily="34" charset="0"/>
            </a:rPr>
            <a:t>підтримки</a:t>
          </a:r>
          <a:r>
            <a:rPr lang="ru-RU" dirty="0" smtClean="0">
              <a:latin typeface="Trebuchet MS" panose="020B0603020202020204" pitchFamily="34" charset="0"/>
            </a:rPr>
            <a:t> </a:t>
          </a:r>
          <a:r>
            <a:rPr lang="ru-RU" dirty="0" err="1" smtClean="0">
              <a:latin typeface="Trebuchet MS" panose="020B0603020202020204" pitchFamily="34" charset="0"/>
            </a:rPr>
            <a:t>спільнот</a:t>
          </a:r>
          <a:r>
            <a:rPr lang="ru-RU" dirty="0" smtClean="0">
              <a:latin typeface="Trebuchet MS" panose="020B0603020202020204" pitchFamily="34" charset="0"/>
            </a:rPr>
            <a:t> (CITI)</a:t>
          </a:r>
          <a:endParaRPr lang="ru-RU" dirty="0">
            <a:latin typeface="Trebuchet MS" panose="020B0603020202020204" pitchFamily="34" charset="0"/>
          </a:endParaRPr>
        </a:p>
      </dgm:t>
    </dgm:pt>
    <dgm:pt modelId="{EF222ECC-B715-4473-81DD-34BD42F44528}" type="parTrans" cxnId="{9810D235-E9A7-4340-8452-DF105A6FF5BE}">
      <dgm:prSet/>
      <dgm:spPr/>
      <dgm:t>
        <a:bodyPr/>
        <a:lstStyle/>
        <a:p>
          <a:endParaRPr lang="ru-RU"/>
        </a:p>
      </dgm:t>
    </dgm:pt>
    <dgm:pt modelId="{A4E6E29E-2A9B-404E-9C09-E18D6D654433}" type="sibTrans" cxnId="{9810D235-E9A7-4340-8452-DF105A6FF5BE}">
      <dgm:prSet/>
      <dgm:spPr/>
      <dgm:t>
        <a:bodyPr/>
        <a:lstStyle/>
        <a:p>
          <a:endParaRPr lang="ru-RU"/>
        </a:p>
      </dgm:t>
    </dgm:pt>
    <dgm:pt modelId="{B6349548-5D22-4C44-A8F5-E38D33D51F08}" type="pres">
      <dgm:prSet presAssocID="{1A4CB3D7-04D1-4C25-B4A0-919667830F91}" presName="CompostProcess" presStyleCnt="0">
        <dgm:presLayoutVars>
          <dgm:dir/>
          <dgm:resizeHandles val="exact"/>
        </dgm:presLayoutVars>
      </dgm:prSet>
      <dgm:spPr/>
    </dgm:pt>
    <dgm:pt modelId="{9F9FAD89-CB4C-4E24-8DEF-1EE949392D9F}" type="pres">
      <dgm:prSet presAssocID="{1A4CB3D7-04D1-4C25-B4A0-919667830F91}" presName="arrow" presStyleLbl="bgShp" presStyleIdx="0" presStyleCnt="1"/>
      <dgm:spPr/>
    </dgm:pt>
    <dgm:pt modelId="{6AED2072-27A2-41FE-B16B-796ED96461B9}" type="pres">
      <dgm:prSet presAssocID="{1A4CB3D7-04D1-4C25-B4A0-919667830F91}" presName="linearProcess" presStyleCnt="0"/>
      <dgm:spPr/>
    </dgm:pt>
    <dgm:pt modelId="{AF04EF8E-9780-4275-B305-A2B2F7528D9F}" type="pres">
      <dgm:prSet presAssocID="{50CBBC85-3ECD-4F00-9000-AF1C48A62622}" presName="textNode" presStyleLbl="node1" presStyleIdx="0" presStyleCnt="2" custLinFactNeighborX="20265" custLinFactNeighborY="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FCDE0-F22A-4ACA-A129-242DD250C556}" type="pres">
      <dgm:prSet presAssocID="{EB8843F9-89ED-41F5-89A6-A99AE0E0FF1C}" presName="sibTrans" presStyleCnt="0"/>
      <dgm:spPr/>
    </dgm:pt>
    <dgm:pt modelId="{94B4A3A7-FB41-42E6-86BA-39BC17DFED67}" type="pres">
      <dgm:prSet presAssocID="{C32B19F4-C859-4C95-8823-DFAC31F580A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679863-419A-4AD8-B8B8-660291D32EDB}" srcId="{1A4CB3D7-04D1-4C25-B4A0-919667830F91}" destId="{50CBBC85-3ECD-4F00-9000-AF1C48A62622}" srcOrd="0" destOrd="0" parTransId="{4F79CE27-7DBC-4301-A546-59C8F85DB55E}" sibTransId="{EB8843F9-89ED-41F5-89A6-A99AE0E0FF1C}"/>
    <dgm:cxn modelId="{E0ABDA9F-B2FB-4CFD-8D86-F93B43737DA4}" type="presOf" srcId="{C32B19F4-C859-4C95-8823-DFAC31F580A7}" destId="{94B4A3A7-FB41-42E6-86BA-39BC17DFED67}" srcOrd="0" destOrd="0" presId="urn:microsoft.com/office/officeart/2005/8/layout/hProcess9"/>
    <dgm:cxn modelId="{A63E0A65-0C6E-480D-BBEE-8A451E459321}" type="presOf" srcId="{50CBBC85-3ECD-4F00-9000-AF1C48A62622}" destId="{AF04EF8E-9780-4275-B305-A2B2F7528D9F}" srcOrd="0" destOrd="0" presId="urn:microsoft.com/office/officeart/2005/8/layout/hProcess9"/>
    <dgm:cxn modelId="{BA66DD59-37EA-44AB-AC52-3291A4A89F22}" type="presOf" srcId="{1A4CB3D7-04D1-4C25-B4A0-919667830F91}" destId="{B6349548-5D22-4C44-A8F5-E38D33D51F08}" srcOrd="0" destOrd="0" presId="urn:microsoft.com/office/officeart/2005/8/layout/hProcess9"/>
    <dgm:cxn modelId="{9810D235-E9A7-4340-8452-DF105A6FF5BE}" srcId="{1A4CB3D7-04D1-4C25-B4A0-919667830F91}" destId="{C32B19F4-C859-4C95-8823-DFAC31F580A7}" srcOrd="1" destOrd="0" parTransId="{EF222ECC-B715-4473-81DD-34BD42F44528}" sibTransId="{A4E6E29E-2A9B-404E-9C09-E18D6D654433}"/>
    <dgm:cxn modelId="{B0F3F469-FC3F-472F-AF00-50F6C9AD8939}" type="presParOf" srcId="{B6349548-5D22-4C44-A8F5-E38D33D51F08}" destId="{9F9FAD89-CB4C-4E24-8DEF-1EE949392D9F}" srcOrd="0" destOrd="0" presId="urn:microsoft.com/office/officeart/2005/8/layout/hProcess9"/>
    <dgm:cxn modelId="{304B2159-CB17-4257-8775-9B53D0F36407}" type="presParOf" srcId="{B6349548-5D22-4C44-A8F5-E38D33D51F08}" destId="{6AED2072-27A2-41FE-B16B-796ED96461B9}" srcOrd="1" destOrd="0" presId="urn:microsoft.com/office/officeart/2005/8/layout/hProcess9"/>
    <dgm:cxn modelId="{C22AF9B8-021F-4C4E-AEF0-A6FFCD6FAC7A}" type="presParOf" srcId="{6AED2072-27A2-41FE-B16B-796ED96461B9}" destId="{AF04EF8E-9780-4275-B305-A2B2F7528D9F}" srcOrd="0" destOrd="0" presId="urn:microsoft.com/office/officeart/2005/8/layout/hProcess9"/>
    <dgm:cxn modelId="{7441484A-0C51-4497-A3E5-E82ADA8C2D21}" type="presParOf" srcId="{6AED2072-27A2-41FE-B16B-796ED96461B9}" destId="{85DFCDE0-F22A-4ACA-A129-242DD250C556}" srcOrd="1" destOrd="0" presId="urn:microsoft.com/office/officeart/2005/8/layout/hProcess9"/>
    <dgm:cxn modelId="{1864EAFE-DBED-484B-B483-C6E10E22A7B6}" type="presParOf" srcId="{6AED2072-27A2-41FE-B16B-796ED96461B9}" destId="{94B4A3A7-FB41-42E6-86BA-39BC17DFED6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B229F-0FE3-4021-A152-E5255CD602AF}" type="doc">
      <dgm:prSet loTypeId="urn:microsoft.com/office/officeart/2005/8/layout/radial6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8831651-E6DC-4945-BA52-2AAD81200F67}">
      <dgm:prSet phldrT="[Текст]"/>
      <dgm:spPr/>
      <dgm:t>
        <a:bodyPr/>
        <a:lstStyle/>
        <a:p>
          <a:r>
            <a:rPr lang="uk-UA" b="1" dirty="0" smtClean="0">
              <a:solidFill>
                <a:srgbClr val="10835D"/>
              </a:solidFill>
            </a:rPr>
            <a:t>Критерії для включення у проект</a:t>
          </a:r>
          <a:endParaRPr lang="ru-RU" b="1" dirty="0">
            <a:solidFill>
              <a:srgbClr val="10835D"/>
            </a:solidFill>
          </a:endParaRPr>
        </a:p>
      </dgm:t>
    </dgm:pt>
    <dgm:pt modelId="{26AD4025-6E54-4071-BC85-36338264B082}" type="parTrans" cxnId="{F9FEAD02-600C-4BDC-82BD-FC1D4E25F9C1}">
      <dgm:prSet/>
      <dgm:spPr/>
      <dgm:t>
        <a:bodyPr/>
        <a:lstStyle/>
        <a:p>
          <a:endParaRPr lang="ru-RU"/>
        </a:p>
      </dgm:t>
    </dgm:pt>
    <dgm:pt modelId="{AFD2821F-E4B5-4531-8F64-537E3029AE2B}" type="sibTrans" cxnId="{F9FEAD02-600C-4BDC-82BD-FC1D4E25F9C1}">
      <dgm:prSet/>
      <dgm:spPr/>
      <dgm:t>
        <a:bodyPr/>
        <a:lstStyle/>
        <a:p>
          <a:endParaRPr lang="ru-RU"/>
        </a:p>
      </dgm:t>
    </dgm:pt>
    <dgm:pt modelId="{0691D56E-89DE-45FC-BF5B-5278A3AC00A9}">
      <dgm:prSet phldrT="[Текст]" custT="1"/>
      <dgm:spPr/>
      <dgm:t>
        <a:bodyPr/>
        <a:lstStyle/>
        <a:p>
          <a:r>
            <a:rPr lang="uk-UA" sz="1800" b="1" dirty="0" smtClean="0"/>
            <a:t>Клієнт ОС</a:t>
          </a:r>
          <a:r>
            <a:rPr lang="en-US" sz="1800" b="1" dirty="0" smtClean="0"/>
            <a:t>F</a:t>
          </a:r>
          <a:endParaRPr lang="ru-RU" sz="1800" b="1" dirty="0"/>
        </a:p>
      </dgm:t>
    </dgm:pt>
    <dgm:pt modelId="{333D17C5-C60E-4218-84E0-7A653F854AF2}" type="parTrans" cxnId="{E0B4DCF4-469B-4D59-8F31-5684349EB699}">
      <dgm:prSet/>
      <dgm:spPr/>
      <dgm:t>
        <a:bodyPr/>
        <a:lstStyle/>
        <a:p>
          <a:endParaRPr lang="ru-RU"/>
        </a:p>
      </dgm:t>
    </dgm:pt>
    <dgm:pt modelId="{B453702A-165C-41FD-8E81-340993BF4199}" type="sibTrans" cxnId="{E0B4DCF4-469B-4D59-8F31-5684349EB699}">
      <dgm:prSet/>
      <dgm:spPr/>
      <dgm:t>
        <a:bodyPr/>
        <a:lstStyle/>
        <a:p>
          <a:endParaRPr lang="ru-RU"/>
        </a:p>
      </dgm:t>
    </dgm:pt>
    <dgm:pt modelId="{099603B9-AF77-411B-AFBB-4D6B683AED37}">
      <dgm:prSet phldrT="[Текст]" custT="1"/>
      <dgm:spPr/>
      <dgm:t>
        <a:bodyPr/>
        <a:lstStyle/>
        <a:p>
          <a:r>
            <a:rPr lang="uk-UA" sz="1600" b="1" dirty="0" smtClean="0"/>
            <a:t>Не стоїть на ДО або неактивна диспансерна група</a:t>
          </a:r>
          <a:r>
            <a:rPr lang="en-US" sz="1600" b="1" dirty="0" smtClean="0"/>
            <a:t>, </a:t>
          </a:r>
          <a:r>
            <a:rPr lang="uk-UA" sz="1600" b="1" dirty="0" smtClean="0"/>
            <a:t>не отримує АРТ</a:t>
          </a:r>
          <a:endParaRPr lang="ru-RU" sz="1600" b="1" dirty="0"/>
        </a:p>
      </dgm:t>
    </dgm:pt>
    <dgm:pt modelId="{DC1FACE9-84C6-46E4-8301-B151669E3DF0}" type="parTrans" cxnId="{8BEE869F-C81C-4AFC-82BF-3E98030611DD}">
      <dgm:prSet/>
      <dgm:spPr/>
      <dgm:t>
        <a:bodyPr/>
        <a:lstStyle/>
        <a:p>
          <a:endParaRPr lang="ru-RU"/>
        </a:p>
      </dgm:t>
    </dgm:pt>
    <dgm:pt modelId="{8983624E-6051-4130-93CC-8BE43120CBB8}" type="sibTrans" cxnId="{8BEE869F-C81C-4AFC-82BF-3E98030611DD}">
      <dgm:prSet/>
      <dgm:spPr/>
      <dgm:t>
        <a:bodyPr/>
        <a:lstStyle/>
        <a:p>
          <a:endParaRPr lang="ru-RU"/>
        </a:p>
      </dgm:t>
    </dgm:pt>
    <dgm:pt modelId="{24E00A0A-7331-4453-9E3C-3463BB385FB5}">
      <dgm:prSet phldrT="[Текст]" custT="1"/>
      <dgm:spPr/>
      <dgm:t>
        <a:bodyPr/>
        <a:lstStyle/>
        <a:p>
          <a:r>
            <a:rPr lang="uk-UA" sz="1800" b="1" dirty="0" smtClean="0"/>
            <a:t>ВІЛ+ (ШТ або діагноз</a:t>
          </a:r>
          <a:r>
            <a:rPr lang="uk-UA" sz="1800" dirty="0" smtClean="0"/>
            <a:t>)</a:t>
          </a:r>
          <a:endParaRPr lang="ru-RU" sz="1800" dirty="0"/>
        </a:p>
      </dgm:t>
    </dgm:pt>
    <dgm:pt modelId="{1DECC9CE-7687-44F2-AEB9-05CF9877D648}" type="parTrans" cxnId="{04F045C5-ABCF-4DE1-8696-E75D45FA26CE}">
      <dgm:prSet/>
      <dgm:spPr/>
      <dgm:t>
        <a:bodyPr/>
        <a:lstStyle/>
        <a:p>
          <a:endParaRPr lang="ru-RU"/>
        </a:p>
      </dgm:t>
    </dgm:pt>
    <dgm:pt modelId="{801C1EE4-B46A-4C06-A546-6AB159AB1244}" type="sibTrans" cxnId="{04F045C5-ABCF-4DE1-8696-E75D45FA26CE}">
      <dgm:prSet/>
      <dgm:spPr/>
      <dgm:t>
        <a:bodyPr/>
        <a:lstStyle/>
        <a:p>
          <a:endParaRPr lang="ru-RU"/>
        </a:p>
      </dgm:t>
    </dgm:pt>
    <dgm:pt modelId="{7E80C249-68B7-495C-A029-DDA6ECC18678}">
      <dgm:prSet custT="1"/>
      <dgm:spPr/>
      <dgm:t>
        <a:bodyPr/>
        <a:lstStyle/>
        <a:p>
          <a:r>
            <a:rPr lang="uk-UA" sz="1800" b="1" dirty="0" smtClean="0"/>
            <a:t>Не отримує ідентичні послуги в інших проектах</a:t>
          </a:r>
          <a:endParaRPr lang="ru-RU" sz="1800" b="1" dirty="0"/>
        </a:p>
      </dgm:t>
    </dgm:pt>
    <dgm:pt modelId="{E2859DBC-B479-4435-8CA3-0E96316A2155}" type="parTrans" cxnId="{38FA3CF6-6CA3-4A1A-9F0F-8A1261159AC6}">
      <dgm:prSet/>
      <dgm:spPr/>
      <dgm:t>
        <a:bodyPr/>
        <a:lstStyle/>
        <a:p>
          <a:endParaRPr lang="ru-RU"/>
        </a:p>
      </dgm:t>
    </dgm:pt>
    <dgm:pt modelId="{8AB6F6FA-3E8D-4868-B4CD-FBF49261D722}" type="sibTrans" cxnId="{38FA3CF6-6CA3-4A1A-9F0F-8A1261159AC6}">
      <dgm:prSet/>
      <dgm:spPr/>
      <dgm:t>
        <a:bodyPr/>
        <a:lstStyle/>
        <a:p>
          <a:endParaRPr lang="ru-RU"/>
        </a:p>
      </dgm:t>
    </dgm:pt>
    <dgm:pt modelId="{8FE0D12E-1728-49F2-82D3-D40CA72DD8BA}">
      <dgm:prSet/>
      <dgm:spPr/>
      <dgm:t>
        <a:bodyPr/>
        <a:lstStyle/>
        <a:p>
          <a:endParaRPr lang="uk-UA" dirty="0"/>
        </a:p>
      </dgm:t>
    </dgm:pt>
    <dgm:pt modelId="{CD0F5C41-C30E-4277-8822-AD4BC7109AC2}" type="parTrans" cxnId="{D0EAC0E3-871E-41DB-ADF7-9FC330B11716}">
      <dgm:prSet/>
      <dgm:spPr/>
      <dgm:t>
        <a:bodyPr/>
        <a:lstStyle/>
        <a:p>
          <a:endParaRPr lang="ru-RU"/>
        </a:p>
      </dgm:t>
    </dgm:pt>
    <dgm:pt modelId="{BBCE7CBF-CFD4-4335-8BFA-5D461F5832D4}" type="sibTrans" cxnId="{D0EAC0E3-871E-41DB-ADF7-9FC330B11716}">
      <dgm:prSet/>
      <dgm:spPr/>
      <dgm:t>
        <a:bodyPr/>
        <a:lstStyle/>
        <a:p>
          <a:endParaRPr lang="ru-RU"/>
        </a:p>
      </dgm:t>
    </dgm:pt>
    <dgm:pt modelId="{DFDA5211-CE00-4445-B3EA-88BE09CA025C}" type="pres">
      <dgm:prSet presAssocID="{F08B229F-0FE3-4021-A152-E5255CD602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2DC671-9F6B-480D-AE33-C71968935433}" type="pres">
      <dgm:prSet presAssocID="{78831651-E6DC-4945-BA52-2AAD81200F67}" presName="centerShape" presStyleLbl="node0" presStyleIdx="0" presStyleCnt="1"/>
      <dgm:spPr/>
      <dgm:t>
        <a:bodyPr/>
        <a:lstStyle/>
        <a:p>
          <a:endParaRPr lang="ru-RU"/>
        </a:p>
      </dgm:t>
    </dgm:pt>
    <dgm:pt modelId="{10434ED2-423B-4835-B881-77B4152EAFAE}" type="pres">
      <dgm:prSet presAssocID="{0691D56E-89DE-45FC-BF5B-5278A3AC00A9}" presName="node" presStyleLbl="node1" presStyleIdx="0" presStyleCnt="4" custRadScaleRad="86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AC70A-EF1F-4915-A329-2E99041B2F9C}" type="pres">
      <dgm:prSet presAssocID="{0691D56E-89DE-45FC-BF5B-5278A3AC00A9}" presName="dummy" presStyleCnt="0"/>
      <dgm:spPr/>
      <dgm:t>
        <a:bodyPr/>
        <a:lstStyle/>
        <a:p>
          <a:endParaRPr lang="ru-RU"/>
        </a:p>
      </dgm:t>
    </dgm:pt>
    <dgm:pt modelId="{36D63464-846E-442D-B313-2FE77503952F}" type="pres">
      <dgm:prSet presAssocID="{B453702A-165C-41FD-8E81-340993BF4199}" presName="sibTrans" presStyleLbl="sibTrans2D1" presStyleIdx="0" presStyleCnt="4" custScaleX="90860" custScaleY="89216" custLinFactNeighborX="-861" custLinFactNeighborY="926"/>
      <dgm:spPr/>
      <dgm:t>
        <a:bodyPr/>
        <a:lstStyle/>
        <a:p>
          <a:endParaRPr lang="ru-RU"/>
        </a:p>
      </dgm:t>
    </dgm:pt>
    <dgm:pt modelId="{030D19BE-3211-4069-B201-7790C1603756}" type="pres">
      <dgm:prSet presAssocID="{7E80C249-68B7-495C-A029-DDA6ECC18678}" presName="node" presStyleLbl="node1" presStyleIdx="1" presStyleCnt="4" custScaleX="118344" custScaleY="119981" custRadScaleRad="87674" custRadScaleInc="3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C7EF6-B571-479C-96E8-F978AF23B2A7}" type="pres">
      <dgm:prSet presAssocID="{7E80C249-68B7-495C-A029-DDA6ECC18678}" presName="dummy" presStyleCnt="0"/>
      <dgm:spPr/>
      <dgm:t>
        <a:bodyPr/>
        <a:lstStyle/>
        <a:p>
          <a:endParaRPr lang="ru-RU"/>
        </a:p>
      </dgm:t>
    </dgm:pt>
    <dgm:pt modelId="{AA8C2497-9B08-40B2-89A6-C71B12FBF955}" type="pres">
      <dgm:prSet presAssocID="{8AB6F6FA-3E8D-4868-B4CD-FBF49261D722}" presName="sibTrans" presStyleLbl="sibTrans2D1" presStyleIdx="1" presStyleCnt="4" custScaleX="86554" custScaleY="92504"/>
      <dgm:spPr/>
      <dgm:t>
        <a:bodyPr/>
        <a:lstStyle/>
        <a:p>
          <a:endParaRPr lang="ru-RU"/>
        </a:p>
      </dgm:t>
    </dgm:pt>
    <dgm:pt modelId="{5CA739B3-F40E-41A0-B1FC-9A67C0910DED}" type="pres">
      <dgm:prSet presAssocID="{099603B9-AF77-411B-AFBB-4D6B683AED37}" presName="node" presStyleLbl="node1" presStyleIdx="2" presStyleCnt="4" custScaleX="134840" custScaleY="120200" custRadScaleRad="85894" custRadScaleInc="-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905DF-AEED-4A2C-9854-A03091AE9432}" type="pres">
      <dgm:prSet presAssocID="{099603B9-AF77-411B-AFBB-4D6B683AED37}" presName="dummy" presStyleCnt="0"/>
      <dgm:spPr/>
      <dgm:t>
        <a:bodyPr/>
        <a:lstStyle/>
        <a:p>
          <a:endParaRPr lang="ru-RU"/>
        </a:p>
      </dgm:t>
    </dgm:pt>
    <dgm:pt modelId="{C8A25B33-B01A-4866-A1A2-7F33A85D23E1}" type="pres">
      <dgm:prSet presAssocID="{8983624E-6051-4130-93CC-8BE43120CBB8}" presName="sibTrans" presStyleLbl="sibTrans2D1" presStyleIdx="2" presStyleCnt="4" custScaleX="84401" custScaleY="89921"/>
      <dgm:spPr/>
      <dgm:t>
        <a:bodyPr/>
        <a:lstStyle/>
        <a:p>
          <a:endParaRPr lang="ru-RU"/>
        </a:p>
      </dgm:t>
    </dgm:pt>
    <dgm:pt modelId="{EB44D2FA-E1FD-49F2-965C-7F38824A1716}" type="pres">
      <dgm:prSet presAssocID="{24E00A0A-7331-4453-9E3C-3463BB385FB5}" presName="node" presStyleLbl="node1" presStyleIdx="3" presStyleCnt="4" custScaleX="121211" custScaleY="116363" custRadScaleRad="88728" custRadScaleInc="-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12A8B-E095-4C59-880A-DF92C6E742A2}" type="pres">
      <dgm:prSet presAssocID="{24E00A0A-7331-4453-9E3C-3463BB385FB5}" presName="dummy" presStyleCnt="0"/>
      <dgm:spPr/>
      <dgm:t>
        <a:bodyPr/>
        <a:lstStyle/>
        <a:p>
          <a:endParaRPr lang="ru-RU"/>
        </a:p>
      </dgm:t>
    </dgm:pt>
    <dgm:pt modelId="{88081507-946D-40AE-BB08-D7BCCFBC03CC}" type="pres">
      <dgm:prSet presAssocID="{801C1EE4-B46A-4C06-A546-6AB159AB1244}" presName="sibTrans" presStyleLbl="sibTrans2D1" presStyleIdx="3" presStyleCnt="4" custScaleX="76928" custScaleY="85108" custLinFactNeighborX="-4876" custLinFactNeighborY="1330"/>
      <dgm:spPr/>
      <dgm:t>
        <a:bodyPr/>
        <a:lstStyle/>
        <a:p>
          <a:endParaRPr lang="ru-RU"/>
        </a:p>
      </dgm:t>
    </dgm:pt>
  </dgm:ptLst>
  <dgm:cxnLst>
    <dgm:cxn modelId="{CA9D4660-B202-454C-BE84-D9FC26DFB770}" type="presOf" srcId="{8983624E-6051-4130-93CC-8BE43120CBB8}" destId="{C8A25B33-B01A-4866-A1A2-7F33A85D23E1}" srcOrd="0" destOrd="0" presId="urn:microsoft.com/office/officeart/2005/8/layout/radial6"/>
    <dgm:cxn modelId="{8EFE55A4-56AD-4972-BAD1-BAA3A8B26CD5}" type="presOf" srcId="{8AB6F6FA-3E8D-4868-B4CD-FBF49261D722}" destId="{AA8C2497-9B08-40B2-89A6-C71B12FBF955}" srcOrd="0" destOrd="0" presId="urn:microsoft.com/office/officeart/2005/8/layout/radial6"/>
    <dgm:cxn modelId="{23B89B79-14CF-425C-BE5A-0441D615F8CA}" type="presOf" srcId="{B453702A-165C-41FD-8E81-340993BF4199}" destId="{36D63464-846E-442D-B313-2FE77503952F}" srcOrd="0" destOrd="0" presId="urn:microsoft.com/office/officeart/2005/8/layout/radial6"/>
    <dgm:cxn modelId="{F9FEAD02-600C-4BDC-82BD-FC1D4E25F9C1}" srcId="{F08B229F-0FE3-4021-A152-E5255CD602AF}" destId="{78831651-E6DC-4945-BA52-2AAD81200F67}" srcOrd="0" destOrd="0" parTransId="{26AD4025-6E54-4071-BC85-36338264B082}" sibTransId="{AFD2821F-E4B5-4531-8F64-537E3029AE2B}"/>
    <dgm:cxn modelId="{D0EAC0E3-871E-41DB-ADF7-9FC330B11716}" srcId="{F08B229F-0FE3-4021-A152-E5255CD602AF}" destId="{8FE0D12E-1728-49F2-82D3-D40CA72DD8BA}" srcOrd="1" destOrd="0" parTransId="{CD0F5C41-C30E-4277-8822-AD4BC7109AC2}" sibTransId="{BBCE7CBF-CFD4-4335-8BFA-5D461F5832D4}"/>
    <dgm:cxn modelId="{E280742C-2EC4-445F-A171-0483C2BE2E63}" type="presOf" srcId="{7E80C249-68B7-495C-A029-DDA6ECC18678}" destId="{030D19BE-3211-4069-B201-7790C1603756}" srcOrd="0" destOrd="0" presId="urn:microsoft.com/office/officeart/2005/8/layout/radial6"/>
    <dgm:cxn modelId="{E0B4DCF4-469B-4D59-8F31-5684349EB699}" srcId="{78831651-E6DC-4945-BA52-2AAD81200F67}" destId="{0691D56E-89DE-45FC-BF5B-5278A3AC00A9}" srcOrd="0" destOrd="0" parTransId="{333D17C5-C60E-4218-84E0-7A653F854AF2}" sibTransId="{B453702A-165C-41FD-8E81-340993BF4199}"/>
    <dgm:cxn modelId="{CBA00272-4E90-464B-90D1-546576DCA60A}" type="presOf" srcId="{78831651-E6DC-4945-BA52-2AAD81200F67}" destId="{282DC671-9F6B-480D-AE33-C71968935433}" srcOrd="0" destOrd="0" presId="urn:microsoft.com/office/officeart/2005/8/layout/radial6"/>
    <dgm:cxn modelId="{88D674C1-F8D4-4CF3-984A-FE4297DE9EFB}" type="presOf" srcId="{F08B229F-0FE3-4021-A152-E5255CD602AF}" destId="{DFDA5211-CE00-4445-B3EA-88BE09CA025C}" srcOrd="0" destOrd="0" presId="urn:microsoft.com/office/officeart/2005/8/layout/radial6"/>
    <dgm:cxn modelId="{2290F480-F319-42D3-A4D6-BD4415C6097C}" type="presOf" srcId="{24E00A0A-7331-4453-9E3C-3463BB385FB5}" destId="{EB44D2FA-E1FD-49F2-965C-7F38824A1716}" srcOrd="0" destOrd="0" presId="urn:microsoft.com/office/officeart/2005/8/layout/radial6"/>
    <dgm:cxn modelId="{8BEE869F-C81C-4AFC-82BF-3E98030611DD}" srcId="{78831651-E6DC-4945-BA52-2AAD81200F67}" destId="{099603B9-AF77-411B-AFBB-4D6B683AED37}" srcOrd="2" destOrd="0" parTransId="{DC1FACE9-84C6-46E4-8301-B151669E3DF0}" sibTransId="{8983624E-6051-4130-93CC-8BE43120CBB8}"/>
    <dgm:cxn modelId="{38FA3CF6-6CA3-4A1A-9F0F-8A1261159AC6}" srcId="{78831651-E6DC-4945-BA52-2AAD81200F67}" destId="{7E80C249-68B7-495C-A029-DDA6ECC18678}" srcOrd="1" destOrd="0" parTransId="{E2859DBC-B479-4435-8CA3-0E96316A2155}" sibTransId="{8AB6F6FA-3E8D-4868-B4CD-FBF49261D722}"/>
    <dgm:cxn modelId="{F4E46572-AAE8-4E0D-9CFB-D95054688557}" type="presOf" srcId="{099603B9-AF77-411B-AFBB-4D6B683AED37}" destId="{5CA739B3-F40E-41A0-B1FC-9A67C0910DED}" srcOrd="0" destOrd="0" presId="urn:microsoft.com/office/officeart/2005/8/layout/radial6"/>
    <dgm:cxn modelId="{25832534-6286-4035-BA6A-29B3FE4D30F0}" type="presOf" srcId="{0691D56E-89DE-45FC-BF5B-5278A3AC00A9}" destId="{10434ED2-423B-4835-B881-77B4152EAFAE}" srcOrd="0" destOrd="0" presId="urn:microsoft.com/office/officeart/2005/8/layout/radial6"/>
    <dgm:cxn modelId="{C355E01C-0866-4BF0-A2A6-E96F04F1990A}" type="presOf" srcId="{801C1EE4-B46A-4C06-A546-6AB159AB1244}" destId="{88081507-946D-40AE-BB08-D7BCCFBC03CC}" srcOrd="0" destOrd="0" presId="urn:microsoft.com/office/officeart/2005/8/layout/radial6"/>
    <dgm:cxn modelId="{04F045C5-ABCF-4DE1-8696-E75D45FA26CE}" srcId="{78831651-E6DC-4945-BA52-2AAD81200F67}" destId="{24E00A0A-7331-4453-9E3C-3463BB385FB5}" srcOrd="3" destOrd="0" parTransId="{1DECC9CE-7687-44F2-AEB9-05CF9877D648}" sibTransId="{801C1EE4-B46A-4C06-A546-6AB159AB1244}"/>
    <dgm:cxn modelId="{3F9FBE61-C5CA-4525-9608-FBA20469A84E}" type="presParOf" srcId="{DFDA5211-CE00-4445-B3EA-88BE09CA025C}" destId="{282DC671-9F6B-480D-AE33-C71968935433}" srcOrd="0" destOrd="0" presId="urn:microsoft.com/office/officeart/2005/8/layout/radial6"/>
    <dgm:cxn modelId="{658941BF-C2C2-484C-81E1-2D3349FD9370}" type="presParOf" srcId="{DFDA5211-CE00-4445-B3EA-88BE09CA025C}" destId="{10434ED2-423B-4835-B881-77B4152EAFAE}" srcOrd="1" destOrd="0" presId="urn:microsoft.com/office/officeart/2005/8/layout/radial6"/>
    <dgm:cxn modelId="{7321624A-B33B-4E7A-8B6D-4FD2938ECDBE}" type="presParOf" srcId="{DFDA5211-CE00-4445-B3EA-88BE09CA025C}" destId="{F89AC70A-EF1F-4915-A329-2E99041B2F9C}" srcOrd="2" destOrd="0" presId="urn:microsoft.com/office/officeart/2005/8/layout/radial6"/>
    <dgm:cxn modelId="{0284D0D2-B4F4-4C13-B615-1C1652733268}" type="presParOf" srcId="{DFDA5211-CE00-4445-B3EA-88BE09CA025C}" destId="{36D63464-846E-442D-B313-2FE77503952F}" srcOrd="3" destOrd="0" presId="urn:microsoft.com/office/officeart/2005/8/layout/radial6"/>
    <dgm:cxn modelId="{8A7A1AF8-3E57-452D-91B5-6AEA9BBFD3C7}" type="presParOf" srcId="{DFDA5211-CE00-4445-B3EA-88BE09CA025C}" destId="{030D19BE-3211-4069-B201-7790C1603756}" srcOrd="4" destOrd="0" presId="urn:microsoft.com/office/officeart/2005/8/layout/radial6"/>
    <dgm:cxn modelId="{CDC93F84-F181-4A9C-B8D3-9C88B8055C6C}" type="presParOf" srcId="{DFDA5211-CE00-4445-B3EA-88BE09CA025C}" destId="{7AAC7EF6-B571-479C-96E8-F978AF23B2A7}" srcOrd="5" destOrd="0" presId="urn:microsoft.com/office/officeart/2005/8/layout/radial6"/>
    <dgm:cxn modelId="{16A5C866-7197-41BF-9535-34EE97B3E666}" type="presParOf" srcId="{DFDA5211-CE00-4445-B3EA-88BE09CA025C}" destId="{AA8C2497-9B08-40B2-89A6-C71B12FBF955}" srcOrd="6" destOrd="0" presId="urn:microsoft.com/office/officeart/2005/8/layout/radial6"/>
    <dgm:cxn modelId="{9600340D-4526-42BA-B64F-671DD04A2323}" type="presParOf" srcId="{DFDA5211-CE00-4445-B3EA-88BE09CA025C}" destId="{5CA739B3-F40E-41A0-B1FC-9A67C0910DED}" srcOrd="7" destOrd="0" presId="urn:microsoft.com/office/officeart/2005/8/layout/radial6"/>
    <dgm:cxn modelId="{058B6C62-1057-4670-8CE8-7DCABC4D6891}" type="presParOf" srcId="{DFDA5211-CE00-4445-B3EA-88BE09CA025C}" destId="{C49905DF-AEED-4A2C-9854-A03091AE9432}" srcOrd="8" destOrd="0" presId="urn:microsoft.com/office/officeart/2005/8/layout/radial6"/>
    <dgm:cxn modelId="{59B44180-E9FE-4F8C-8DBF-E903F6365A1A}" type="presParOf" srcId="{DFDA5211-CE00-4445-B3EA-88BE09CA025C}" destId="{C8A25B33-B01A-4866-A1A2-7F33A85D23E1}" srcOrd="9" destOrd="0" presId="urn:microsoft.com/office/officeart/2005/8/layout/radial6"/>
    <dgm:cxn modelId="{B4E6AB80-5B2C-4809-A4F3-8B0CAFCD425E}" type="presParOf" srcId="{DFDA5211-CE00-4445-B3EA-88BE09CA025C}" destId="{EB44D2FA-E1FD-49F2-965C-7F38824A1716}" srcOrd="10" destOrd="0" presId="urn:microsoft.com/office/officeart/2005/8/layout/radial6"/>
    <dgm:cxn modelId="{B5553D35-4A48-422F-9977-355EA86974FF}" type="presParOf" srcId="{DFDA5211-CE00-4445-B3EA-88BE09CA025C}" destId="{7B612A8B-E095-4C59-880A-DF92C6E742A2}" srcOrd="11" destOrd="0" presId="urn:microsoft.com/office/officeart/2005/8/layout/radial6"/>
    <dgm:cxn modelId="{6C1C4504-E94A-443E-A47C-B756EB013E0E}" type="presParOf" srcId="{DFDA5211-CE00-4445-B3EA-88BE09CA025C}" destId="{88081507-946D-40AE-BB08-D7BCCFBC03C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0BD9-1177-451A-A3F1-53060EC3B07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B7B9C-0411-4F11-8EB1-2E083947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6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7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0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3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8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7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3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7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7428-50E7-4E96-AE53-B77227BFC7F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BC294-CFE7-42A4-9D7E-00D0ADC62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3684" y="517541"/>
            <a:ext cx="1738073" cy="451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969" y="1122363"/>
            <a:ext cx="9144000" cy="23876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01062" y="567270"/>
            <a:ext cx="8524876" cy="862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Профілактика ВІЛ серед </a:t>
            </a:r>
            <a:r>
              <a:rPr lang="ru-RU" sz="3200" b="1" dirty="0" smtClean="0"/>
              <a:t>С</a:t>
            </a:r>
            <a:r>
              <a:rPr lang="uk-UA" sz="3200" b="1" dirty="0" smtClean="0"/>
              <a:t>ІН, РКС, ЧСЧ</a:t>
            </a:r>
            <a:r>
              <a:rPr lang="uk-UA" sz="3200" b="1" dirty="0"/>
              <a:t>, ТГ </a:t>
            </a:r>
            <a:endParaRPr lang="uk-UA" sz="3200" b="1" dirty="0" smtClean="0"/>
          </a:p>
          <a:p>
            <a:pPr algn="l">
              <a:spcBef>
                <a:spcPts val="0"/>
              </a:spcBef>
            </a:pPr>
            <a:r>
              <a:rPr lang="uk-UA" sz="3200" b="1" dirty="0" smtClean="0"/>
              <a:t>та </a:t>
            </a:r>
            <a:r>
              <a:rPr lang="uk-UA" sz="3200" b="1" dirty="0"/>
              <a:t>їх партнерів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7840" y="1511999"/>
            <a:ext cx="6124576" cy="35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b="1" dirty="0" smtClean="0"/>
              <a:t>Модуль 1</a:t>
            </a:r>
            <a:r>
              <a:rPr lang="en-US" sz="1800" b="1" dirty="0" smtClean="0"/>
              <a:t>, 2, 3</a:t>
            </a:r>
            <a:r>
              <a:rPr lang="uk-UA" sz="1800" b="1" dirty="0" smtClean="0"/>
              <a:t>, 4</a:t>
            </a:r>
            <a:endParaRPr lang="en-US" sz="1800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629943" y="6183675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5708" y="3424057"/>
            <a:ext cx="11348439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492671" y="2110844"/>
            <a:ext cx="8524876" cy="862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Лікування </a:t>
            </a:r>
            <a:r>
              <a:rPr lang="uk-UA" sz="3200" b="1" dirty="0"/>
              <a:t>та профілактика </a:t>
            </a:r>
            <a:r>
              <a:rPr lang="uk-UA" sz="3200" b="1" dirty="0" smtClean="0"/>
              <a:t>туберкульозу.</a:t>
            </a:r>
          </a:p>
          <a:p>
            <a:pPr algn="l">
              <a:spcBef>
                <a:spcPts val="0"/>
              </a:spcBef>
            </a:pPr>
            <a:r>
              <a:rPr lang="uk-UA" sz="3200" b="1" dirty="0" err="1" smtClean="0"/>
              <a:t>Мультирезистентний</a:t>
            </a:r>
            <a:r>
              <a:rPr lang="uk-UA" sz="3200" b="1" dirty="0" smtClean="0"/>
              <a:t> туберкульоз</a:t>
            </a:r>
            <a:endParaRPr lang="en-US" sz="3200" dirty="0"/>
          </a:p>
        </p:txBody>
      </p:sp>
      <p:cxnSp>
        <p:nvCxnSpPr>
          <p:cNvPr id="9" name="Straight Connector 14"/>
          <p:cNvCxnSpPr/>
          <p:nvPr/>
        </p:nvCxnSpPr>
        <p:spPr>
          <a:xfrm>
            <a:off x="455495" y="2041272"/>
            <a:ext cx="11348439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536016" y="3065361"/>
            <a:ext cx="6124576" cy="35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b="1" dirty="0" smtClean="0"/>
              <a:t>Модуль 5, 6</a:t>
            </a:r>
            <a:endParaRPr lang="en-US" sz="1800" dirty="0"/>
          </a:p>
        </p:txBody>
      </p:sp>
      <p:cxnSp>
        <p:nvCxnSpPr>
          <p:cNvPr id="13" name="Straight Connector 14"/>
          <p:cNvCxnSpPr/>
          <p:nvPr/>
        </p:nvCxnSpPr>
        <p:spPr>
          <a:xfrm>
            <a:off x="455495" y="4818029"/>
            <a:ext cx="11348439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502458" y="3882321"/>
            <a:ext cx="8524876" cy="862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err="1" smtClean="0"/>
              <a:t>Замісн</a:t>
            </a:r>
            <a:r>
              <a:rPr lang="ru-RU" sz="3200" b="1" dirty="0" smtClean="0"/>
              <a:t>а</a:t>
            </a:r>
            <a:r>
              <a:rPr lang="uk-UA" sz="3200" b="1" dirty="0" smtClean="0"/>
              <a:t> підтримувальна терапія</a:t>
            </a:r>
            <a:endParaRPr lang="en-US" sz="3200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45803" y="4408999"/>
            <a:ext cx="6124576" cy="35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b="1" dirty="0" smtClean="0"/>
              <a:t>Модуль 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6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6030" y="1277955"/>
            <a:ext cx="1154183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 smtClean="0"/>
              <a:t>Послуга передбачає </a:t>
            </a:r>
            <a:r>
              <a:rPr lang="uk-UA" b="1" dirty="0" smtClean="0"/>
              <a:t>виплати додаткових індивідуальних винагород соціальному працівнику за: </a:t>
            </a:r>
          </a:p>
          <a:p>
            <a:pPr marL="444500" lvl="0" indent="-444500">
              <a:buFont typeface="Wingdings" pitchFamily="2" charset="2"/>
              <a:buChar char="q"/>
            </a:pPr>
            <a:r>
              <a:rPr lang="uk-UA" b="1" dirty="0"/>
              <a:t>в</a:t>
            </a:r>
            <a:r>
              <a:rPr lang="uk-UA" b="1" dirty="0" smtClean="0"/>
              <a:t>иявлення та постановку на </a:t>
            </a:r>
            <a:r>
              <a:rPr lang="uk-UA" b="1" dirty="0" err="1" smtClean="0"/>
              <a:t>Д-облік</a:t>
            </a:r>
            <a:r>
              <a:rPr lang="uk-UA" b="1" dirty="0" smtClean="0"/>
              <a:t> (виплата № 1)</a:t>
            </a:r>
          </a:p>
          <a:p>
            <a:pPr marL="444500" lvl="0" indent="-444500">
              <a:buFont typeface="Wingdings" pitchFamily="2" charset="2"/>
              <a:buChar char="q"/>
            </a:pPr>
            <a:r>
              <a:rPr lang="uk-UA" b="1" dirty="0" smtClean="0"/>
              <a:t>початок АРТ клієнтом (виплата № 2)</a:t>
            </a:r>
          </a:p>
          <a:p>
            <a:pPr marL="444500" lvl="0" indent="-444500"/>
            <a:r>
              <a:rPr lang="uk-UA" dirty="0" smtClean="0"/>
              <a:t>  </a:t>
            </a:r>
          </a:p>
          <a:p>
            <a:pPr lvl="0"/>
            <a:endParaRPr lang="ru-RU" dirty="0" smtClean="0"/>
          </a:p>
          <a:p>
            <a:pPr marL="355600" lvl="0" indent="-355600">
              <a:buFont typeface="Wingdings" pitchFamily="2" charset="2"/>
              <a:buChar char="Ø"/>
            </a:pPr>
            <a:endParaRPr lang="ru-RU" dirty="0" smtClean="0"/>
          </a:p>
          <a:p>
            <a:pPr lvl="0"/>
            <a:endParaRPr lang="uk-UA" sz="1400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algn="ctr"/>
            <a:endParaRPr lang="uk-UA" b="1" u="sng" dirty="0" smtClean="0">
              <a:solidFill>
                <a:srgbClr val="FF0000"/>
              </a:solidFill>
            </a:endParaRPr>
          </a:p>
          <a:p>
            <a:pPr algn="ctr"/>
            <a:endParaRPr lang="uk-UA" b="1" u="sng" dirty="0" smtClean="0">
              <a:solidFill>
                <a:srgbClr val="FF0000"/>
              </a:solidFill>
            </a:endParaRPr>
          </a:p>
          <a:p>
            <a:pPr algn="ctr"/>
            <a:endParaRPr lang="uk-UA" b="1" u="sng" dirty="0" smtClean="0">
              <a:solidFill>
                <a:srgbClr val="FF0000"/>
              </a:solidFill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Клієнт не повинен перебувати на </a:t>
            </a:r>
            <a:r>
              <a:rPr lang="uk-UA" b="1" dirty="0" err="1" smtClean="0">
                <a:solidFill>
                  <a:srgbClr val="FF0000"/>
                </a:solidFill>
              </a:rPr>
              <a:t>Д-обліку</a:t>
            </a:r>
            <a:r>
              <a:rPr lang="uk-UA" b="1" dirty="0" smtClean="0">
                <a:solidFill>
                  <a:srgbClr val="FF0000"/>
                </a:solidFill>
              </a:rPr>
              <a:t>!</a:t>
            </a:r>
          </a:p>
          <a:p>
            <a:pPr lvl="0"/>
            <a:endParaRPr lang="uk-UA" i="1" dirty="0" smtClean="0"/>
          </a:p>
          <a:p>
            <a:pPr lvl="0"/>
            <a:endParaRPr lang="ru-RU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61668"/>
              </p:ext>
            </p:extLst>
          </p:nvPr>
        </p:nvGraphicFramePr>
        <p:xfrm>
          <a:off x="541266" y="2587079"/>
          <a:ext cx="11463379" cy="19429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90765"/>
                <a:gridCol w="4713314"/>
                <a:gridCol w="3859300"/>
              </a:tblGrid>
              <a:tr h="37009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Етапи  навігації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Виплата № 1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Виплата №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090">
                <a:tc vMerge="1"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Д-облік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АРТ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120279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Підтверджуюча</a:t>
                      </a:r>
                      <a:r>
                        <a:rPr lang="uk-UA" baseline="0" dirty="0" smtClean="0"/>
                        <a:t> документація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Відомість тестування</a:t>
                      </a:r>
                    </a:p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Копія згоди клієнта на супровід</a:t>
                      </a:r>
                    </a:p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Талони № 1, 2, 3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buFont typeface="Arial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Талон</a:t>
                      </a:r>
                      <a:r>
                        <a:rPr lang="uk-UA" dirty="0" smtClean="0"/>
                        <a:t> №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89552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Навігація клієнтів з позитивним результатом ШТ на ВІЛ</a:t>
            </a:r>
            <a:endParaRPr lang="en-US" sz="3200" b="1" i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9611"/>
            <a:ext cx="968138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	Навігація 			            Кейс-менеджмент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821422" y="1058715"/>
            <a:ext cx="5092817" cy="5237905"/>
          </a:xfrm>
        </p:spPr>
        <p:txBody>
          <a:bodyPr>
            <a:normAutofit/>
          </a:bodyPr>
          <a:lstStyle/>
          <a:p>
            <a:pPr marL="446088" indent="-446088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Легкі випадки </a:t>
            </a:r>
            <a:r>
              <a:rPr lang="uk-UA" sz="1400" dirty="0" smtClean="0"/>
              <a:t>(клієнт </a:t>
            </a:r>
            <a:r>
              <a:rPr lang="uk-UA" sz="1400" dirty="0" err="1" smtClean="0"/>
              <a:t>замотивований</a:t>
            </a:r>
            <a:r>
              <a:rPr lang="uk-UA" sz="1400" dirty="0" smtClean="0"/>
              <a:t> розпочати лікування)</a:t>
            </a:r>
            <a:endParaRPr lang="uk-UA" sz="2400" dirty="0" smtClean="0"/>
          </a:p>
          <a:p>
            <a:pPr marL="446088" indent="-446088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Тривалість – до 3 тижнів</a:t>
            </a:r>
          </a:p>
          <a:p>
            <a:pPr marL="446088" indent="-446088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Виплата одноразових винагород за постановку на ДО та АРТ</a:t>
            </a:r>
          </a:p>
          <a:p>
            <a:pPr marL="446088" indent="-446088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Всі регіони України </a:t>
            </a:r>
          </a:p>
          <a:p>
            <a:pPr marL="446088" indent="-446088">
              <a:lnSpc>
                <a:spcPct val="100000"/>
              </a:lnSpc>
              <a:spcBef>
                <a:spcPts val="0"/>
              </a:spcBef>
              <a:buNone/>
            </a:pPr>
            <a:endParaRPr lang="uk-UA" sz="2400" dirty="0" smtClean="0"/>
          </a:p>
          <a:p>
            <a:pPr marL="446088" indent="-446088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Фінансування в межах вартості клієнта</a:t>
            </a:r>
          </a:p>
          <a:p>
            <a:pPr marL="446088" indent="-446088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Може бути застосована в районах з низьким виявленням ВІЛ</a:t>
            </a:r>
            <a:endParaRPr lang="ru-RU" sz="2400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6121865" y="1067105"/>
            <a:ext cx="5681445" cy="4351338"/>
          </a:xfrm>
        </p:spPr>
        <p:txBody>
          <a:bodyPr>
            <a:noAutofit/>
          </a:bodyPr>
          <a:lstStyle/>
          <a:p>
            <a:pPr marL="444500" indent="-4445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Складні випадки </a:t>
            </a:r>
            <a:r>
              <a:rPr lang="uk-UA" sz="1400" dirty="0" smtClean="0"/>
              <a:t>(низька мотивація, супутні захворювання тощо)</a:t>
            </a:r>
            <a:endParaRPr lang="uk-UA" sz="2400" dirty="0" smtClean="0"/>
          </a:p>
          <a:p>
            <a:pPr marL="444500" indent="-4445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Тривалість – до 5 місяців</a:t>
            </a:r>
          </a:p>
          <a:p>
            <a:pPr marL="444500" indent="-4445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Заробітна плата за ведення випадків (ставка/8 клієнтів /міс.)</a:t>
            </a:r>
          </a:p>
          <a:p>
            <a:pPr marL="444500" indent="-4445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Визначені в конкурсному оголошенні регіони</a:t>
            </a:r>
          </a:p>
          <a:p>
            <a:pPr marL="444500" indent="-4445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Додаткове фінансування</a:t>
            </a:r>
          </a:p>
          <a:p>
            <a:pPr marL="444500" indent="-444500">
              <a:lnSpc>
                <a:spcPct val="100000"/>
              </a:lnSpc>
              <a:spcBef>
                <a:spcPts val="0"/>
              </a:spcBef>
              <a:buNone/>
            </a:pPr>
            <a:endParaRPr lang="uk-UA" sz="2400" dirty="0" smtClean="0"/>
          </a:p>
          <a:p>
            <a:pPr marL="444500" indent="-4445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Доцільна у районах з високим виявленням, щоб забезпечити достатнє навантаження на кейс-менеджера</a:t>
            </a:r>
            <a:endParaRPr lang="ru-RU" sz="2400" dirty="0"/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>
            <a:off x="629174" y="5147329"/>
            <a:ext cx="11065079" cy="687897"/>
          </a:xfrm>
          <a:prstGeom prst="bentConnector3">
            <a:avLst>
              <a:gd name="adj1" fmla="val 50000"/>
            </a:avLst>
          </a:prstGeom>
          <a:ln w="28575">
            <a:solidFill>
              <a:srgbClr val="7BC947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06012" y="5835227"/>
            <a:ext cx="9722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Якщо навігація протягом </a:t>
            </a:r>
            <a:r>
              <a:rPr lang="uk-UA" b="1" i="1" dirty="0" smtClean="0">
                <a:solidFill>
                  <a:srgbClr val="FF0000"/>
                </a:solidFill>
              </a:rPr>
              <a:t>3 тижнів</a:t>
            </a:r>
            <a:r>
              <a:rPr lang="uk-UA" i="1" dirty="0" smtClean="0">
                <a:solidFill>
                  <a:srgbClr val="FF0000"/>
                </a:solidFill>
              </a:rPr>
              <a:t> не дала бажаного результату, </a:t>
            </a:r>
          </a:p>
          <a:p>
            <a:pPr algn="ctr"/>
            <a:r>
              <a:rPr lang="uk-UA" i="1" dirty="0" smtClean="0">
                <a:solidFill>
                  <a:srgbClr val="FF0000"/>
                </a:solidFill>
              </a:rPr>
              <a:t>клієнт повинен бути переданий в кейс-менеджмент</a:t>
            </a:r>
          </a:p>
          <a:p>
            <a:pPr algn="ctr"/>
            <a:endParaRPr lang="uk-UA" sz="700" i="1" dirty="0">
              <a:solidFill>
                <a:srgbClr val="FF0000"/>
              </a:solidFill>
            </a:endParaRPr>
          </a:p>
          <a:p>
            <a:pPr algn="ctr"/>
            <a:r>
              <a:rPr lang="uk-UA" dirty="0">
                <a:solidFill>
                  <a:srgbClr val="FF0000"/>
                </a:solidFill>
              </a:rPr>
              <a:t>Клієнт може бути залучений </a:t>
            </a:r>
            <a:r>
              <a:rPr lang="uk-UA" b="1" dirty="0">
                <a:solidFill>
                  <a:srgbClr val="FF0000"/>
                </a:solidFill>
              </a:rPr>
              <a:t>одночасно</a:t>
            </a:r>
            <a:r>
              <a:rPr lang="uk-UA" dirty="0">
                <a:solidFill>
                  <a:srgbClr val="FF0000"/>
                </a:solidFill>
              </a:rPr>
              <a:t> або в навігацію, або в кейс-менеджмент</a:t>
            </a:r>
            <a:r>
              <a:rPr lang="uk-UA" b="1" dirty="0">
                <a:solidFill>
                  <a:srgbClr val="FF0000"/>
                </a:solidFill>
              </a:rPr>
              <a:t>!</a:t>
            </a:r>
          </a:p>
          <a:p>
            <a:pPr algn="ctr"/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9611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Кейс-менеджмент</a:t>
            </a:r>
            <a:r>
              <a:rPr lang="en-US" sz="3200" b="1" dirty="0" smtClean="0"/>
              <a:t> (</a:t>
            </a:r>
            <a:r>
              <a:rPr lang="uk-UA" sz="3200" b="1" dirty="0" smtClean="0"/>
              <a:t>СІТІ)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6030" y="1018659"/>
            <a:ext cx="114663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i="1" dirty="0" smtClean="0"/>
              <a:t>Критерії для відбору клієнтів у кейс: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uk-UA" dirty="0" smtClean="0"/>
              <a:t>Бути представником однієї із трьох уразливих груп - СІН, РКС,ЧСЧ</a:t>
            </a:r>
            <a:endParaRPr lang="ru-RU" dirty="0" smtClean="0"/>
          </a:p>
          <a:p>
            <a:pPr marL="361950" lvl="0" indent="-361950">
              <a:buFont typeface="Wingdings" pitchFamily="2" charset="2"/>
              <a:buChar char="Ø"/>
            </a:pPr>
            <a:r>
              <a:rPr lang="uk-UA" dirty="0" smtClean="0"/>
              <a:t>Отримати позитивний результат швидкого тесту на ВІЛ під час </a:t>
            </a:r>
            <a:r>
              <a:rPr lang="uk-UA" dirty="0" err="1" smtClean="0"/>
              <a:t>асистованого</a:t>
            </a:r>
            <a:r>
              <a:rPr lang="uk-UA" dirty="0" smtClean="0"/>
              <a:t> тестування </a:t>
            </a:r>
          </a:p>
          <a:p>
            <a:pPr marL="361950" lvl="0" indent="-361950"/>
            <a:r>
              <a:rPr lang="uk-UA" b="1" u="sng" dirty="0" smtClean="0"/>
              <a:t>або</a:t>
            </a:r>
            <a:r>
              <a:rPr lang="uk-UA" dirty="0" smtClean="0"/>
              <a:t> бути зареєстрованим у лабораторній базі центру СНІДу, але не з’являтися   більше 6 місяців для встановлення на </a:t>
            </a:r>
            <a:r>
              <a:rPr lang="uk-UA" dirty="0" err="1" smtClean="0"/>
              <a:t>Д-облік</a:t>
            </a:r>
            <a:r>
              <a:rPr lang="uk-UA" dirty="0" smtClean="0"/>
              <a:t> </a:t>
            </a:r>
          </a:p>
          <a:p>
            <a:pPr marL="361950" lvl="0" indent="-361950"/>
            <a:r>
              <a:rPr lang="uk-UA" b="1" u="sng" dirty="0" smtClean="0"/>
              <a:t>або</a:t>
            </a:r>
            <a:r>
              <a:rPr lang="uk-UA" dirty="0" smtClean="0"/>
              <a:t>  стояти на </a:t>
            </a:r>
            <a:r>
              <a:rPr lang="uk-UA" dirty="0" err="1" smtClean="0"/>
              <a:t>Д-обліку</a:t>
            </a:r>
            <a:r>
              <a:rPr lang="uk-UA" dirty="0" smtClean="0"/>
              <a:t>,  але не з’являтися більше 6 місяців на огляд лікаря та проходження обстежень (вірусне навантаження, CD4 і т.п.). </a:t>
            </a:r>
            <a:endParaRPr lang="ru-RU" dirty="0" smtClean="0"/>
          </a:p>
          <a:p>
            <a:pPr marL="361950" lvl="0" indent="-361950">
              <a:buFont typeface="Wingdings" pitchFamily="2" charset="2"/>
              <a:buChar char="Ø"/>
            </a:pPr>
            <a:r>
              <a:rPr lang="uk-UA" dirty="0" smtClean="0"/>
              <a:t>Не отримувати АРТ</a:t>
            </a:r>
            <a:endParaRPr lang="ru-RU" dirty="0" smtClean="0"/>
          </a:p>
          <a:p>
            <a:pPr marL="361950" lvl="0" indent="-361950">
              <a:buFont typeface="Wingdings" pitchFamily="2" charset="2"/>
              <a:buChar char="Ø"/>
            </a:pPr>
            <a:r>
              <a:rPr lang="uk-UA" dirty="0" smtClean="0"/>
              <a:t>Не бути клієнтом проектів із догляду та підтримки </a:t>
            </a: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i="1" dirty="0" smtClean="0"/>
              <a:t>Тривалість ведення кейсу: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uk-UA" dirty="0" smtClean="0"/>
              <a:t>максимум </a:t>
            </a:r>
            <a:r>
              <a:rPr lang="uk-UA" dirty="0" smtClean="0">
                <a:solidFill>
                  <a:srgbClr val="FF0000"/>
                </a:solidFill>
              </a:rPr>
              <a:t>5 місяців </a:t>
            </a:r>
            <a:r>
              <a:rPr lang="uk-UA" dirty="0" smtClean="0"/>
              <a:t>за умови виявлення незареєстрованого раніше випадку ВІЛ інфекції або зареєстрованого лише в лабораторній базі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uk-UA" dirty="0" smtClean="0"/>
              <a:t>максимум </a:t>
            </a:r>
            <a:r>
              <a:rPr lang="uk-UA" dirty="0" smtClean="0">
                <a:solidFill>
                  <a:srgbClr val="FF0000"/>
                </a:solidFill>
              </a:rPr>
              <a:t>3 місяців </a:t>
            </a:r>
            <a:r>
              <a:rPr lang="uk-UA" dirty="0" smtClean="0"/>
              <a:t>за умови ведення клієнта, який перебуває на Диспансерному обліку як ВІЛ-інфікований, але не отримує </a:t>
            </a:r>
            <a:r>
              <a:rPr lang="uk-UA" dirty="0" err="1" smtClean="0"/>
              <a:t>АРТ</a:t>
            </a:r>
            <a:endParaRPr lang="uk-UA" dirty="0" smtClean="0"/>
          </a:p>
          <a:p>
            <a:pPr marL="361950" indent="-361950">
              <a:buFont typeface="Wingdings" pitchFamily="2" charset="2"/>
              <a:buChar char="§"/>
            </a:pPr>
            <a:endParaRPr lang="uk-UA" dirty="0" smtClean="0"/>
          </a:p>
          <a:p>
            <a:pPr marL="361950" indent="-361950">
              <a:buFont typeface="Wingdings" pitchFamily="2" charset="2"/>
              <a:buChar char="§"/>
            </a:pPr>
            <a:endParaRPr lang="uk-UA" dirty="0" smtClean="0"/>
          </a:p>
          <a:p>
            <a:pPr marL="361950" indent="-361950" algn="ctr"/>
            <a:r>
              <a:rPr lang="uk-UA" b="1" dirty="0" smtClean="0">
                <a:solidFill>
                  <a:srgbClr val="FF0000"/>
                </a:solidFill>
              </a:rPr>
              <a:t>Не передбачено додаткову оплату лікарям за залучення в кейс «</a:t>
            </a:r>
            <a:r>
              <a:rPr lang="uk-UA" b="1" dirty="0" err="1" smtClean="0">
                <a:solidFill>
                  <a:srgbClr val="FF0000"/>
                </a:solidFill>
              </a:rPr>
              <a:t>потеряшек</a:t>
            </a:r>
            <a:r>
              <a:rPr lang="uk-UA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904139" y="3322040"/>
            <a:ext cx="4840447" cy="885866"/>
          </a:xfrm>
          <a:custGeom>
            <a:avLst/>
            <a:gdLst>
              <a:gd name="connsiteX0" fmla="*/ 0 w 1414548"/>
              <a:gd name="connsiteY0" fmla="*/ 141455 h 1644230"/>
              <a:gd name="connsiteX1" fmla="*/ 41431 w 1414548"/>
              <a:gd name="connsiteY1" fmla="*/ 41431 h 1644230"/>
              <a:gd name="connsiteX2" fmla="*/ 141455 w 1414548"/>
              <a:gd name="connsiteY2" fmla="*/ 0 h 1644230"/>
              <a:gd name="connsiteX3" fmla="*/ 1273093 w 1414548"/>
              <a:gd name="connsiteY3" fmla="*/ 0 h 1644230"/>
              <a:gd name="connsiteX4" fmla="*/ 1373117 w 1414548"/>
              <a:gd name="connsiteY4" fmla="*/ 41431 h 1644230"/>
              <a:gd name="connsiteX5" fmla="*/ 1414548 w 1414548"/>
              <a:gd name="connsiteY5" fmla="*/ 141455 h 1644230"/>
              <a:gd name="connsiteX6" fmla="*/ 1414548 w 1414548"/>
              <a:gd name="connsiteY6" fmla="*/ 1502775 h 1644230"/>
              <a:gd name="connsiteX7" fmla="*/ 1373117 w 1414548"/>
              <a:gd name="connsiteY7" fmla="*/ 1602799 h 1644230"/>
              <a:gd name="connsiteX8" fmla="*/ 1273093 w 1414548"/>
              <a:gd name="connsiteY8" fmla="*/ 1644230 h 1644230"/>
              <a:gd name="connsiteX9" fmla="*/ 141455 w 1414548"/>
              <a:gd name="connsiteY9" fmla="*/ 1644230 h 1644230"/>
              <a:gd name="connsiteX10" fmla="*/ 41431 w 1414548"/>
              <a:gd name="connsiteY10" fmla="*/ 1602799 h 1644230"/>
              <a:gd name="connsiteX11" fmla="*/ 0 w 1414548"/>
              <a:gd name="connsiteY11" fmla="*/ 1502775 h 1644230"/>
              <a:gd name="connsiteX12" fmla="*/ 0 w 1414548"/>
              <a:gd name="connsiteY12" fmla="*/ 141455 h 16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48" h="1644230">
                <a:moveTo>
                  <a:pt x="0" y="141455"/>
                </a:moveTo>
                <a:cubicBezTo>
                  <a:pt x="0" y="103939"/>
                  <a:pt x="14903" y="67959"/>
                  <a:pt x="41431" y="41431"/>
                </a:cubicBezTo>
                <a:cubicBezTo>
                  <a:pt x="67959" y="14903"/>
                  <a:pt x="103939" y="0"/>
                  <a:pt x="141455" y="0"/>
                </a:cubicBezTo>
                <a:lnTo>
                  <a:pt x="1273093" y="0"/>
                </a:lnTo>
                <a:cubicBezTo>
                  <a:pt x="1310609" y="0"/>
                  <a:pt x="1346589" y="14903"/>
                  <a:pt x="1373117" y="41431"/>
                </a:cubicBezTo>
                <a:cubicBezTo>
                  <a:pt x="1399645" y="67959"/>
                  <a:pt x="1414548" y="103939"/>
                  <a:pt x="1414548" y="141455"/>
                </a:cubicBezTo>
                <a:lnTo>
                  <a:pt x="1414548" y="1502775"/>
                </a:lnTo>
                <a:cubicBezTo>
                  <a:pt x="1414548" y="1540291"/>
                  <a:pt x="1399645" y="1576271"/>
                  <a:pt x="1373117" y="1602799"/>
                </a:cubicBezTo>
                <a:cubicBezTo>
                  <a:pt x="1346589" y="1629327"/>
                  <a:pt x="1310609" y="1644230"/>
                  <a:pt x="1273093" y="1644230"/>
                </a:cubicBezTo>
                <a:lnTo>
                  <a:pt x="141455" y="1644230"/>
                </a:lnTo>
                <a:cubicBezTo>
                  <a:pt x="103939" y="1644230"/>
                  <a:pt x="67959" y="1629327"/>
                  <a:pt x="41431" y="1602799"/>
                </a:cubicBezTo>
                <a:cubicBezTo>
                  <a:pt x="14903" y="1576271"/>
                  <a:pt x="0" y="1540291"/>
                  <a:pt x="0" y="1502775"/>
                </a:cubicBezTo>
                <a:lnTo>
                  <a:pt x="0" y="14145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32871" tIns="132871" rIns="132871" bIns="132871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kern="1200" dirty="0" smtClean="0"/>
              <a:t>1 ставка кейс-менеджера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kern="1200" dirty="0" smtClean="0"/>
              <a:t>(8 клієнтів/місяць)</a:t>
            </a:r>
            <a:endParaRPr lang="ru-RU" sz="32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9611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b="1" dirty="0" smtClean="0"/>
              <a:t>OCF+</a:t>
            </a:r>
            <a:r>
              <a:rPr lang="uk-UA" sz="3200" b="1" dirty="0" err="1" smtClean="0"/>
              <a:t>СІТ</a:t>
            </a:r>
            <a:r>
              <a:rPr lang="en-US" sz="3200" b="1" dirty="0" smtClean="0"/>
              <a:t>I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7563" y="1061541"/>
            <a:ext cx="11199303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uk-UA" b="1" dirty="0" smtClean="0">
                <a:solidFill>
                  <a:srgbClr val="800000"/>
                </a:solidFill>
              </a:rPr>
              <a:t>Мета:</a:t>
            </a:r>
          </a:p>
          <a:p>
            <a:pPr>
              <a:spcBef>
                <a:spcPts val="400"/>
              </a:spcBef>
            </a:pPr>
            <a:r>
              <a:rPr lang="uk-UA" dirty="0" smtClean="0">
                <a:solidFill>
                  <a:prstClr val="black"/>
                </a:solidFill>
              </a:rPr>
              <a:t>розширення лікування ВІЛ серед уразливих груп населення шляхом ефективного виявлення випадків в спільноті та забезпечення соціального супроводу з використанням підходу кейс-менеджменту.</a:t>
            </a:r>
            <a:endParaRPr lang="uk-UA" b="1" dirty="0" smtClean="0">
              <a:solidFill>
                <a:srgbClr val="800000"/>
              </a:solidFill>
            </a:endParaRPr>
          </a:p>
          <a:p>
            <a:pPr>
              <a:spcBef>
                <a:spcPts val="400"/>
              </a:spcBef>
            </a:pPr>
            <a:r>
              <a:rPr lang="uk-UA" b="1" dirty="0" smtClean="0">
                <a:solidFill>
                  <a:srgbClr val="800000"/>
                </a:solidFill>
              </a:rPr>
              <a:t>Цільові групи: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СІН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РКС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ЧСЧ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prstClr val="black"/>
                </a:solidFill>
              </a:rPr>
              <a:t>представники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соціальних</a:t>
            </a:r>
            <a:r>
              <a:rPr lang="ru-RU" dirty="0" smtClean="0">
                <a:solidFill>
                  <a:prstClr val="black"/>
                </a:solidFill>
              </a:rPr>
              <a:t> мереж СІН, РКС,ЧСЧ. </a:t>
            </a:r>
          </a:p>
          <a:p>
            <a:pPr>
              <a:spcBef>
                <a:spcPts val="400"/>
              </a:spcBef>
            </a:pP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400"/>
              </a:spcBef>
            </a:pPr>
            <a:r>
              <a:rPr lang="ru-RU" b="1" dirty="0" err="1" smtClean="0">
                <a:solidFill>
                  <a:srgbClr val="800000"/>
                </a:solidFill>
              </a:rPr>
              <a:t>Компоненти</a:t>
            </a:r>
            <a:r>
              <a:rPr lang="ru-RU" b="1" dirty="0" smtClean="0">
                <a:solidFill>
                  <a:srgbClr val="800000"/>
                </a:solidFill>
              </a:rPr>
              <a:t> проекту:</a:t>
            </a:r>
          </a:p>
          <a:p>
            <a:pPr lvl="0">
              <a:spcBef>
                <a:spcPts val="400"/>
              </a:spcBef>
            </a:pPr>
            <a:r>
              <a:rPr lang="uk-UA" dirty="0" smtClean="0">
                <a:solidFill>
                  <a:srgbClr val="1F497D">
                    <a:lumMod val="75000"/>
                  </a:srgbClr>
                </a:solidFill>
              </a:rPr>
              <a:t>1. Оптимізація виявлення випадків ВІЛ (</a:t>
            </a:r>
            <a:r>
              <a:rPr lang="en-US" dirty="0" smtClean="0">
                <a:solidFill>
                  <a:srgbClr val="1F497D">
                    <a:lumMod val="75000"/>
                  </a:srgbClr>
                </a:solidFill>
              </a:rPr>
              <a:t>Optimized Case Finding, OCF)</a:t>
            </a:r>
            <a:r>
              <a:rPr lang="uk-UA" dirty="0" smtClean="0">
                <a:solidFill>
                  <a:srgbClr val="1F497D">
                    <a:lumMod val="75000"/>
                  </a:srgbClr>
                </a:solidFill>
              </a:rPr>
              <a:t>*</a:t>
            </a:r>
          </a:p>
          <a:p>
            <a:pPr lvl="0">
              <a:spcBef>
                <a:spcPts val="400"/>
              </a:spcBef>
            </a:pPr>
            <a:r>
              <a:rPr lang="uk-UA" dirty="0" smtClean="0"/>
              <a:t>Зосередження тестування у групі найбільшого ризику передачі ВІЛ </a:t>
            </a:r>
          </a:p>
          <a:p>
            <a:pPr lvl="0">
              <a:spcBef>
                <a:spcPts val="400"/>
              </a:spcBef>
            </a:pPr>
            <a:r>
              <a:rPr lang="uk-UA" dirty="0" smtClean="0"/>
              <a:t>до своїх партнерів з використанням підходу «снігової кулі».</a:t>
            </a:r>
          </a:p>
          <a:p>
            <a:pPr lvl="0">
              <a:spcBef>
                <a:spcPts val="400"/>
              </a:spcBef>
            </a:pPr>
            <a:endParaRPr lang="uk-UA" dirty="0" smtClean="0"/>
          </a:p>
          <a:p>
            <a:pPr lvl="0">
              <a:spcBef>
                <a:spcPts val="400"/>
              </a:spcBef>
            </a:pPr>
            <a:r>
              <a:rPr lang="uk-UA" dirty="0" smtClean="0">
                <a:solidFill>
                  <a:srgbClr val="1F497D">
                    <a:lumMod val="75000"/>
                  </a:srgbClr>
                </a:solidFill>
              </a:rPr>
              <a:t>2. Лікування за допомогою спільнот (</a:t>
            </a:r>
            <a:r>
              <a:rPr lang="en-US" dirty="0" smtClean="0">
                <a:solidFill>
                  <a:srgbClr val="1F497D">
                    <a:lumMod val="75000"/>
                  </a:srgbClr>
                </a:solidFill>
              </a:rPr>
              <a:t>Community Initiated Treatment Intervention, CITI)</a:t>
            </a:r>
            <a:endParaRPr lang="uk-UA" dirty="0" smtClean="0">
              <a:solidFill>
                <a:srgbClr val="1F497D">
                  <a:lumMod val="75000"/>
                </a:srgbClr>
              </a:solidFill>
            </a:endParaRPr>
          </a:p>
          <a:p>
            <a:pPr lvl="0">
              <a:spcBef>
                <a:spcPts val="400"/>
              </a:spcBef>
            </a:pPr>
            <a:r>
              <a:rPr lang="ru-RU" dirty="0" smtClean="0"/>
              <a:t>Кейс-менеджмент </a:t>
            </a:r>
            <a:r>
              <a:rPr lang="ru-RU" dirty="0" err="1" smtClean="0"/>
              <a:t>протягом</a:t>
            </a:r>
            <a:r>
              <a:rPr lang="ru-RU" dirty="0" smtClean="0"/>
              <a:t> 5 </a:t>
            </a:r>
            <a:r>
              <a:rPr lang="ru-RU" dirty="0" err="1" smtClean="0"/>
              <a:t>міс</a:t>
            </a:r>
            <a:r>
              <a:rPr lang="ru-RU" dirty="0" smtClean="0"/>
              <a:t>. для ВІЛ+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en-US" dirty="0" smtClean="0"/>
              <a:t>OCF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початку АРТ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58681" y="2250475"/>
            <a:ext cx="2512966" cy="305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72774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b="1" dirty="0" smtClean="0"/>
              <a:t>OCF+</a:t>
            </a:r>
            <a:r>
              <a:rPr lang="uk-UA" sz="3200" b="1" dirty="0" err="1" smtClean="0"/>
              <a:t>СІТ</a:t>
            </a:r>
            <a:r>
              <a:rPr lang="en-US" sz="3200" b="1" dirty="0" smtClean="0"/>
              <a:t>I</a:t>
            </a:r>
            <a:r>
              <a:rPr lang="ru-RU" sz="3200" b="1" dirty="0" smtClean="0"/>
              <a:t>: Схема </a:t>
            </a:r>
            <a:r>
              <a:rPr lang="ru-RU" sz="3200" b="1" dirty="0" err="1" smtClean="0"/>
              <a:t>реалізації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взаємодії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компонентів</a:t>
            </a:r>
            <a:r>
              <a:rPr lang="ru-RU" sz="3200" b="1" dirty="0" smtClean="0"/>
              <a:t> проекту</a:t>
            </a:r>
            <a:endParaRPr lang="en-US" sz="3200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789131"/>
              </p:ext>
            </p:extLst>
          </p:nvPr>
        </p:nvGraphicFramePr>
        <p:xfrm>
          <a:off x="322982" y="679901"/>
          <a:ext cx="1117629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Выноска со стрелкой вверх 16"/>
          <p:cNvSpPr/>
          <p:nvPr/>
        </p:nvSpPr>
        <p:spPr>
          <a:xfrm>
            <a:off x="403290" y="3851291"/>
            <a:ext cx="2423887" cy="221043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762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i="1" u="sng" dirty="0">
                <a:solidFill>
                  <a:prstClr val="black"/>
                </a:solidFill>
              </a:rPr>
              <a:t>К</a:t>
            </a:r>
            <a:r>
              <a:rPr lang="uk-UA" b="1" i="1" u="sng" dirty="0" smtClean="0">
                <a:solidFill>
                  <a:prstClr val="black"/>
                </a:solidFill>
              </a:rPr>
              <a:t>рок</a:t>
            </a:r>
            <a:r>
              <a:rPr lang="en-US" b="1" i="1" u="sng" dirty="0" smtClean="0">
                <a:solidFill>
                  <a:prstClr val="black"/>
                </a:solidFill>
              </a:rPr>
              <a:t> I: </a:t>
            </a:r>
            <a:r>
              <a:rPr lang="uk-UA" i="1" dirty="0">
                <a:solidFill>
                  <a:prstClr val="black"/>
                </a:solidFill>
              </a:rPr>
              <a:t>О</a:t>
            </a:r>
            <a:r>
              <a:rPr lang="uk-UA" i="1" dirty="0" smtClean="0">
                <a:solidFill>
                  <a:prstClr val="black"/>
                </a:solidFill>
              </a:rPr>
              <a:t>хоплення КГ та їх партнерів тестуванням ШТ на ВІЛ на сайті </a:t>
            </a:r>
            <a:r>
              <a:rPr lang="en-US" i="1" dirty="0" smtClean="0">
                <a:solidFill>
                  <a:prstClr val="black"/>
                </a:solidFill>
              </a:rPr>
              <a:t>OCF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2961669" y="3786636"/>
            <a:ext cx="2663966" cy="2872781"/>
          </a:xfrm>
          <a:prstGeom prst="upArrowCallout">
            <a:avLst>
              <a:gd name="adj1" fmla="val 23614"/>
              <a:gd name="adj2" fmla="val 22920"/>
              <a:gd name="adj3" fmla="val 25000"/>
              <a:gd name="adj4" fmla="val 7365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i="1" u="sng" dirty="0" smtClean="0">
                <a:solidFill>
                  <a:prstClr val="black"/>
                </a:solidFill>
              </a:rPr>
              <a:t>Крок</a:t>
            </a:r>
            <a:r>
              <a:rPr lang="en-US" b="1" i="1" u="sng" dirty="0" smtClean="0">
                <a:solidFill>
                  <a:prstClr val="black"/>
                </a:solidFill>
              </a:rPr>
              <a:t> II: </a:t>
            </a:r>
            <a:r>
              <a:rPr lang="ru-RU" i="1" dirty="0" err="1">
                <a:solidFill>
                  <a:prstClr val="black"/>
                </a:solidFill>
              </a:rPr>
              <a:t>Мотивація</a:t>
            </a:r>
            <a:r>
              <a:rPr lang="ru-RU" i="1" dirty="0">
                <a:solidFill>
                  <a:prstClr val="black"/>
                </a:solidFill>
              </a:rPr>
              <a:t> </a:t>
            </a:r>
            <a:r>
              <a:rPr lang="ru-RU" i="1" dirty="0" err="1" smtClean="0">
                <a:solidFill>
                  <a:prstClr val="black"/>
                </a:solidFill>
              </a:rPr>
              <a:t>клієнта</a:t>
            </a:r>
            <a:r>
              <a:rPr lang="ru-RU" i="1" dirty="0" smtClean="0">
                <a:solidFill>
                  <a:prstClr val="black"/>
                </a:solidFill>
              </a:rPr>
              <a:t> з ВІЛ+ </a:t>
            </a:r>
            <a:r>
              <a:rPr lang="ru-RU" i="1" dirty="0">
                <a:solidFill>
                  <a:prstClr val="black"/>
                </a:solidFill>
              </a:rPr>
              <a:t>рез-том ШТ </a:t>
            </a:r>
            <a:r>
              <a:rPr lang="ru-RU" i="1" dirty="0" smtClean="0">
                <a:solidFill>
                  <a:prstClr val="black"/>
                </a:solidFill>
              </a:rPr>
              <a:t>на </a:t>
            </a:r>
            <a:r>
              <a:rPr lang="ru-RU" i="1" dirty="0" err="1" smtClean="0">
                <a:solidFill>
                  <a:prstClr val="black"/>
                </a:solidFill>
              </a:rPr>
              <a:t>сайті</a:t>
            </a:r>
            <a:r>
              <a:rPr lang="ru-RU" i="1" dirty="0" smtClean="0">
                <a:solidFill>
                  <a:prstClr val="black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OCF </a:t>
            </a:r>
            <a:r>
              <a:rPr lang="ru-RU" i="1" dirty="0" err="1" smtClean="0">
                <a:solidFill>
                  <a:prstClr val="black"/>
                </a:solidFill>
              </a:rPr>
              <a:t>звернутися</a:t>
            </a:r>
            <a:r>
              <a:rPr lang="uk-UA" i="1" dirty="0" smtClean="0">
                <a:solidFill>
                  <a:prstClr val="black"/>
                </a:solidFill>
              </a:rPr>
              <a:t> до </a:t>
            </a:r>
            <a:r>
              <a:rPr lang="uk-UA" i="1" dirty="0">
                <a:solidFill>
                  <a:prstClr val="black"/>
                </a:solidFill>
              </a:rPr>
              <a:t>ЛПЗ та  запрошення скористатися </a:t>
            </a:r>
            <a:r>
              <a:rPr lang="uk-UA" i="1" dirty="0" smtClean="0">
                <a:solidFill>
                  <a:prstClr val="black"/>
                </a:solidFill>
              </a:rPr>
              <a:t>послугами </a:t>
            </a:r>
            <a:r>
              <a:rPr lang="ru-RU" i="1" dirty="0" smtClean="0">
                <a:solidFill>
                  <a:prstClr val="black"/>
                </a:solidFill>
              </a:rPr>
              <a:t>С</a:t>
            </a:r>
            <a:r>
              <a:rPr lang="en-US" i="1" dirty="0" smtClean="0">
                <a:solidFill>
                  <a:prstClr val="black"/>
                </a:solidFill>
              </a:rPr>
              <a:t>ITI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5760127" y="3786636"/>
            <a:ext cx="2765038" cy="2651108"/>
          </a:xfrm>
          <a:prstGeom prst="upArrowCallout">
            <a:avLst>
              <a:gd name="adj1" fmla="val 26435"/>
              <a:gd name="adj2" fmla="val 25000"/>
              <a:gd name="adj3" fmla="val 25000"/>
              <a:gd name="adj4" fmla="val 7096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uk-UA" b="1" i="1" u="sng" dirty="0" smtClean="0">
                <a:solidFill>
                  <a:prstClr val="black"/>
                </a:solidFill>
              </a:rPr>
              <a:t>Крок</a:t>
            </a:r>
            <a:r>
              <a:rPr lang="en-US" b="1" i="1" u="sng" dirty="0" smtClean="0">
                <a:solidFill>
                  <a:prstClr val="black"/>
                </a:solidFill>
              </a:rPr>
              <a:t> </a:t>
            </a:r>
            <a:r>
              <a:rPr lang="en-US" b="1" i="1" u="sng" dirty="0">
                <a:solidFill>
                  <a:prstClr val="black"/>
                </a:solidFill>
              </a:rPr>
              <a:t>III: </a:t>
            </a:r>
            <a:r>
              <a:rPr lang="uk-UA" i="1" dirty="0" smtClean="0">
                <a:solidFill>
                  <a:prstClr val="black"/>
                </a:solidFill>
              </a:rPr>
              <a:t>Супровід кейс-менеджера, проведення мед. обстеження, </a:t>
            </a:r>
            <a:r>
              <a:rPr lang="ru-RU" i="1" dirty="0" err="1" smtClean="0">
                <a:solidFill>
                  <a:prstClr val="black"/>
                </a:solidFill>
              </a:rPr>
              <a:t>реєстрація</a:t>
            </a:r>
            <a:r>
              <a:rPr lang="ru-RU" i="1" dirty="0" smtClean="0">
                <a:solidFill>
                  <a:prstClr val="black"/>
                </a:solidFill>
              </a:rPr>
              <a:t> </a:t>
            </a:r>
            <a:r>
              <a:rPr lang="ru-RU" i="1" dirty="0">
                <a:solidFill>
                  <a:prstClr val="black"/>
                </a:solidFill>
              </a:rPr>
              <a:t>на диспансерному </a:t>
            </a:r>
            <a:r>
              <a:rPr lang="ru-RU" i="1" dirty="0" err="1">
                <a:solidFill>
                  <a:prstClr val="black"/>
                </a:solidFill>
              </a:rPr>
              <a:t>обліку</a:t>
            </a:r>
            <a:endParaRPr lang="ru-RU" i="1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8659657" y="3786636"/>
            <a:ext cx="2807855" cy="2651108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039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i="1" u="sng" dirty="0" smtClean="0">
                <a:solidFill>
                  <a:prstClr val="black"/>
                </a:solidFill>
              </a:rPr>
              <a:t>Крок</a:t>
            </a:r>
            <a:r>
              <a:rPr lang="en-US" b="1" i="1" u="sng" dirty="0" smtClean="0">
                <a:solidFill>
                  <a:prstClr val="black"/>
                </a:solidFill>
              </a:rPr>
              <a:t> IV:</a:t>
            </a:r>
            <a:r>
              <a:rPr lang="uk-UA" b="1" i="1" u="sng" dirty="0" smtClean="0">
                <a:solidFill>
                  <a:prstClr val="black"/>
                </a:solidFill>
              </a:rPr>
              <a:t> </a:t>
            </a:r>
            <a:r>
              <a:rPr lang="uk-UA" i="1" dirty="0">
                <a:solidFill>
                  <a:prstClr val="black"/>
                </a:solidFill>
              </a:rPr>
              <a:t>Рання та вчасна ініціація </a:t>
            </a:r>
            <a:r>
              <a:rPr lang="uk-UA" i="1" dirty="0" smtClean="0">
                <a:solidFill>
                  <a:prstClr val="black"/>
                </a:solidFill>
              </a:rPr>
              <a:t>клієнтом АРТ, підтримка прихильності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64385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OCF+СІТI: Дизайн компоненту Оптимізація виявлення випадків ВІЛ (OCF)</a:t>
            </a:r>
          </a:p>
          <a:p>
            <a:pPr algn="l">
              <a:spcBef>
                <a:spcPts val="0"/>
              </a:spcBef>
            </a:pPr>
            <a:endParaRPr lang="uk-UA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-375100" y="1263977"/>
            <a:ext cx="4228342" cy="4104476"/>
            <a:chOff x="-370288" y="1199515"/>
            <a:chExt cx="4309652" cy="4030082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9" t="13534" r="8830" b="23198"/>
            <a:stretch/>
          </p:blipFill>
          <p:spPr bwMode="auto">
            <a:xfrm>
              <a:off x="439379" y="1975180"/>
              <a:ext cx="2652826" cy="20977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-370288" y="1199515"/>
              <a:ext cx="410976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uk-UA" sz="1900" b="1" kern="0" dirty="0" smtClean="0">
                  <a:ln w="3175" cmpd="sng">
                    <a:solidFill>
                      <a:srgbClr val="8064A2">
                        <a:lumMod val="50000"/>
                      </a:srgbClr>
                    </a:solidFill>
                    <a:prstDash val="solid"/>
                  </a:ln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00B05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Скринінг на ВІЛ </a:t>
              </a:r>
            </a:p>
            <a:p>
              <a:pPr algn="ctr">
                <a:defRPr/>
              </a:pPr>
              <a:r>
                <a:rPr lang="uk-UA" sz="1900" b="1" kern="0" dirty="0" smtClean="0">
                  <a:ln w="3175" cmpd="sng">
                    <a:solidFill>
                      <a:srgbClr val="8064A2">
                        <a:lumMod val="50000"/>
                      </a:srgbClr>
                    </a:solidFill>
                    <a:prstDash val="solid"/>
                  </a:ln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00B05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(2 крокова модель)</a:t>
              </a:r>
              <a:endParaRPr lang="ru-RU" kern="0" dirty="0" smtClean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8600" y="4153618"/>
              <a:ext cx="378076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uk-UA" sz="1900" b="1" kern="0" dirty="0" smtClean="0">
                  <a:ln w="3175" cmpd="sng">
                    <a:solidFill>
                      <a:srgbClr val="8064A2">
                        <a:lumMod val="50000"/>
                      </a:srgbClr>
                    </a:solidFill>
                    <a:prstDash val="solid"/>
                  </a:ln>
                  <a:gradFill flip="none" rotWithShape="1">
                    <a:gsLst>
                      <a:gs pos="0">
                        <a:srgbClr val="00B050">
                          <a:shade val="30000"/>
                          <a:satMod val="115000"/>
                        </a:srgbClr>
                      </a:gs>
                      <a:gs pos="50000">
                        <a:srgbClr val="00B050">
                          <a:shade val="67500"/>
                          <a:satMod val="115000"/>
                        </a:srgbClr>
                      </a:gs>
                      <a:gs pos="100000">
                        <a:srgbClr val="00B05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Виявлення у ризиковій мережі</a:t>
              </a:r>
            </a:p>
          </p:txBody>
        </p:sp>
        <p:grpSp>
          <p:nvGrpSpPr>
            <p:cNvPr id="14" name="Группа 1"/>
            <p:cNvGrpSpPr/>
            <p:nvPr/>
          </p:nvGrpSpPr>
          <p:grpSpPr>
            <a:xfrm>
              <a:off x="527514" y="4524189"/>
              <a:ext cx="3137963" cy="705408"/>
              <a:chOff x="527514" y="4524189"/>
              <a:chExt cx="3137963" cy="705408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33382" y="4532754"/>
                <a:ext cx="2732095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uk-UA" sz="1900" kern="0" dirty="0" smtClean="0">
                    <a:solidFill>
                      <a:prstClr val="black"/>
                    </a:solidFill>
                  </a:rPr>
                  <a:t>ВІЛ+ результат</a:t>
                </a:r>
                <a:endParaRPr lang="ru-RU" sz="1900" kern="0" dirty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33383" y="4851849"/>
                <a:ext cx="2246952" cy="377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uk-UA" sz="1900" kern="0" dirty="0" smtClean="0">
                    <a:solidFill>
                      <a:prstClr val="black"/>
                    </a:solidFill>
                  </a:rPr>
                  <a:t>ВІЛ- результат</a:t>
                </a:r>
                <a:endParaRPr lang="ru-RU" sz="1900" kern="0" dirty="0" smtClean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7514" y="4524189"/>
                <a:ext cx="3810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8" name="Shape 81"/>
          <p:cNvSpPr txBox="1">
            <a:spLocks/>
          </p:cNvSpPr>
          <p:nvPr/>
        </p:nvSpPr>
        <p:spPr>
          <a:xfrm>
            <a:off x="3853242" y="1281292"/>
            <a:ext cx="8148258" cy="4934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dirty="0" smtClean="0"/>
              <a:t>1. Проект починається з залучення </a:t>
            </a:r>
            <a:r>
              <a:rPr lang="uk-UA" sz="1800" dirty="0"/>
              <a:t>на сайт </a:t>
            </a:r>
            <a:r>
              <a:rPr lang="uk-UA" sz="1800" dirty="0" smtClean="0"/>
              <a:t>ОСF, так званих «індекс-кейсів» - клієнтів ЦГ, які отримали позитивний результат тесту на ВІЛ:</a:t>
            </a:r>
          </a:p>
          <a:p>
            <a:pPr marL="714375" indent="3619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uk-UA" sz="1800" dirty="0" smtClean="0"/>
              <a:t>нещодавно в </a:t>
            </a:r>
            <a:r>
              <a:rPr lang="uk-UA" sz="1800" dirty="0" err="1" smtClean="0"/>
              <a:t>аутріч</a:t>
            </a:r>
            <a:r>
              <a:rPr lang="uk-UA" sz="1800" dirty="0" smtClean="0"/>
              <a:t> за посередництва </a:t>
            </a:r>
            <a:r>
              <a:rPr lang="uk-UA" sz="1800" dirty="0" err="1" smtClean="0"/>
              <a:t>соц.працівника</a:t>
            </a:r>
            <a:r>
              <a:rPr lang="uk-UA" sz="1800" dirty="0" smtClean="0"/>
              <a:t> або </a:t>
            </a:r>
          </a:p>
          <a:p>
            <a:pPr marL="714375" indent="3619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uk-UA" sz="1800" dirty="0" smtClean="0"/>
              <a:t>є зареєстрованими пацієнтами СНІД центру, проте більше 6 міс. не звертались до лікаря за посередництва медперсоналу</a:t>
            </a:r>
          </a:p>
          <a:p>
            <a:pPr marL="0" indent="0">
              <a:buNone/>
            </a:pPr>
            <a:r>
              <a:rPr lang="uk-UA" sz="1800" dirty="0" smtClean="0"/>
              <a:t>2. Клієнту пропонується стати </a:t>
            </a:r>
            <a:r>
              <a:rPr lang="uk-UA" sz="1800" dirty="0" err="1" smtClean="0"/>
              <a:t>рекрутером</a:t>
            </a:r>
            <a:r>
              <a:rPr lang="uk-UA" sz="1800" dirty="0" smtClean="0"/>
              <a:t> і </a:t>
            </a:r>
            <a:r>
              <a:rPr lang="uk-UA" sz="1800" dirty="0" err="1" smtClean="0"/>
              <a:t>перенаправити</a:t>
            </a:r>
            <a:r>
              <a:rPr lang="uk-UA" sz="1800" dirty="0" smtClean="0"/>
              <a:t> у проект 3-х партнерів з соціального оточення, які можуть бути інфіковані нещодавно або не знати про свій статус для проходження ШТ на ВІЛ. </a:t>
            </a:r>
            <a:r>
              <a:rPr lang="uk-UA" sz="1800" dirty="0" err="1" smtClean="0"/>
              <a:t>Рекрутер</a:t>
            </a:r>
            <a:r>
              <a:rPr lang="uk-UA" sz="1800" dirty="0" smtClean="0"/>
              <a:t> повертається у свою спільноту й мотивує представників мережі, видає купон-запрошення, з яким необхідно прийти в офіс OCF.</a:t>
            </a:r>
          </a:p>
          <a:p>
            <a:pPr marL="0" indent="0">
              <a:buNone/>
            </a:pPr>
            <a:r>
              <a:rPr lang="uk-UA" sz="1800" dirty="0" smtClean="0"/>
              <a:t>3. Всім партнерам, які  звернулись на сайт ОСF пропонується ШТ на ВІЛ та надається можливість залучити до проекту своїх 3-х партнерів у відповідності до 2 крокової моделі.</a:t>
            </a:r>
          </a:p>
          <a:p>
            <a:pPr marL="0" indent="0">
              <a:buNone/>
            </a:pPr>
            <a:r>
              <a:rPr lang="uk-UA" sz="1800" dirty="0" smtClean="0"/>
              <a:t>4. У разі позитивного результату ШТ на ВІЛ-інфекцію на сайті OCF клієнтам «соціальної мережі» пропонуються послуги кейс-менеджменту з метою початку лікування, що надаються кейс-менеджером за компонентом №2 CITI.</a:t>
            </a: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1222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OCF+СІТI: </a:t>
            </a:r>
            <a:r>
              <a:rPr lang="ru-RU" sz="3200" b="1" dirty="0" smtClean="0"/>
              <a:t>Кейс-менеджмент</a:t>
            </a:r>
            <a:r>
              <a:rPr lang="en-US" sz="3200" b="1" dirty="0" smtClean="0"/>
              <a:t> (OCF+CITI)</a:t>
            </a:r>
            <a:r>
              <a:rPr lang="ru-RU" sz="3200" b="1" dirty="0" smtClean="0"/>
              <a:t> </a:t>
            </a:r>
            <a:endParaRPr lang="uk-UA" sz="3200" b="1" dirty="0" smtClean="0"/>
          </a:p>
          <a:p>
            <a:pPr algn="l">
              <a:spcBef>
                <a:spcPts val="0"/>
              </a:spcBef>
            </a:pPr>
            <a:endParaRPr lang="uk-UA" sz="32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2"/>
          <p:cNvSpPr txBox="1">
            <a:spLocks/>
          </p:cNvSpPr>
          <p:nvPr/>
        </p:nvSpPr>
        <p:spPr>
          <a:xfrm>
            <a:off x="6464976" y="1560480"/>
            <a:ext cx="5275620" cy="4620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Клієнти переадресовані з сайту OCF або мед. консультантом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ЗОЗ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відповідно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до критеріїв включення та участі у CITI.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Cупровід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ВІЛ-позитивних ЛВІН,РКС та ЧСЧ та їх партнерів кейс-менеджером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max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 протягом 5 місяців: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Виявлення/підтвердження захворювання;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Діагностика і постановка на диспансерний облік;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Призначення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АРТ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лікування;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Успішне виконання режиму лікування;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Переадресація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в проекти з догляду та підтримки.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697345563"/>
              </p:ext>
            </p:extLst>
          </p:nvPr>
        </p:nvGraphicFramePr>
        <p:xfrm>
          <a:off x="-547772" y="1017768"/>
          <a:ext cx="7848889" cy="5687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9310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19633" y="341222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OCF+СІТI: Загальна схема роботи проекту</a:t>
            </a:r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545" y="6243843"/>
            <a:ext cx="482343" cy="45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320353" y="1000835"/>
            <a:ext cx="3423897" cy="536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ctr">
              <a:buClr>
                <a:srgbClr val="97ABBC"/>
              </a:buClr>
              <a:buSzPct val="100000"/>
              <a:buFont typeface="Raleway"/>
              <a:buNone/>
              <a:defRPr/>
            </a:pPr>
            <a:r>
              <a:rPr lang="uk-UA" b="1" i="1" dirty="0" smtClean="0">
                <a:solidFill>
                  <a:srgbClr val="000000">
                    <a:lumMod val="95000"/>
                    <a:lumOff val="5000"/>
                  </a:srgbClr>
                </a:solidFill>
                <a:ea typeface="Raleway"/>
                <a:cs typeface="Raleway"/>
                <a:sym typeface="Raleway"/>
              </a:rPr>
              <a:t>Компонент  OCF</a:t>
            </a:r>
            <a:endParaRPr lang="uk-UA" b="1" i="1" dirty="0">
              <a:solidFill>
                <a:srgbClr val="000000">
                  <a:lumMod val="95000"/>
                  <a:lumOff val="5000"/>
                </a:srgb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86534" y="1035132"/>
            <a:ext cx="3423897" cy="536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ctr">
              <a:buClr>
                <a:srgbClr val="97ABBC"/>
              </a:buClr>
              <a:buSzPct val="100000"/>
              <a:buFont typeface="Raleway"/>
              <a:buNone/>
              <a:defRPr/>
            </a:pPr>
            <a:r>
              <a:rPr lang="uk-UA" b="1" i="1" dirty="0" smtClean="0">
                <a:solidFill>
                  <a:srgbClr val="000000">
                    <a:lumMod val="95000"/>
                    <a:lumOff val="5000"/>
                  </a:srgbClr>
                </a:solidFill>
                <a:ea typeface="Raleway"/>
                <a:cs typeface="Raleway"/>
                <a:sym typeface="Raleway"/>
              </a:rPr>
              <a:t>Компонент СITI</a:t>
            </a:r>
            <a:endParaRPr lang="uk-UA" b="1" i="1" dirty="0">
              <a:solidFill>
                <a:srgbClr val="000000">
                  <a:lumMod val="95000"/>
                  <a:lumOff val="5000"/>
                </a:srgb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9999141" y="6337531"/>
            <a:ext cx="2655711" cy="2681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97ABBC"/>
              </a:buClr>
              <a:buSzPct val="100000"/>
              <a:buFont typeface="Raleway"/>
              <a:buNone/>
              <a:defRPr/>
            </a:pPr>
            <a:r>
              <a:rPr lang="uk-UA" sz="1200" i="1" dirty="0" smtClean="0">
                <a:solidFill>
                  <a:srgbClr val="E7E6E6">
                    <a:lumMod val="50000"/>
                  </a:srgbClr>
                </a:solidFill>
                <a:ea typeface="Raleway"/>
                <a:cs typeface="Raleway"/>
                <a:sym typeface="Raleway"/>
              </a:rPr>
              <a:t>Див. конкурсне оголошення</a:t>
            </a:r>
            <a:endParaRPr lang="uk-UA" sz="1200" i="1" dirty="0">
              <a:solidFill>
                <a:srgbClr val="E7E6E6">
                  <a:lumMod val="50000"/>
                </a:srgb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6639" y="130330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97ABBC"/>
              </a:buClr>
              <a:buSzPct val="100000"/>
              <a:defRPr/>
            </a:pPr>
            <a:endParaRPr lang="uk-UA" b="1" kern="0" smtClea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кейс-файндер/и (відповідно до індикатору)</a:t>
            </a:r>
          </a:p>
          <a:p>
            <a:pPr>
              <a:buClr>
                <a:srgbClr val="97ABBC"/>
              </a:buClr>
              <a:buSzPct val="100000"/>
              <a:defRPr/>
            </a:pPr>
            <a:r>
              <a:rPr lang="uk-UA" kern="0" smtClean="0">
                <a:solidFill>
                  <a:prstClr val="black"/>
                </a:solidFill>
              </a:rPr>
              <a:t>100% 1 КФ=3024 тестувань</a:t>
            </a:r>
            <a:endParaRPr lang="uk-UA" kern="0">
              <a:solidFill>
                <a:prstClr val="black"/>
              </a:solidFill>
            </a:endParaRP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комірник </a:t>
            </a: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координатор сайту </a:t>
            </a: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бухгалтер</a:t>
            </a:r>
            <a:endParaRPr lang="uk-UA" ker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smtClean="0">
              <a:solidFill>
                <a:prstClr val="black"/>
              </a:solidFill>
            </a:endParaRPr>
          </a:p>
          <a:p>
            <a:pPr marL="342900" indent="-342900">
              <a:buClr>
                <a:srgbClr val="97ABBC"/>
              </a:buClr>
              <a:buSzPct val="100000"/>
              <a:buFontTx/>
              <a:buAutoNum type="arabicPeriod"/>
              <a:defRPr/>
            </a:pPr>
            <a:endParaRPr lang="uk-UA" kern="0" smtClean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10437" y="1258008"/>
            <a:ext cx="5623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7ABBC"/>
              </a:buClr>
              <a:buSzPct val="100000"/>
              <a:defRPr/>
            </a:pPr>
            <a:endParaRPr lang="uk-UA" b="1" kern="0" smtClea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кейс-менеджер/и (відповідно до індикатору)</a:t>
            </a:r>
          </a:p>
          <a:p>
            <a:pPr>
              <a:buClr>
                <a:srgbClr val="97ABBC"/>
              </a:buClr>
              <a:buSzPct val="100000"/>
              <a:defRPr/>
            </a:pPr>
            <a:r>
              <a:rPr lang="uk-UA" kern="0" smtClean="0">
                <a:solidFill>
                  <a:prstClr val="black"/>
                </a:solidFill>
              </a:rPr>
              <a:t>100% 1 </a:t>
            </a:r>
            <a:r>
              <a:rPr lang="uk-UA" kern="0" smtClean="0"/>
              <a:t>КМ=8 кейсів*12 міс. </a:t>
            </a: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документатор </a:t>
            </a: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координатор сайту</a:t>
            </a: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бухгалтер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707938" y="1327651"/>
            <a:ext cx="3423897" cy="536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ctr">
              <a:buClr>
                <a:srgbClr val="97ABBC"/>
              </a:buClr>
              <a:buSzPct val="100000"/>
              <a:buFont typeface="Raleway"/>
              <a:buNone/>
              <a:defRPr/>
            </a:pPr>
            <a:r>
              <a:rPr lang="uk-UA" b="1" i="1" dirty="0" smtClean="0">
                <a:solidFill>
                  <a:srgbClr val="ED7D31">
                    <a:lumMod val="50000"/>
                  </a:srgbClr>
                </a:solidFill>
                <a:ea typeface="Raleway"/>
                <a:cs typeface="Raleway"/>
                <a:sym typeface="Raleway"/>
              </a:rPr>
              <a:t>Персонал</a:t>
            </a:r>
            <a:endParaRPr lang="uk-UA" b="1" i="1" dirty="0">
              <a:solidFill>
                <a:srgbClr val="ED7D31">
                  <a:lumMod val="50000"/>
                </a:srgb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4952" y="2929905"/>
            <a:ext cx="52545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7ABBC"/>
              </a:buClr>
              <a:buSzPct val="100000"/>
              <a:defRPr/>
            </a:pPr>
            <a:endParaRPr lang="uk-UA" b="1" kern="0" dirty="0" smtClea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dirty="0">
                <a:solidFill>
                  <a:prstClr val="black"/>
                </a:solidFill>
              </a:rPr>
              <a:t>мотивація </a:t>
            </a:r>
            <a:r>
              <a:rPr lang="uk-UA" kern="0" dirty="0" smtClean="0">
                <a:solidFill>
                  <a:prstClr val="black"/>
                </a:solidFill>
              </a:rPr>
              <a:t>№1 для </a:t>
            </a:r>
            <a:r>
              <a:rPr lang="uk-UA" kern="0" dirty="0">
                <a:solidFill>
                  <a:prstClr val="black"/>
                </a:solidFill>
              </a:rPr>
              <a:t>клієнтів </a:t>
            </a:r>
            <a:r>
              <a:rPr lang="uk-UA" kern="0" dirty="0" smtClean="0">
                <a:solidFill>
                  <a:prstClr val="black"/>
                </a:solidFill>
              </a:rPr>
              <a:t>за </a:t>
            </a:r>
            <a:r>
              <a:rPr lang="uk-UA" kern="0" dirty="0">
                <a:solidFill>
                  <a:prstClr val="black"/>
                </a:solidFill>
              </a:rPr>
              <a:t>проходження </a:t>
            </a:r>
            <a:r>
              <a:rPr lang="uk-UA" kern="0" dirty="0" smtClean="0">
                <a:solidFill>
                  <a:prstClr val="black"/>
                </a:solidFill>
              </a:rPr>
              <a:t>тестування на </a:t>
            </a:r>
            <a:r>
              <a:rPr lang="uk-UA" kern="0" dirty="0">
                <a:solidFill>
                  <a:prstClr val="black"/>
                </a:solidFill>
              </a:rPr>
              <a:t>сайті </a:t>
            </a:r>
            <a:r>
              <a:rPr lang="uk-UA" kern="0" dirty="0" smtClean="0">
                <a:solidFill>
                  <a:prstClr val="black"/>
                </a:solidFill>
              </a:rPr>
              <a:t>OCF (</a:t>
            </a:r>
            <a:r>
              <a:rPr lang="uk-UA" kern="0" dirty="0">
                <a:solidFill>
                  <a:prstClr val="black"/>
                </a:solidFill>
              </a:rPr>
              <a:t>70 грн</a:t>
            </a:r>
            <a:r>
              <a:rPr lang="uk-UA" kern="0" dirty="0" smtClean="0">
                <a:solidFill>
                  <a:prstClr val="black"/>
                </a:solidFill>
              </a:rPr>
              <a:t>.)</a:t>
            </a:r>
            <a:endParaRPr lang="uk-UA" kern="0" dirty="0">
              <a:solidFill>
                <a:prstClr val="black"/>
              </a:solidFill>
            </a:endParaRP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dirty="0" smtClean="0">
                <a:solidFill>
                  <a:prstClr val="black"/>
                </a:solidFill>
              </a:rPr>
              <a:t>мотивація №2 для клієнтів за залучення ними представників їх соціальної мережі до проекту (30 грн./люд.)</a:t>
            </a: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dirty="0" smtClea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dirty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dirty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srgbClr val="97ABBC"/>
              </a:buClr>
              <a:buSzPct val="100000"/>
              <a:buFontTx/>
              <a:buAutoNum type="arabicPeriod"/>
              <a:defRPr/>
            </a:pPr>
            <a:endParaRPr lang="uk-UA" kern="0" dirty="0" smtClean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3071" y="4807341"/>
            <a:ext cx="4971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7ABBC"/>
              </a:buClr>
              <a:buSzPct val="100000"/>
              <a:defRPr/>
            </a:pPr>
            <a:endParaRPr lang="uk-UA" b="1" kern="0" smtClea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smtClean="0">
              <a:solidFill>
                <a:prstClr val="black"/>
              </a:solidFill>
            </a:endParaRP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витрати на матеріали для проведення асистування тестуванню на ВІЛ-інфекцію</a:t>
            </a:r>
          </a:p>
          <a:p>
            <a:pPr marL="285750" indent="-285750">
              <a:buClr>
                <a:srgbClr val="97ABB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uk-UA" kern="0" smtClean="0">
                <a:solidFill>
                  <a:prstClr val="black"/>
                </a:solidFill>
              </a:rPr>
              <a:t>друк купонів для рекрутингу клієнтів</a:t>
            </a: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>
              <a:solidFill>
                <a:prstClr val="black"/>
              </a:solidFill>
            </a:endParaRPr>
          </a:p>
          <a:p>
            <a:pPr>
              <a:buClr>
                <a:srgbClr val="97ABBC"/>
              </a:buClr>
              <a:buSzPct val="100000"/>
              <a:defRPr/>
            </a:pPr>
            <a:endParaRPr lang="uk-UA" kern="0" smtClean="0">
              <a:solidFill>
                <a:prstClr val="black"/>
              </a:solidFill>
            </a:endParaRPr>
          </a:p>
          <a:p>
            <a:pPr marL="342900" indent="-342900">
              <a:buClr>
                <a:srgbClr val="97ABBC"/>
              </a:buClr>
              <a:buSzPct val="100000"/>
              <a:buFontTx/>
              <a:buAutoNum type="arabicPeriod"/>
              <a:defRPr/>
            </a:pPr>
            <a:endParaRPr lang="uk-UA" kern="0" smtClean="0">
              <a:solidFill>
                <a:prstClr val="black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812550" y="2983421"/>
            <a:ext cx="3423897" cy="536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ctr">
              <a:buClr>
                <a:srgbClr val="97ABBC"/>
              </a:buClr>
              <a:buSzPct val="100000"/>
              <a:buFont typeface="Raleway"/>
              <a:buNone/>
              <a:defRPr/>
            </a:pPr>
            <a:r>
              <a:rPr lang="uk-UA" b="1" i="1" dirty="0" smtClean="0">
                <a:solidFill>
                  <a:srgbClr val="ED7D31">
                    <a:lumMod val="50000"/>
                  </a:srgbClr>
                </a:solidFill>
                <a:ea typeface="Raleway"/>
                <a:cs typeface="Raleway"/>
                <a:sym typeface="Raleway"/>
              </a:rPr>
              <a:t>Заохочення для клієнтів</a:t>
            </a:r>
            <a:endParaRPr lang="uk-UA" b="1" i="1" dirty="0">
              <a:solidFill>
                <a:srgbClr val="ED7D31">
                  <a:lumMod val="50000"/>
                </a:srgb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667410" y="4595415"/>
            <a:ext cx="3423897" cy="536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ctr">
              <a:buClr>
                <a:srgbClr val="97ABBC"/>
              </a:buClr>
              <a:buSzPct val="100000"/>
              <a:buFont typeface="Raleway"/>
              <a:buNone/>
              <a:defRPr/>
            </a:pPr>
            <a:r>
              <a:rPr lang="uk-UA" b="1" i="1" smtClean="0">
                <a:solidFill>
                  <a:srgbClr val="ED7D31">
                    <a:lumMod val="50000"/>
                  </a:srgbClr>
                </a:solidFill>
                <a:ea typeface="Raleway"/>
                <a:cs typeface="Raleway"/>
                <a:sym typeface="Raleway"/>
              </a:rPr>
              <a:t>Матеріали</a:t>
            </a:r>
            <a:endParaRPr lang="uk-UA" b="1" i="1">
              <a:solidFill>
                <a:srgbClr val="ED7D31">
                  <a:lumMod val="50000"/>
                </a:srgb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3069" y="6269244"/>
            <a:ext cx="8669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бюджеті необхідно врахувати всі податки на вищезазначені суми (ЄСВ, ПДФО і т.п.)</a:t>
            </a:r>
            <a:endParaRPr lang="uk-UA" dirty="0"/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19633" y="82409"/>
            <a:ext cx="9480044" cy="42931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Модуль 5. </a:t>
            </a:r>
            <a:r>
              <a:rPr lang="uk-UA" sz="3200" b="1" dirty="0"/>
              <a:t>Лікування та профілактика </a:t>
            </a:r>
            <a:r>
              <a:rPr lang="uk-UA" sz="3200" b="1" dirty="0" smtClean="0"/>
              <a:t>туберкульозу: 14А,15А,16А</a:t>
            </a:r>
            <a:endParaRPr lang="uk-UA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3674" y="1082179"/>
            <a:ext cx="11358694" cy="939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Мета проектів</a:t>
            </a:r>
            <a:r>
              <a:rPr lang="uk-UA" dirty="0" smtClean="0"/>
              <a:t>: активне виявлення випадків ТБ серед найбільш вразливих груп населення орієнтоване на налагодження універсального доступу до своєчасної  якісної та орієнтованої на потреби людини системи діагностики та лікування випадків ТБ/МРТБ. 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69752" y="2052128"/>
            <a:ext cx="5181600" cy="2201090"/>
          </a:xfrm>
        </p:spPr>
        <p:txBody>
          <a:bodyPr>
            <a:noAutofit/>
          </a:bodyPr>
          <a:lstStyle/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/>
              <a:t>14А.</a:t>
            </a:r>
            <a:r>
              <a:rPr lang="en-US" sz="1800" b="1" dirty="0" smtClean="0"/>
              <a:t> </a:t>
            </a:r>
            <a:r>
              <a:rPr lang="uk-UA" sz="1800" b="1" dirty="0" smtClean="0"/>
              <a:t>Цільова група: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marL="268288" indent="-268288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 smtClean="0"/>
              <a:t>Бездомні/ безпритульні</a:t>
            </a:r>
            <a:endParaRPr lang="en-US" sz="1800" dirty="0" smtClean="0"/>
          </a:p>
          <a:p>
            <a:pPr marL="268288" indent="-268288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 smtClean="0"/>
              <a:t>Звільнені з місць позбавлення волі (протягом 2 років після звільнення). </a:t>
            </a: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/>
              <a:t>Планове охоплення: 10 000 клієнтів</a:t>
            </a: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/>
              <a:t>Географія</a:t>
            </a:r>
            <a:r>
              <a:rPr lang="uk-UA" sz="1800" dirty="0" smtClean="0"/>
              <a:t> впровадження:</a:t>
            </a: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/>
              <a:t>підконтрольна Уряду України території України.</a:t>
            </a: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70451" y="4691996"/>
            <a:ext cx="11467751" cy="20653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/>
              <a:t>16А.</a:t>
            </a:r>
            <a:r>
              <a:rPr lang="uk-UA" sz="1800" dirty="0" smtClean="0"/>
              <a:t> </a:t>
            </a:r>
            <a:r>
              <a:rPr lang="uk-UA" sz="1800" b="1" dirty="0" smtClean="0"/>
              <a:t>Цільова група: 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1800" dirty="0" smtClean="0"/>
              <a:t>Вимушені переселенці.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/>
              <a:t>Планове охоплення: 52 000 клієнтів.</a:t>
            </a: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/>
              <a:t>Географія</a:t>
            </a:r>
            <a:r>
              <a:rPr lang="uk-UA" sz="1800" dirty="0" smtClean="0"/>
              <a:t> впровадження на 2018 рік:</a:t>
            </a: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 smtClean="0"/>
              <a:t>Донецька, Луганська, Харківська області. Надалі передбачається поступове збільшення охоплення областей з найбільшою чисельністю зареєстрованих вимушених переселенців (див. конкурсне оголошення).</a:t>
            </a:r>
            <a:endParaRPr lang="ru-RU" sz="1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57644" y="204849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88" indent="-1588">
              <a:buNone/>
            </a:pPr>
            <a:r>
              <a:rPr lang="uk-UA" b="1" dirty="0" smtClean="0"/>
              <a:t>15А.</a:t>
            </a:r>
            <a:r>
              <a:rPr lang="uk-UA" dirty="0" smtClean="0"/>
              <a:t> </a:t>
            </a:r>
            <a:r>
              <a:rPr lang="uk-UA" b="1" dirty="0" smtClean="0"/>
              <a:t>Цільова група: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err="1" smtClean="0"/>
              <a:t>Ромське</a:t>
            </a:r>
            <a:r>
              <a:rPr lang="uk-UA" dirty="0" smtClean="0"/>
              <a:t> населення в місцях компактного проживання. </a:t>
            </a:r>
          </a:p>
          <a:p>
            <a:pPr marL="1588" indent="-1588">
              <a:buNone/>
            </a:pPr>
            <a:endParaRPr lang="uk-UA" dirty="0" smtClean="0"/>
          </a:p>
          <a:p>
            <a:pPr marL="1588" indent="-1588">
              <a:buNone/>
            </a:pPr>
            <a:endParaRPr lang="uk-UA" dirty="0" smtClean="0"/>
          </a:p>
          <a:p>
            <a:pPr marL="1588" indent="-1588">
              <a:buNone/>
            </a:pPr>
            <a:endParaRPr lang="uk-UA" dirty="0" smtClean="0"/>
          </a:p>
          <a:p>
            <a:pPr marL="1588" indent="-1588">
              <a:buNone/>
            </a:pPr>
            <a:r>
              <a:rPr lang="uk-UA" dirty="0" smtClean="0"/>
              <a:t>Планове охоплення: 6 000 клієнтів</a:t>
            </a:r>
          </a:p>
          <a:p>
            <a:pPr marL="1588" indent="-1588">
              <a:buNone/>
            </a:pPr>
            <a:r>
              <a:rPr lang="uk-UA" b="1" dirty="0" smtClean="0"/>
              <a:t>Географія</a:t>
            </a:r>
            <a:r>
              <a:rPr lang="uk-UA" dirty="0" smtClean="0"/>
              <a:t> впровадження:</a:t>
            </a:r>
          </a:p>
          <a:p>
            <a:pPr marL="1588" indent="-1588"/>
            <a:r>
              <a:rPr lang="uk-UA" dirty="0" smtClean="0"/>
              <a:t>підконтрольна Уряду України території Донецької області, Закарпатська, Одеська та Харківська області.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69967" y="417969"/>
            <a:ext cx="9480044" cy="42931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Модуль 6. </a:t>
            </a:r>
            <a:r>
              <a:rPr lang="uk-UA" sz="3200" b="1" dirty="0" err="1"/>
              <a:t>Мультирезистентний</a:t>
            </a:r>
            <a:r>
              <a:rPr lang="uk-UA" sz="3200" b="1" dirty="0"/>
              <a:t> </a:t>
            </a:r>
            <a:r>
              <a:rPr lang="uk-UA" sz="3200" b="1" dirty="0" smtClean="0"/>
              <a:t>туберкульоз: 18А</a:t>
            </a:r>
            <a:endParaRPr lang="ru-RU" sz="3200" b="1" dirty="0"/>
          </a:p>
          <a:p>
            <a:pPr algn="l">
              <a:spcBef>
                <a:spcPts val="0"/>
              </a:spcBef>
            </a:pPr>
            <a:endParaRPr lang="ru-RU" sz="1200" b="1" dirty="0"/>
          </a:p>
          <a:p>
            <a:pPr algn="l">
              <a:spcBef>
                <a:spcPts val="0"/>
              </a:spcBef>
            </a:pPr>
            <a:endParaRPr lang="uk-UA" sz="20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0631" y="1149098"/>
            <a:ext cx="112346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18А. Мета проекту</a:t>
            </a:r>
            <a:r>
              <a:rPr lang="uk-UA" dirty="0" smtClean="0"/>
              <a:t>: забезпечити </a:t>
            </a:r>
            <a:r>
              <a:rPr lang="uk-UA" b="1" dirty="0" smtClean="0"/>
              <a:t>100% отримання діагностичних послуг на ТБ </a:t>
            </a:r>
            <a:r>
              <a:rPr lang="uk-UA" dirty="0" err="1" smtClean="0"/>
              <a:t>СІН</a:t>
            </a:r>
            <a:r>
              <a:rPr lang="uk-UA" dirty="0" smtClean="0"/>
              <a:t>, РКС, ЧСЧ, ТГ, що мають позитивний результат </a:t>
            </a:r>
            <a:r>
              <a:rPr lang="uk-UA" dirty="0" err="1" smtClean="0"/>
              <a:t>скринінгового</a:t>
            </a:r>
            <a:r>
              <a:rPr lang="uk-UA" dirty="0" smtClean="0"/>
              <a:t> анкетування на туберкульоз, покращити виявлення випадків через налагодження універсального доступу до своєчасної  якісної та орієнтованої на потреби людини системи діагностики та лікування випадків ТБ/МРТБ. </a:t>
            </a:r>
          </a:p>
          <a:p>
            <a:endParaRPr lang="uk-UA" b="1" dirty="0" smtClean="0"/>
          </a:p>
          <a:p>
            <a:r>
              <a:rPr lang="uk-UA" b="1" dirty="0" smtClean="0"/>
              <a:t>Пріоритетна група: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b="1" dirty="0" smtClean="0"/>
              <a:t>Споживачі </a:t>
            </a:r>
            <a:r>
              <a:rPr lang="uk-UA" b="1" dirty="0"/>
              <a:t>ін’єкційних наркотиків (СІН), які мають низьку мотивацію до проходження обстеження самостійно</a:t>
            </a:r>
            <a:r>
              <a:rPr lang="uk-UA" dirty="0"/>
              <a:t> </a:t>
            </a:r>
            <a:r>
              <a:rPr lang="uk-UA" sz="1400" dirty="0"/>
              <a:t>(</a:t>
            </a:r>
            <a:r>
              <a:rPr lang="uk-UA" sz="1400" b="1" dirty="0"/>
              <a:t>30% клієнтів з позитивним результатом </a:t>
            </a:r>
            <a:r>
              <a:rPr lang="uk-UA" sz="1400" b="1" dirty="0" err="1"/>
              <a:t>скринінгового</a:t>
            </a:r>
            <a:r>
              <a:rPr lang="uk-UA" sz="1400" b="1" dirty="0"/>
              <a:t> анкетування на ТБ </a:t>
            </a:r>
            <a:r>
              <a:rPr lang="uk-UA" sz="1400" dirty="0"/>
              <a:t>не проходить діагностику</a:t>
            </a:r>
            <a:r>
              <a:rPr lang="uk-UA" sz="1400" dirty="0" smtClean="0"/>
              <a:t>)</a:t>
            </a:r>
            <a:endParaRPr lang="uk-UA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Робітники </a:t>
            </a:r>
            <a:r>
              <a:rPr lang="uk-UA" dirty="0"/>
              <a:t>комерційного сексу </a:t>
            </a:r>
            <a:r>
              <a:rPr lang="uk-UA" b="1" dirty="0"/>
              <a:t>(</a:t>
            </a:r>
            <a:r>
              <a:rPr lang="uk-UA" b="1" dirty="0" smtClean="0"/>
              <a:t>РКС)*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Чоловіки</a:t>
            </a:r>
            <a:r>
              <a:rPr lang="uk-UA" dirty="0"/>
              <a:t>, які мають секс з чоловіками </a:t>
            </a:r>
            <a:r>
              <a:rPr lang="uk-UA" b="1" dirty="0"/>
              <a:t>(</a:t>
            </a:r>
            <a:r>
              <a:rPr lang="uk-UA" b="1" dirty="0" smtClean="0"/>
              <a:t>ЧСЧ)*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err="1" smtClean="0"/>
              <a:t>Трансгендерні</a:t>
            </a:r>
            <a:r>
              <a:rPr lang="uk-UA" dirty="0" smtClean="0"/>
              <a:t> </a:t>
            </a:r>
            <a:r>
              <a:rPr lang="uk-UA" dirty="0"/>
              <a:t>люди </a:t>
            </a:r>
            <a:r>
              <a:rPr lang="uk-UA" b="1" dirty="0"/>
              <a:t>(ТГ</a:t>
            </a:r>
            <a:r>
              <a:rPr lang="uk-UA" b="1" dirty="0" smtClean="0"/>
              <a:t>)*</a:t>
            </a:r>
          </a:p>
          <a:p>
            <a:r>
              <a:rPr lang="uk-UA" b="1" dirty="0" smtClean="0"/>
              <a:t>*</a:t>
            </a:r>
            <a:r>
              <a:rPr lang="uk-UA" dirty="0" smtClean="0"/>
              <a:t> отримуватимуть </a:t>
            </a:r>
            <a:r>
              <a:rPr lang="uk-UA" dirty="0"/>
              <a:t>послуги </a:t>
            </a:r>
            <a:r>
              <a:rPr lang="uk-UA" b="1" dirty="0"/>
              <a:t>у випадку отримання позитивного результату швидкого тесту на ВІЛ та  позитивного результату </a:t>
            </a:r>
            <a:r>
              <a:rPr lang="uk-UA" b="1" dirty="0" err="1"/>
              <a:t>скринінгового</a:t>
            </a:r>
            <a:r>
              <a:rPr lang="uk-UA" b="1" dirty="0"/>
              <a:t> анкетування на ТБ</a:t>
            </a:r>
            <a:r>
              <a:rPr lang="uk-UA" dirty="0"/>
              <a:t>, та відсутності мотивації до проходження обстеження самостійно</a:t>
            </a:r>
            <a:r>
              <a:rPr lang="uk-UA" dirty="0" smtClean="0"/>
              <a:t>.</a:t>
            </a:r>
          </a:p>
          <a:p>
            <a:endParaRPr lang="ru-RU" dirty="0"/>
          </a:p>
          <a:p>
            <a:r>
              <a:rPr lang="uk-UA" dirty="0"/>
              <a:t>При виборі клієнта для надання послуги соціального супроводу необхідно орієнтуватися на клієнтів, які мають високий рівень </a:t>
            </a:r>
            <a:r>
              <a:rPr lang="uk-UA" dirty="0" err="1"/>
              <a:t>дезадаптації</a:t>
            </a:r>
            <a:r>
              <a:rPr lang="uk-UA" dirty="0"/>
              <a:t> та низьку мотивацію до проходження обстеження та отримання результату самостійно, з метою забезпечення  діагностики всіх клієнтів, що отримали позитивний результат </a:t>
            </a:r>
            <a:r>
              <a:rPr lang="uk-UA" dirty="0" err="1"/>
              <a:t>скринінгового</a:t>
            </a:r>
            <a:r>
              <a:rPr lang="uk-UA" dirty="0"/>
              <a:t> анкетування на ТБ</a:t>
            </a:r>
            <a:r>
              <a:rPr lang="uk-UA" dirty="0" smtClean="0"/>
              <a:t>.</a:t>
            </a:r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7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99945"/>
            <a:ext cx="763963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Уразливі групи</a:t>
            </a:r>
            <a:endParaRPr lang="en-US" sz="40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9633" y="2355392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 algn="l"/>
            <a:r>
              <a:rPr lang="uk-UA" sz="1800" i="1" dirty="0" smtClean="0"/>
              <a:t>Підгрупи: </a:t>
            </a:r>
            <a:endParaRPr lang="ru-RU" sz="1800" i="1" dirty="0" smtClean="0"/>
          </a:p>
          <a:p>
            <a:pPr marL="271463" lvl="0" indent="-271463" algn="l">
              <a:buFont typeface="Wingdings" pitchFamily="2" charset="2"/>
              <a:buChar char="Ø"/>
            </a:pPr>
            <a:r>
              <a:rPr lang="uk-UA" sz="1800" dirty="0" smtClean="0"/>
              <a:t>споживачі </a:t>
            </a:r>
            <a:r>
              <a:rPr lang="uk-UA" sz="1800" dirty="0" err="1" smtClean="0"/>
              <a:t>опіатних</a:t>
            </a:r>
            <a:r>
              <a:rPr lang="uk-UA" sz="1800" dirty="0" smtClean="0"/>
              <a:t>, стимулюючих, рекреаційних та інших видів ін’єкційних наркотиків (полі-наркотиків)</a:t>
            </a:r>
            <a:endParaRPr lang="ru-RU" sz="1800" dirty="0" smtClean="0"/>
          </a:p>
          <a:p>
            <a:pPr marL="271463" lvl="0" indent="-271463" algn="l">
              <a:buFont typeface="Wingdings" pitchFamily="2" charset="2"/>
              <a:buChar char="Ø"/>
            </a:pPr>
            <a:r>
              <a:rPr lang="uk-UA" sz="1800" dirty="0" smtClean="0"/>
              <a:t>жінки, підлітки та молоді люди віком 14-24 років, які вживають наркотики </a:t>
            </a:r>
            <a:r>
              <a:rPr lang="uk-UA" sz="1800" dirty="0" err="1" smtClean="0"/>
              <a:t>ін’єкційно</a:t>
            </a:r>
            <a:endParaRPr lang="ru-RU" sz="1800" dirty="0" smtClean="0"/>
          </a:p>
          <a:p>
            <a:pPr marL="271463" lvl="0" indent="-271463" algn="l">
              <a:buFont typeface="Wingdings" pitchFamily="2" charset="2"/>
              <a:buChar char="Ø"/>
            </a:pPr>
            <a:r>
              <a:rPr lang="uk-UA" sz="1800" dirty="0" err="1" smtClean="0"/>
              <a:t>СІН</a:t>
            </a:r>
            <a:r>
              <a:rPr lang="uk-UA" sz="1800" dirty="0" smtClean="0"/>
              <a:t>, які є внутрішньо переміщеними особами по причині АТО та анексії Криму</a:t>
            </a:r>
            <a:endParaRPr lang="ru-RU" sz="1800" dirty="0" smtClean="0"/>
          </a:p>
          <a:p>
            <a:pPr marL="271463" lvl="0" indent="-271463" algn="l">
              <a:buFont typeface="Wingdings" pitchFamily="2" charset="2"/>
              <a:buChar char="Ø"/>
            </a:pPr>
            <a:r>
              <a:rPr lang="uk-UA" sz="1800" dirty="0" smtClean="0"/>
              <a:t>пацієнти ЗПТ, які періодично вживають наркотики </a:t>
            </a:r>
            <a:r>
              <a:rPr lang="uk-UA" sz="1800" dirty="0" err="1" smtClean="0"/>
              <a:t>ін’єкційно</a:t>
            </a:r>
            <a:endParaRPr lang="ru-RU" sz="1800" dirty="0" smtClean="0"/>
          </a:p>
          <a:p>
            <a:pPr marL="271463" lvl="0" indent="-271463" algn="l">
              <a:buFont typeface="Wingdings" pitchFamily="2" charset="2"/>
              <a:buChar char="Ø"/>
            </a:pPr>
            <a:r>
              <a:rPr lang="uk-UA" sz="1800" dirty="0" smtClean="0"/>
              <a:t>статеві партнери </a:t>
            </a:r>
            <a:r>
              <a:rPr lang="uk-UA" sz="1800" dirty="0" err="1" smtClean="0"/>
              <a:t>СІН</a:t>
            </a:r>
            <a:r>
              <a:rPr lang="uk-UA" sz="1800" dirty="0" smtClean="0"/>
              <a:t>. </a:t>
            </a:r>
            <a:endParaRPr lang="ru-RU" sz="1800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19633" y="1240292"/>
            <a:ext cx="4823892" cy="613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000" b="1" dirty="0" smtClean="0"/>
              <a:t>Модуль 1. Споживачі ін’єкційних наркотиків (</a:t>
            </a:r>
            <a:r>
              <a:rPr lang="uk-UA" sz="2000" b="1" dirty="0" err="1" smtClean="0"/>
              <a:t>СІН</a:t>
            </a:r>
            <a:r>
              <a:rPr lang="uk-UA" sz="2000" b="1" dirty="0" smtClean="0"/>
              <a:t>)</a:t>
            </a:r>
            <a:r>
              <a:rPr lang="en-US" sz="2000" b="1" dirty="0" smtClean="0"/>
              <a:t> </a:t>
            </a:r>
            <a:r>
              <a:rPr lang="uk-UA" sz="2000" b="1" dirty="0" smtClean="0"/>
              <a:t>та їх партнери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282258" y="2355392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1800" i="1" dirty="0" smtClean="0"/>
              <a:t>Підгрупи: </a:t>
            </a:r>
            <a:endParaRPr lang="ru-RU" sz="1800" i="1" dirty="0" smtClean="0"/>
          </a:p>
          <a:p>
            <a:pPr marL="265113" indent="-265113" algn="l">
              <a:buFont typeface="Wingdings" pitchFamily="2" charset="2"/>
              <a:buChar char="Ø"/>
            </a:pPr>
            <a:r>
              <a:rPr lang="uk-UA" sz="1800" b="1" dirty="0" smtClean="0"/>
              <a:t>підлітки (14-18 років) і молоді (19-24 роки) працівниці/працівники секс-індустрії, </a:t>
            </a:r>
            <a:r>
              <a:rPr lang="uk-UA" sz="1800" b="1" dirty="0" err="1" smtClean="0"/>
              <a:t>СІН</a:t>
            </a:r>
            <a:r>
              <a:rPr lang="uk-UA" sz="1800" b="1" dirty="0" smtClean="0"/>
              <a:t>, працівниці/працівники секс-індустрії в зонах збройного конфлікту</a:t>
            </a:r>
            <a:endParaRPr lang="ru-RU" sz="1800" b="1" dirty="0" smtClean="0"/>
          </a:p>
          <a:p>
            <a:pPr marL="265113" indent="-265113" algn="l">
              <a:buFont typeface="Wingdings" pitchFamily="2" charset="2"/>
              <a:buChar char="Ø"/>
            </a:pPr>
            <a:r>
              <a:rPr lang="uk-UA" sz="1800" dirty="0" smtClean="0"/>
              <a:t>жінки – працівниці секс-індустрії, працівниці секс-індустрії – споживачі наркотиків</a:t>
            </a:r>
            <a:endParaRPr lang="ru-RU" sz="1800" dirty="0" smtClean="0"/>
          </a:p>
          <a:p>
            <a:pPr marL="265113" indent="-265113" algn="l">
              <a:buFont typeface="Wingdings" pitchFamily="2" charset="2"/>
              <a:buChar char="Ø"/>
            </a:pPr>
            <a:r>
              <a:rPr lang="uk-UA" sz="1800" dirty="0" smtClean="0"/>
              <a:t>чоловіки – працівники секс-індустрії </a:t>
            </a:r>
            <a:endParaRPr lang="ru-RU" sz="1800" dirty="0" smtClean="0"/>
          </a:p>
          <a:p>
            <a:pPr marL="265113" indent="-265113" algn="l">
              <a:buFont typeface="Wingdings" pitchFamily="2" charset="2"/>
              <a:buChar char="Ø"/>
            </a:pPr>
            <a:r>
              <a:rPr lang="uk-UA" sz="1800" dirty="0" smtClean="0"/>
              <a:t>сексуальні партнери працівниць/працівників секс-індустрії (клієнти і не клієнти). </a:t>
            </a:r>
            <a:endParaRPr lang="ru-RU" sz="1800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291783" y="1240292"/>
            <a:ext cx="4823892" cy="57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000" b="1" dirty="0" smtClean="0"/>
              <a:t>Модуль 2. Робітники комерційного сексу (РКС) та їх партнери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94466" y="208245"/>
            <a:ext cx="9480044" cy="7229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b="1" dirty="0" smtClean="0"/>
              <a:t>Модуль 5. Лікування та профілактика туберкульозу: 14А,15А,16А</a:t>
            </a:r>
          </a:p>
          <a:p>
            <a:pPr algn="l">
              <a:spcBef>
                <a:spcPts val="0"/>
              </a:spcBef>
            </a:pPr>
            <a:r>
              <a:rPr lang="uk-UA" b="1" dirty="0" smtClean="0"/>
              <a:t>Модуль 6. </a:t>
            </a:r>
            <a:r>
              <a:rPr lang="uk-UA" b="1" dirty="0" err="1" smtClean="0"/>
              <a:t>Мультирезистентний</a:t>
            </a:r>
            <a:r>
              <a:rPr lang="uk-UA" b="1" dirty="0" smtClean="0"/>
              <a:t> туберкульоз: 18А</a:t>
            </a:r>
            <a:endParaRPr lang="uk-UA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550" y="964540"/>
            <a:ext cx="114871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u="sng" dirty="0" smtClean="0"/>
              <a:t>Послуги в проектах:</a:t>
            </a:r>
          </a:p>
          <a:p>
            <a:endParaRPr lang="uk-UA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uk-UA" b="1" dirty="0"/>
              <a:t>Первинне </a:t>
            </a:r>
            <a:r>
              <a:rPr lang="uk-UA" b="1" dirty="0" err="1"/>
              <a:t>скринінг-опитування</a:t>
            </a:r>
            <a:r>
              <a:rPr lang="uk-UA" b="1" dirty="0"/>
              <a:t> на </a:t>
            </a:r>
            <a:r>
              <a:rPr lang="uk-UA" b="1" dirty="0" smtClean="0"/>
              <a:t>ТБ </a:t>
            </a:r>
            <a:r>
              <a:rPr lang="uk-UA" i="1" dirty="0" smtClean="0"/>
              <a:t>(для напрямку 18А отримують в проектах профілактики)</a:t>
            </a:r>
          </a:p>
          <a:p>
            <a:pPr marL="285750" indent="-285750"/>
            <a:endParaRPr lang="uk-UA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uk-UA" b="1" dirty="0" smtClean="0"/>
              <a:t>Забезпечення соціального супроводу </a:t>
            </a:r>
            <a:r>
              <a:rPr lang="uk-UA" b="1" dirty="0" err="1" smtClean="0"/>
              <a:t>скринінг</a:t>
            </a:r>
            <a:r>
              <a:rPr lang="uk-UA" b="1" dirty="0" smtClean="0"/>
              <a:t> позитивних клієнтів, що не мотивовані до </a:t>
            </a:r>
            <a:r>
              <a:rPr lang="uk-UA" b="1" dirty="0"/>
              <a:t>проходження обстеження в </a:t>
            </a:r>
            <a:r>
              <a:rPr lang="uk-UA" b="1" dirty="0" smtClean="0"/>
              <a:t>ЛПЗ</a:t>
            </a:r>
          </a:p>
          <a:p>
            <a:pPr marL="285750" indent="-285750"/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r>
              <a:rPr lang="uk-UA" b="1" dirty="0"/>
              <a:t>Організація збору та доставки мокротиння для проведення </a:t>
            </a:r>
            <a:r>
              <a:rPr lang="uk-UA" b="1" dirty="0" err="1"/>
              <a:t>молекулярно</a:t>
            </a:r>
            <a:r>
              <a:rPr lang="uk-UA" b="1" dirty="0"/>
              <a:t> генетичного дослідження (далі МГ</a:t>
            </a:r>
            <a:r>
              <a:rPr lang="uk-UA" dirty="0" smtClean="0"/>
              <a:t>) </a:t>
            </a:r>
            <a:r>
              <a:rPr lang="uk-UA" i="1" dirty="0" smtClean="0"/>
              <a:t>(спрямована на забезпечення обстеження </a:t>
            </a:r>
            <a:r>
              <a:rPr lang="uk-UA" i="1" dirty="0"/>
              <a:t>за допомогою </a:t>
            </a:r>
            <a:r>
              <a:rPr lang="uk-UA" i="1" dirty="0" smtClean="0"/>
              <a:t>(</a:t>
            </a:r>
            <a:r>
              <a:rPr lang="uk-UA" i="1" dirty="0"/>
              <a:t>МГ) - </a:t>
            </a:r>
            <a:r>
              <a:rPr lang="uk-UA" i="1" dirty="0" err="1"/>
              <a:t>GeneXpert</a:t>
            </a:r>
            <a:r>
              <a:rPr lang="uk-UA" i="1" dirty="0"/>
              <a:t> </a:t>
            </a:r>
            <a:r>
              <a:rPr lang="uk-UA" i="1" dirty="0" smtClean="0"/>
              <a:t>, не </a:t>
            </a:r>
            <a:r>
              <a:rPr lang="uk-UA" i="1" dirty="0"/>
              <a:t>менше 90% клієнтів з </a:t>
            </a:r>
            <a:r>
              <a:rPr lang="uk-UA" i="1" dirty="0" smtClean="0"/>
              <a:t>вразливих до ТБ груп, що </a:t>
            </a:r>
            <a:r>
              <a:rPr lang="uk-UA" i="1" dirty="0"/>
              <a:t>за результатами </a:t>
            </a:r>
            <a:r>
              <a:rPr lang="uk-UA" i="1" dirty="0" err="1"/>
              <a:t>скринінгового</a:t>
            </a:r>
            <a:r>
              <a:rPr lang="uk-UA" i="1" dirty="0"/>
              <a:t> анкетування мають симптом «кашель</a:t>
            </a:r>
            <a:r>
              <a:rPr lang="uk-UA" i="1" dirty="0" smtClean="0"/>
              <a:t>»)</a:t>
            </a:r>
          </a:p>
          <a:p>
            <a:pPr marL="990600"/>
            <a:r>
              <a:rPr lang="uk-UA" sz="1400" dirty="0" smtClean="0"/>
              <a:t>В рамках послуги передбачено:</a:t>
            </a:r>
            <a:endParaRPr lang="uk-UA" sz="1400" dirty="0"/>
          </a:p>
          <a:p>
            <a:pPr marL="990600" lvl="0" indent="266700">
              <a:buFont typeface="Arial" pitchFamily="34" charset="0"/>
              <a:buChar char="•"/>
            </a:pPr>
            <a:r>
              <a:rPr lang="uk-UA" sz="1400" dirty="0" smtClean="0"/>
              <a:t>залучення </a:t>
            </a:r>
            <a:r>
              <a:rPr lang="uk-UA" sz="1400" dirty="0"/>
              <a:t>в проект медичного працівника </a:t>
            </a:r>
            <a:r>
              <a:rPr lang="uk-UA" sz="1400" dirty="0" smtClean="0"/>
              <a:t>ЛПЗ, де можливе проведення мікроскопічного та/або МГ дослідження мокроти за допомогою - </a:t>
            </a:r>
            <a:r>
              <a:rPr lang="uk-UA" sz="1400" dirty="0" err="1" smtClean="0"/>
              <a:t>GeneXpert</a:t>
            </a:r>
            <a:r>
              <a:rPr lang="uk-UA" sz="1400" dirty="0" smtClean="0"/>
              <a:t> (з доплатою медпрацівнику за збільшений обсяг виконання своїх обов’язків, яка не повинна перевищувати </a:t>
            </a:r>
            <a:r>
              <a:rPr lang="uk-UA" sz="1400" dirty="0" smtClean="0">
                <a:solidFill>
                  <a:srgbClr val="FF0000"/>
                </a:solidFill>
              </a:rPr>
              <a:t>25% від його основного доходу</a:t>
            </a:r>
            <a:r>
              <a:rPr lang="uk-UA" sz="1400" dirty="0" smtClean="0"/>
              <a:t>)</a:t>
            </a:r>
          </a:p>
          <a:p>
            <a:pPr marL="990600" lvl="0" indent="266700">
              <a:buFont typeface="Arial" pitchFamily="34" charset="0"/>
              <a:buChar char="•"/>
            </a:pPr>
            <a:r>
              <a:rPr lang="uk-UA" sz="1400" dirty="0" smtClean="0"/>
              <a:t>закупівлю </a:t>
            </a:r>
            <a:r>
              <a:rPr lang="uk-UA" sz="1400" dirty="0"/>
              <a:t>масок для клієнтів, контейнерів для збору мокротиння, сумки – контейнера для транспортування мокротиння та </a:t>
            </a:r>
            <a:r>
              <a:rPr lang="uk-UA" sz="1400" dirty="0" smtClean="0"/>
              <a:t>ін.</a:t>
            </a:r>
          </a:p>
          <a:p>
            <a:pPr marL="990600" indent="266700">
              <a:buFont typeface="Arial" pitchFamily="34" charset="0"/>
              <a:buChar char="•"/>
            </a:pPr>
            <a:r>
              <a:rPr lang="uk-UA" sz="1400" dirty="0" smtClean="0"/>
              <a:t>організація доставки мокроти до ЛПЗ (у випадку, якщо найближче партнерське ЛПЗ не проводить МГ дослідження)</a:t>
            </a:r>
            <a:endParaRPr lang="ru-RU" sz="1400" dirty="0" smtClean="0"/>
          </a:p>
          <a:p>
            <a:pPr marL="990600"/>
            <a:r>
              <a:rPr lang="uk-UA" sz="1400" i="1" dirty="0" smtClean="0"/>
              <a:t>Після узгодження індикаторів по охопленню, партнерські ЛПЗ будуть забезпечені картриджами для проведення </a:t>
            </a:r>
            <a:r>
              <a:rPr lang="uk-UA" sz="1400" i="1" dirty="0" err="1" smtClean="0"/>
              <a:t>молекулярно</a:t>
            </a:r>
            <a:r>
              <a:rPr lang="uk-UA" sz="1400" i="1" dirty="0" smtClean="0"/>
              <a:t> – генетичних досліджень з розрахунку на потреби вразливих груп. </a:t>
            </a:r>
          </a:p>
          <a:p>
            <a:pPr marL="990600" lvl="0"/>
            <a:endParaRPr lang="ru-RU" sz="1400" i="1" dirty="0" smtClean="0"/>
          </a:p>
          <a:p>
            <a:pPr marL="990600"/>
            <a:endParaRPr lang="uk-UA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uk-UA" b="1" dirty="0"/>
              <a:t>Ведення обліково-звітної документації за проектом </a:t>
            </a:r>
            <a:r>
              <a:rPr lang="uk-UA" dirty="0" smtClean="0"/>
              <a:t>(</a:t>
            </a:r>
            <a:r>
              <a:rPr lang="uk-UA" dirty="0"/>
              <a:t>заповнення щоденних відомостей, реєстрації результатів обстеження та початку лікування, ведення бази даних SYREX, </a:t>
            </a:r>
            <a:r>
              <a:rPr lang="uk-UA" dirty="0" smtClean="0"/>
              <a:t>якісно надані талони про обстеження,та </a:t>
            </a:r>
            <a:r>
              <a:rPr lang="uk-UA" dirty="0"/>
              <a:t>ін</a:t>
            </a:r>
            <a:r>
              <a:rPr lang="uk-UA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4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6264" y="1149098"/>
            <a:ext cx="109123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Особливості впровадження проектів відповідно до потреб вразливих груп</a:t>
            </a:r>
            <a:r>
              <a:rPr lang="uk-UA" dirty="0" smtClean="0"/>
              <a:t>: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uk-UA" dirty="0"/>
              <a:t>Розуміння проблем та потреб вразливих до ТБ </a:t>
            </a:r>
            <a:r>
              <a:rPr lang="uk-UA" dirty="0" smtClean="0"/>
              <a:t>груп населення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uk-UA" dirty="0" smtClean="0"/>
              <a:t>Доведений </a:t>
            </a:r>
            <a:r>
              <a:rPr lang="uk-UA" dirty="0"/>
              <a:t>досвід роботи з </a:t>
            </a:r>
            <a:r>
              <a:rPr lang="uk-UA" dirty="0" smtClean="0"/>
              <a:t>цільовими групами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uk-UA" dirty="0"/>
              <a:t>Досвід роботи </a:t>
            </a:r>
            <a:r>
              <a:rPr lang="uk-UA" dirty="0" smtClean="0"/>
              <a:t>в </a:t>
            </a:r>
            <a:r>
              <a:rPr lang="uk-UA" dirty="0"/>
              <a:t>проектах по ранньому виявленню </a:t>
            </a:r>
            <a:r>
              <a:rPr lang="uk-UA" dirty="0" smtClean="0"/>
              <a:t>туберкульозу ( бажано)</a:t>
            </a:r>
            <a:endParaRPr lang="ru-RU" dirty="0"/>
          </a:p>
          <a:p>
            <a:pPr marL="361950" indent="-361950">
              <a:buFont typeface="Wingdings" pitchFamily="2" charset="2"/>
              <a:buChar char="Ø"/>
            </a:pPr>
            <a:r>
              <a:rPr lang="uk-UA" dirty="0"/>
              <a:t>Налагоджені робочі зв’язки з </a:t>
            </a:r>
            <a:r>
              <a:rPr lang="uk-UA" dirty="0" smtClean="0"/>
              <a:t>ЛПЗ, </a:t>
            </a:r>
            <a:r>
              <a:rPr lang="uk-UA" dirty="0"/>
              <a:t>узгоджені </a:t>
            </a:r>
            <a:r>
              <a:rPr lang="uk-UA" dirty="0" smtClean="0"/>
              <a:t>із ЛПЗ (ЦПМСД, ПТД, та ін..) алгоритми </a:t>
            </a:r>
            <a:r>
              <a:rPr lang="uk-UA" dirty="0"/>
              <a:t>взаємодії/пере адресації клієнтів з позитивним симптомом </a:t>
            </a:r>
            <a:r>
              <a:rPr lang="uk-UA" dirty="0" err="1"/>
              <a:t>скринінгу</a:t>
            </a:r>
            <a:r>
              <a:rPr lang="uk-UA" dirty="0"/>
              <a:t> на </a:t>
            </a:r>
            <a:r>
              <a:rPr lang="uk-UA" dirty="0" smtClean="0"/>
              <a:t>ТБ</a:t>
            </a:r>
          </a:p>
          <a:p>
            <a:pPr marL="361950" indent="-361950">
              <a:buFont typeface="Wingdings" pitchFamily="2" charset="2"/>
              <a:buChar char="Ø"/>
            </a:pPr>
            <a:endParaRPr lang="uk-UA" i="1" dirty="0" smtClean="0"/>
          </a:p>
          <a:p>
            <a:pPr marL="361950" indent="-361950"/>
            <a:r>
              <a:rPr lang="uk-UA" i="1" dirty="0" smtClean="0"/>
              <a:t>Наявність досвіду та угод </a:t>
            </a:r>
            <a:r>
              <a:rPr lang="uk-UA" i="1" dirty="0"/>
              <a:t>є додатковою перевагою для участі у </a:t>
            </a:r>
            <a:r>
              <a:rPr lang="uk-UA" i="1" dirty="0" smtClean="0"/>
              <a:t>конкурсі</a:t>
            </a:r>
            <a:r>
              <a:rPr lang="uk-UA" dirty="0" smtClean="0"/>
              <a:t>.</a:t>
            </a:r>
          </a:p>
          <a:p>
            <a:pPr marL="361950" indent="-361950">
              <a:buFont typeface="Wingdings" pitchFamily="2" charset="2"/>
              <a:buChar char="Ø"/>
            </a:pPr>
            <a:endParaRPr lang="uk-UA" dirty="0" smtClean="0"/>
          </a:p>
          <a:p>
            <a:r>
              <a:rPr lang="uk-UA" b="1" dirty="0" smtClean="0"/>
              <a:t>Для напрямку 18 А </a:t>
            </a:r>
            <a:r>
              <a:rPr lang="uk-UA" dirty="0" smtClean="0"/>
              <a:t>організації</a:t>
            </a:r>
            <a:r>
              <a:rPr lang="uk-UA" dirty="0"/>
              <a:t>, що подаються на конкурс, </a:t>
            </a:r>
            <a:r>
              <a:rPr lang="uk-UA" dirty="0" smtClean="0"/>
              <a:t>повинні виконувати </a:t>
            </a:r>
            <a:r>
              <a:rPr lang="uk-UA" dirty="0"/>
              <a:t>проекти з профілактики ВІЛ/СНІД та  покривають послугами проектів не менше 70% від охоплення в </a:t>
            </a:r>
            <a:r>
              <a:rPr lang="uk-UA" dirty="0" smtClean="0"/>
              <a:t>регіоні.</a:t>
            </a:r>
          </a:p>
          <a:p>
            <a:endParaRPr lang="uk-UA" dirty="0" smtClean="0"/>
          </a:p>
          <a:p>
            <a:r>
              <a:rPr lang="uk-UA" b="1" dirty="0" smtClean="0"/>
              <a:t>Для напрямків 14А, 15А, 18А п</a:t>
            </a:r>
            <a:r>
              <a:rPr lang="uk-UA" dirty="0" smtClean="0"/>
              <a:t>ередбачено </a:t>
            </a:r>
            <a:r>
              <a:rPr lang="uk-UA" b="1" dirty="0" smtClean="0"/>
              <a:t>мотиваційна винагорода соціальному працівникові за виявлений новий випадок ТБ</a:t>
            </a:r>
            <a:r>
              <a:rPr lang="uk-UA" dirty="0" smtClean="0"/>
              <a:t>, що здійснював супровід клієнта на етапах обстеження (в розмірі 500 грн. з урахуванням податків).</a:t>
            </a:r>
          </a:p>
          <a:p>
            <a:r>
              <a:rPr lang="uk-UA" dirty="0" smtClean="0"/>
              <a:t>Виплата </a:t>
            </a:r>
            <a:r>
              <a:rPr lang="uk-UA" dirty="0"/>
              <a:t>здійснюється </a:t>
            </a:r>
            <a:r>
              <a:rPr lang="uk-UA" b="1" dirty="0"/>
              <a:t>після</a:t>
            </a:r>
            <a:r>
              <a:rPr lang="uk-UA" dirty="0"/>
              <a:t> </a:t>
            </a:r>
            <a:r>
              <a:rPr lang="uk-UA" b="1" dirty="0"/>
              <a:t>верифікації </a:t>
            </a:r>
            <a:r>
              <a:rPr lang="uk-UA" dirty="0"/>
              <a:t>даних по виявленому випадку ТБ з даними реєстру хворих на </a:t>
            </a:r>
            <a:r>
              <a:rPr lang="uk-UA" dirty="0" smtClean="0"/>
              <a:t>туберкульоз на щомісячній /щоквартальній основі.</a:t>
            </a:r>
            <a:endParaRPr lang="ru-RU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94466" y="246345"/>
            <a:ext cx="9480044" cy="7229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b="1" dirty="0" smtClean="0"/>
              <a:t>Модуль 5. Лікування та профілактика туберкульозу: 14А,15А,16А</a:t>
            </a:r>
          </a:p>
          <a:p>
            <a:pPr algn="l">
              <a:spcBef>
                <a:spcPts val="0"/>
              </a:spcBef>
            </a:pPr>
            <a:r>
              <a:rPr lang="uk-UA" b="1" dirty="0" smtClean="0"/>
              <a:t>Модуль 6. </a:t>
            </a:r>
            <a:r>
              <a:rPr lang="uk-UA" b="1" dirty="0" err="1" smtClean="0"/>
              <a:t>Мультирезистентний</a:t>
            </a:r>
            <a:r>
              <a:rPr lang="uk-UA" b="1" dirty="0" smtClean="0"/>
              <a:t> туберкульоз: 18А</a:t>
            </a:r>
          </a:p>
        </p:txBody>
      </p:sp>
    </p:spTree>
    <p:extLst>
      <p:ext uri="{BB962C8B-B14F-4D97-AF65-F5344CB8AC3E}">
        <p14:creationId xmlns:p14="http://schemas.microsoft.com/office/powerpoint/2010/main" val="22324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48000" y="2915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86846" y="73741"/>
            <a:ext cx="9480044" cy="46231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Модуль 5. Лікування та профілактика туберкульозу: </a:t>
            </a:r>
            <a:r>
              <a:rPr lang="en-US" sz="3200" b="1" dirty="0" smtClean="0"/>
              <a:t>17</a:t>
            </a:r>
            <a:r>
              <a:rPr lang="uk-UA" sz="3200" b="1" dirty="0" smtClean="0"/>
              <a:t>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4360" y="1114538"/>
            <a:ext cx="11155680" cy="331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/>
              <a:t>17А.</a:t>
            </a:r>
            <a:r>
              <a:rPr lang="en-US" b="1" dirty="0" smtClean="0"/>
              <a:t> </a:t>
            </a:r>
            <a:r>
              <a:rPr lang="uk-UA" b="1" dirty="0" smtClean="0"/>
              <a:t>Цільова група:</a:t>
            </a:r>
            <a:r>
              <a:rPr lang="en-US" b="1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клієнти повинні перебувати на амбулаторному етапі лікування</a:t>
            </a:r>
            <a:endParaRPr lang="en-US" dirty="0" smtClean="0"/>
          </a:p>
          <a:p>
            <a:pPr marL="360363" lvl="0" indent="-360363">
              <a:buFont typeface="Wingdings" pitchFamily="2" charset="2"/>
              <a:buChar char="Ø"/>
            </a:pPr>
            <a:r>
              <a:rPr lang="uk-UA" dirty="0" smtClean="0"/>
              <a:t>Пацієнти з чутливим ТБ*</a:t>
            </a:r>
            <a:endParaRPr lang="ru-RU" dirty="0" smtClean="0"/>
          </a:p>
          <a:p>
            <a:pPr marL="360363" lvl="0" indent="-360363">
              <a:buFont typeface="Wingdings" pitchFamily="2" charset="2"/>
              <a:buChar char="Ø"/>
            </a:pPr>
            <a:r>
              <a:rPr lang="uk-UA" dirty="0" smtClean="0"/>
              <a:t>Пацієнти з </a:t>
            </a:r>
            <a:r>
              <a:rPr lang="uk-UA" dirty="0" err="1" smtClean="0"/>
              <a:t>хіміорезистентним</a:t>
            </a:r>
            <a:r>
              <a:rPr lang="uk-UA" dirty="0" smtClean="0"/>
              <a:t> ТБ* </a:t>
            </a:r>
            <a:r>
              <a:rPr lang="uk-UA" sz="1400" i="1" dirty="0" smtClean="0"/>
              <a:t>(</a:t>
            </a:r>
            <a:r>
              <a:rPr lang="uk-UA" sz="1400" i="1" dirty="0" err="1" smtClean="0"/>
              <a:t>моно-</a:t>
            </a:r>
            <a:r>
              <a:rPr lang="uk-UA" sz="1400" i="1" dirty="0" smtClean="0"/>
              <a:t>, </a:t>
            </a:r>
            <a:r>
              <a:rPr lang="uk-UA" sz="1400" i="1" dirty="0" err="1" smtClean="0"/>
              <a:t>полі-</a:t>
            </a:r>
            <a:r>
              <a:rPr lang="uk-UA" sz="1400" i="1" dirty="0" smtClean="0"/>
              <a:t>, </a:t>
            </a:r>
            <a:r>
              <a:rPr lang="uk-UA" sz="1400" i="1" dirty="0" err="1" smtClean="0"/>
              <a:t>мультирезистентним</a:t>
            </a:r>
            <a:r>
              <a:rPr lang="uk-UA" sz="1400" i="1" dirty="0" smtClean="0"/>
              <a:t> та широкою медикаментозною резистентністю)</a:t>
            </a:r>
            <a:endParaRPr lang="ru-RU" i="1" dirty="0" smtClean="0"/>
          </a:p>
          <a:p>
            <a:pPr marL="360363" lvl="0" indent="-360363">
              <a:buFont typeface="Wingdings" pitchFamily="2" charset="2"/>
              <a:buChar char="Ø"/>
            </a:pPr>
            <a:r>
              <a:rPr lang="uk-UA" dirty="0" smtClean="0"/>
              <a:t>Пацієнти з  </a:t>
            </a:r>
            <a:r>
              <a:rPr lang="uk-UA" dirty="0" err="1" smtClean="0"/>
              <a:t>коінфекцієюТБ</a:t>
            </a:r>
            <a:r>
              <a:rPr lang="uk-UA" dirty="0" smtClean="0"/>
              <a:t>/ВІЛ*</a:t>
            </a:r>
          </a:p>
          <a:p>
            <a:pPr marL="360363" lvl="0" indent="-360363"/>
            <a:r>
              <a:rPr lang="uk-UA" sz="1200" dirty="0" smtClean="0"/>
              <a:t>* Локалізація ТБ не має значення (</a:t>
            </a:r>
            <a:r>
              <a:rPr lang="uk-UA" sz="1200" dirty="0" err="1" smtClean="0"/>
              <a:t>позалегеневі</a:t>
            </a:r>
            <a:r>
              <a:rPr lang="uk-UA" sz="1200" dirty="0" smtClean="0"/>
              <a:t> форми включно)</a:t>
            </a:r>
          </a:p>
          <a:p>
            <a:pPr marL="360363" lvl="0" indent="-360363"/>
            <a:endParaRPr lang="uk-UA" sz="1200" dirty="0" smtClean="0"/>
          </a:p>
          <a:p>
            <a:pPr marL="360363" lvl="0" indent="-360363"/>
            <a:endParaRPr lang="uk-UA" sz="200" dirty="0" smtClean="0">
              <a:solidFill>
                <a:srgbClr val="FF0000"/>
              </a:solidFill>
            </a:endParaRPr>
          </a:p>
          <a:p>
            <a:pPr marL="1588" indent="-158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/>
              <a:t>Географія</a:t>
            </a:r>
            <a:r>
              <a:rPr lang="uk-UA" dirty="0" smtClean="0"/>
              <a:t> впровадження:</a:t>
            </a:r>
          </a:p>
          <a:p>
            <a:r>
              <a:rPr lang="uk-UA" dirty="0" smtClean="0"/>
              <a:t>Волинська, Донецька (підконтрольна уряду України), Закарпатська, </a:t>
            </a:r>
          </a:p>
          <a:p>
            <a:r>
              <a:rPr lang="uk-UA" dirty="0" smtClean="0"/>
              <a:t>Київська, Львівська, Миколаївська, Одеська, Херсонська області</a:t>
            </a:r>
          </a:p>
          <a:p>
            <a:r>
              <a:rPr lang="uk-UA" sz="1400" i="1" dirty="0" smtClean="0"/>
              <a:t>Пріоритет буде надано НУО та ЛПЗ, які мають досвід проведення контрольованого лікування пацієнтів з ТБ та/або надання психосоціальних послуг пацієнтам з ТБ та забезпечать </a:t>
            </a:r>
            <a:r>
              <a:rPr lang="uk-UA" sz="1400" i="1" u="sng" dirty="0" smtClean="0"/>
              <a:t>найбільше географічне покриття </a:t>
            </a:r>
            <a:r>
              <a:rPr lang="uk-UA" sz="1400" i="1" dirty="0" smtClean="0"/>
              <a:t>послугами пацієнтів в регіонах</a:t>
            </a:r>
            <a:endParaRPr lang="ru-RU" sz="1400" i="1" dirty="0" smtClean="0"/>
          </a:p>
          <a:p>
            <a:endParaRPr lang="ru-RU" dirty="0"/>
          </a:p>
        </p:txBody>
      </p:sp>
      <p:sp>
        <p:nvSpPr>
          <p:cNvPr id="1026" name="AutoShape 2" descr="Картинки по запросу icon hospit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icon hospit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264" y="4091940"/>
            <a:ext cx="1332865" cy="116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Картинки по запросу icon ngo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65600" y="3993029"/>
            <a:ext cx="1348740" cy="1348740"/>
          </a:xfrm>
          <a:prstGeom prst="rect">
            <a:avLst/>
          </a:prstGeom>
        </p:spPr>
      </p:pic>
      <p:sp>
        <p:nvSpPr>
          <p:cNvPr id="16" name="Полилиния 15"/>
          <p:cNvSpPr/>
          <p:nvPr/>
        </p:nvSpPr>
        <p:spPr>
          <a:xfrm>
            <a:off x="8458200" y="2179039"/>
            <a:ext cx="3474720" cy="1107086"/>
          </a:xfrm>
          <a:custGeom>
            <a:avLst/>
            <a:gdLst>
              <a:gd name="connsiteX0" fmla="*/ 0 w 1414548"/>
              <a:gd name="connsiteY0" fmla="*/ 141455 h 1644230"/>
              <a:gd name="connsiteX1" fmla="*/ 41431 w 1414548"/>
              <a:gd name="connsiteY1" fmla="*/ 41431 h 1644230"/>
              <a:gd name="connsiteX2" fmla="*/ 141455 w 1414548"/>
              <a:gd name="connsiteY2" fmla="*/ 0 h 1644230"/>
              <a:gd name="connsiteX3" fmla="*/ 1273093 w 1414548"/>
              <a:gd name="connsiteY3" fmla="*/ 0 h 1644230"/>
              <a:gd name="connsiteX4" fmla="*/ 1373117 w 1414548"/>
              <a:gd name="connsiteY4" fmla="*/ 41431 h 1644230"/>
              <a:gd name="connsiteX5" fmla="*/ 1414548 w 1414548"/>
              <a:gd name="connsiteY5" fmla="*/ 141455 h 1644230"/>
              <a:gd name="connsiteX6" fmla="*/ 1414548 w 1414548"/>
              <a:gd name="connsiteY6" fmla="*/ 1502775 h 1644230"/>
              <a:gd name="connsiteX7" fmla="*/ 1373117 w 1414548"/>
              <a:gd name="connsiteY7" fmla="*/ 1602799 h 1644230"/>
              <a:gd name="connsiteX8" fmla="*/ 1273093 w 1414548"/>
              <a:gd name="connsiteY8" fmla="*/ 1644230 h 1644230"/>
              <a:gd name="connsiteX9" fmla="*/ 141455 w 1414548"/>
              <a:gd name="connsiteY9" fmla="*/ 1644230 h 1644230"/>
              <a:gd name="connsiteX10" fmla="*/ 41431 w 1414548"/>
              <a:gd name="connsiteY10" fmla="*/ 1602799 h 1644230"/>
              <a:gd name="connsiteX11" fmla="*/ 0 w 1414548"/>
              <a:gd name="connsiteY11" fmla="*/ 1502775 h 1644230"/>
              <a:gd name="connsiteX12" fmla="*/ 0 w 1414548"/>
              <a:gd name="connsiteY12" fmla="*/ 141455 h 16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48" h="1644230">
                <a:moveTo>
                  <a:pt x="0" y="141455"/>
                </a:moveTo>
                <a:cubicBezTo>
                  <a:pt x="0" y="103939"/>
                  <a:pt x="14903" y="67959"/>
                  <a:pt x="41431" y="41431"/>
                </a:cubicBezTo>
                <a:cubicBezTo>
                  <a:pt x="67959" y="14903"/>
                  <a:pt x="103939" y="0"/>
                  <a:pt x="141455" y="0"/>
                </a:cubicBezTo>
                <a:lnTo>
                  <a:pt x="1273093" y="0"/>
                </a:lnTo>
                <a:cubicBezTo>
                  <a:pt x="1310609" y="0"/>
                  <a:pt x="1346589" y="14903"/>
                  <a:pt x="1373117" y="41431"/>
                </a:cubicBezTo>
                <a:cubicBezTo>
                  <a:pt x="1399645" y="67959"/>
                  <a:pt x="1414548" y="103939"/>
                  <a:pt x="1414548" y="141455"/>
                </a:cubicBezTo>
                <a:lnTo>
                  <a:pt x="1414548" y="1502775"/>
                </a:lnTo>
                <a:cubicBezTo>
                  <a:pt x="1414548" y="1540291"/>
                  <a:pt x="1399645" y="1576271"/>
                  <a:pt x="1373117" y="1602799"/>
                </a:cubicBezTo>
                <a:cubicBezTo>
                  <a:pt x="1346589" y="1629327"/>
                  <a:pt x="1310609" y="1644230"/>
                  <a:pt x="1273093" y="1644230"/>
                </a:cubicBezTo>
                <a:lnTo>
                  <a:pt x="141455" y="1644230"/>
                </a:lnTo>
                <a:cubicBezTo>
                  <a:pt x="103939" y="1644230"/>
                  <a:pt x="67959" y="1629327"/>
                  <a:pt x="41431" y="1602799"/>
                </a:cubicBezTo>
                <a:cubicBezTo>
                  <a:pt x="14903" y="1576271"/>
                  <a:pt x="0" y="1540291"/>
                  <a:pt x="0" y="1502775"/>
                </a:cubicBezTo>
                <a:lnTo>
                  <a:pt x="0" y="14145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32871" tIns="132871" rIns="132871" bIns="132871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kern="1200" dirty="0" smtClean="0"/>
              <a:t>1 ставка </a:t>
            </a:r>
            <a:r>
              <a:rPr lang="uk-UA" sz="2400" kern="1200" dirty="0" err="1" smtClean="0"/>
              <a:t>супервайзера</a:t>
            </a:r>
            <a:endParaRPr lang="uk-UA" sz="2400" kern="1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kern="1200" dirty="0" smtClean="0"/>
              <a:t>(80-100 клієнтів на супроводі одночасно)</a:t>
            </a:r>
            <a:endParaRPr lang="ru-RU" sz="3200" kern="1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7261860" y="4091940"/>
            <a:ext cx="49301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Тривалість супроводу: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uk-UA" dirty="0" smtClean="0"/>
              <a:t>до </a:t>
            </a:r>
            <a:r>
              <a:rPr lang="uk-UA" dirty="0" smtClean="0">
                <a:solidFill>
                  <a:srgbClr val="FF0000"/>
                </a:solidFill>
              </a:rPr>
              <a:t>6 місяців </a:t>
            </a:r>
            <a:r>
              <a:rPr lang="uk-UA" dirty="0" smtClean="0"/>
              <a:t>за умови ведення пацієнтів із чутливим ТБ 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uk-UA" dirty="0" smtClean="0"/>
              <a:t>до </a:t>
            </a:r>
            <a:r>
              <a:rPr lang="uk-UA" dirty="0" smtClean="0">
                <a:solidFill>
                  <a:srgbClr val="FF0000"/>
                </a:solidFill>
              </a:rPr>
              <a:t>12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місяців </a:t>
            </a:r>
            <a:r>
              <a:rPr lang="uk-UA" dirty="0" smtClean="0"/>
              <a:t>ведення пацієнтів із </a:t>
            </a:r>
            <a:r>
              <a:rPr lang="uk-UA" dirty="0" err="1" smtClean="0"/>
              <a:t>моно-</a:t>
            </a:r>
            <a:r>
              <a:rPr lang="uk-UA" dirty="0" smtClean="0"/>
              <a:t>, </a:t>
            </a:r>
            <a:r>
              <a:rPr lang="uk-UA" dirty="0" err="1" smtClean="0"/>
              <a:t>полірезистентним</a:t>
            </a:r>
            <a:r>
              <a:rPr lang="uk-UA" dirty="0" smtClean="0"/>
              <a:t> ТБ на індивідуальних схемах  </a:t>
            </a:r>
          </a:p>
          <a:p>
            <a:pPr marL="361950" indent="-361950">
              <a:buFont typeface="Wingdings" pitchFamily="2" charset="2"/>
              <a:buChar char="§"/>
            </a:pPr>
            <a:r>
              <a:rPr lang="uk-UA" dirty="0" smtClean="0"/>
              <a:t>до </a:t>
            </a:r>
            <a:r>
              <a:rPr lang="uk-UA" dirty="0" smtClean="0">
                <a:solidFill>
                  <a:srgbClr val="FF0000"/>
                </a:solidFill>
              </a:rPr>
              <a:t>15 місяців </a:t>
            </a:r>
            <a:r>
              <a:rPr lang="uk-UA" dirty="0" smtClean="0"/>
              <a:t>за умови ведення пацієнтів із </a:t>
            </a:r>
            <a:r>
              <a:rPr lang="uk-UA" dirty="0" err="1" smtClean="0"/>
              <a:t>мультирезистентним</a:t>
            </a:r>
            <a:r>
              <a:rPr lang="uk-UA" dirty="0" smtClean="0"/>
              <a:t> ТБ та широкою медикаментозною резистентністю</a:t>
            </a:r>
            <a:endParaRPr lang="uk-UA" i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360" y="5341769"/>
            <a:ext cx="65255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Звірка електронної бази пацієнтів НУО з реєстром пацієнтів ЛПЗ (Е-ТБ менеджер):</a:t>
            </a:r>
          </a:p>
          <a:p>
            <a:pPr marL="268288" indent="-268288">
              <a:buFont typeface="Wingdings" pitchFamily="2" charset="2"/>
              <a:buChar char="Ø"/>
            </a:pPr>
            <a:r>
              <a:rPr lang="uk-UA" dirty="0" smtClean="0"/>
              <a:t>інформації по клієнтам на супроводі – </a:t>
            </a:r>
            <a:r>
              <a:rPr lang="uk-UA" i="1" dirty="0" smtClean="0"/>
              <a:t>щомісяця</a:t>
            </a:r>
          </a:p>
          <a:p>
            <a:pPr marL="268288" indent="-268288">
              <a:buFont typeface="Wingdings" pitchFamily="2" charset="2"/>
              <a:buChar char="Ø"/>
            </a:pPr>
            <a:r>
              <a:rPr lang="uk-UA" dirty="0" smtClean="0"/>
              <a:t>результати лікування – </a:t>
            </a:r>
            <a:r>
              <a:rPr lang="uk-UA" i="1" dirty="0" smtClean="0"/>
              <a:t>щоквартально, згідно </a:t>
            </a:r>
            <a:r>
              <a:rPr lang="uk-UA" i="1" dirty="0" err="1" smtClean="0"/>
              <a:t>когортного</a:t>
            </a:r>
            <a:r>
              <a:rPr lang="uk-UA" i="1" dirty="0" smtClean="0"/>
              <a:t> аналізу</a:t>
            </a:r>
          </a:p>
        </p:txBody>
      </p:sp>
      <p:cxnSp>
        <p:nvCxnSpPr>
          <p:cNvPr id="20" name="Прямая со стрелкой 19"/>
          <p:cNvCxnSpPr>
            <a:stCxn id="1029" idx="3"/>
          </p:cNvCxnSpPr>
          <p:nvPr/>
        </p:nvCxnSpPr>
        <p:spPr>
          <a:xfrm>
            <a:off x="1949129" y="4673414"/>
            <a:ext cx="2240281" cy="19180"/>
          </a:xfrm>
          <a:prstGeom prst="straightConnector1">
            <a:avLst/>
          </a:prstGeom>
          <a:ln w="38100">
            <a:solidFill>
              <a:srgbClr val="10835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19633" y="341222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Модуль 7. Замісна підтримувальна терапія: 19А</a:t>
            </a:r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612396" y="1124125"/>
            <a:ext cx="9940189" cy="506694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4500" lvl="0" indent="-444500" algn="l">
              <a:buFont typeface="Wingdings" pitchFamily="2" charset="2"/>
              <a:buChar char="Ø"/>
            </a:pPr>
            <a:r>
              <a:rPr lang="uk-UA" sz="1800" dirty="0" smtClean="0">
                <a:latin typeface="+mn-lt"/>
              </a:rPr>
              <a:t>Оплата медичному персоналу задіяному в проекті</a:t>
            </a:r>
          </a:p>
          <a:p>
            <a:pPr marL="444500" lvl="0" indent="-444500" algn="l"/>
            <a:endParaRPr lang="uk-UA" sz="1800" dirty="0" smtClean="0">
              <a:latin typeface="+mn-lt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uk-UA" sz="1800" dirty="0" smtClean="0">
                <a:latin typeface="+mn-lt"/>
                <a:ea typeface="+mn-ea"/>
                <a:cs typeface="+mn-cs"/>
              </a:rPr>
              <a:t>Медичний персонал не може отримувати в місяць більше ніж </a:t>
            </a:r>
            <a:r>
              <a:rPr lang="uk-UA" sz="1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25%</a:t>
            </a:r>
            <a:r>
              <a:rPr lang="uk-UA" sz="1800" dirty="0" smtClean="0">
                <a:latin typeface="+mn-lt"/>
                <a:ea typeface="+mn-ea"/>
                <a:cs typeface="+mn-cs"/>
              </a:rPr>
              <a:t> від офіційної заробітної плати за місяць</a:t>
            </a:r>
          </a:p>
          <a:p>
            <a:pPr marL="342900" lvl="0" indent="-342900" algn="l"/>
            <a:endParaRPr lang="uk-UA" sz="1800" i="1" dirty="0" smtClean="0">
              <a:latin typeface="+mn-lt"/>
              <a:ea typeface="+mn-ea"/>
              <a:cs typeface="+mn-cs"/>
            </a:endParaRPr>
          </a:p>
          <a:p>
            <a:pPr indent="17463" algn="l"/>
            <a:r>
              <a:rPr lang="uk-UA" sz="1800" i="1" dirty="0" smtClean="0">
                <a:latin typeface="+mn-lt"/>
                <a:ea typeface="+mn-ea"/>
                <a:cs typeface="+mn-cs"/>
              </a:rPr>
              <a:t>Наприклад, офіційна заробітна плата медичного фахівця за місяць складає  2000  грн., за місяць незалежно від кількості пацієнтів на сайті ЗПТ оплата послуг медичного фахівця в рамках проекту не може перевищити 500 грн.</a:t>
            </a:r>
          </a:p>
          <a:p>
            <a:pPr marL="342900" lvl="0" indent="-342900" algn="l">
              <a:buFont typeface="+mj-lt"/>
              <a:buAutoNum type="arabicPeriod"/>
            </a:pPr>
            <a:endParaRPr lang="uk-UA" sz="1800" dirty="0" smtClean="0">
              <a:latin typeface="+mn-lt"/>
              <a:ea typeface="+mn-ea"/>
              <a:cs typeface="+mn-cs"/>
            </a:endParaRPr>
          </a:p>
          <a:p>
            <a:pPr marL="342900" lvl="0" indent="-342900" algn="l">
              <a:buFont typeface="+mj-lt"/>
              <a:buAutoNum type="arabicPeriod" startAt="2"/>
            </a:pPr>
            <a:r>
              <a:rPr lang="uk-UA" sz="1800" dirty="0" smtClean="0">
                <a:latin typeface="+mn-lt"/>
                <a:ea typeface="+mn-ea"/>
                <a:cs typeface="+mn-cs"/>
              </a:rPr>
              <a:t>У проекті має бути передбачена позиція регіонального фахівця зі збору даних (РФЗД). </a:t>
            </a:r>
            <a:r>
              <a:rPr lang="uk-UA" sz="1800" i="1" dirty="0" smtClean="0">
                <a:latin typeface="+mn-lt"/>
                <a:ea typeface="+mn-ea"/>
                <a:cs typeface="+mn-cs"/>
              </a:rPr>
              <a:t>Якщо на дану посаду буде залучений медичний фахівець загальна оплата в рамках проекту не повинна перевищувати </a:t>
            </a:r>
            <a:r>
              <a:rPr lang="uk-UA" sz="18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25% </a:t>
            </a:r>
            <a:r>
              <a:rPr lang="uk-UA" sz="1800" i="1" dirty="0" smtClean="0">
                <a:latin typeface="+mn-lt"/>
                <a:ea typeface="+mn-ea"/>
                <a:cs typeface="+mn-cs"/>
              </a:rPr>
              <a:t>від офіційної заробітної плати медичного фахівця за місяць</a:t>
            </a:r>
          </a:p>
          <a:p>
            <a:pPr lvl="0" algn="l"/>
            <a:endParaRPr lang="uk-UA" sz="1800" dirty="0" smtClean="0">
              <a:latin typeface="+mn-lt"/>
              <a:ea typeface="+mn-ea"/>
              <a:cs typeface="+mn-cs"/>
            </a:endParaRPr>
          </a:p>
          <a:p>
            <a:pPr lvl="0" algn="l"/>
            <a:endParaRPr lang="uk-UA" sz="1800" dirty="0" smtClean="0">
              <a:latin typeface="+mn-lt"/>
              <a:ea typeface="+mn-ea"/>
              <a:cs typeface="+mn-cs"/>
            </a:endParaRPr>
          </a:p>
          <a:p>
            <a:pPr marL="342900" indent="-342900" algn="l">
              <a:buFont typeface="+mj-lt"/>
              <a:buAutoNum type="arabicPeriod" startAt="3"/>
            </a:pPr>
            <a:r>
              <a:rPr lang="ru-RU" sz="1800" dirty="0" smtClean="0">
                <a:latin typeface="+mn-lt"/>
                <a:ea typeface="+mn-ea"/>
                <a:cs typeface="+mn-cs"/>
              </a:rPr>
              <a:t>У проект</a:t>
            </a:r>
            <a:r>
              <a:rPr lang="uk-UA" sz="1800" dirty="0" smtClean="0">
                <a:latin typeface="+mn-lt"/>
                <a:ea typeface="+mn-ea"/>
                <a:cs typeface="+mn-cs"/>
              </a:rPr>
              <a:t>і має бути передбачена позиція регіонального координатора ЗПТ. </a:t>
            </a:r>
            <a:r>
              <a:rPr lang="uk-UA" sz="1800" i="1" dirty="0" smtClean="0">
                <a:latin typeface="+mn-lt"/>
                <a:ea typeface="+mn-ea"/>
                <a:cs typeface="+mn-cs"/>
              </a:rPr>
              <a:t>Якщо на дану посаду буде залучений медичний фахівець загальна оплата в рамках проекту не повинна перевищувати 25% від офіційної заробітної плати медичного фахівця за місяць</a:t>
            </a:r>
            <a:endParaRPr lang="ru-RU" sz="1800" i="1" dirty="0" smtClean="0">
              <a:latin typeface="+mn-lt"/>
              <a:ea typeface="+mn-ea"/>
              <a:cs typeface="+mn-cs"/>
            </a:endParaRPr>
          </a:p>
          <a:p>
            <a:pPr lvl="0" algn="l"/>
            <a:endParaRPr lang="ru-RU" sz="1800" dirty="0" smtClean="0">
              <a:latin typeface="+mn-lt"/>
            </a:endParaRPr>
          </a:p>
          <a:p>
            <a:pPr marL="444500" lvl="0" indent="-444500" algn="l"/>
            <a:endParaRPr lang="uk-UA" sz="1800" b="1" dirty="0" smtClean="0">
              <a:latin typeface="+mn-lt"/>
            </a:endParaRPr>
          </a:p>
          <a:p>
            <a:pPr marL="444500" lvl="0" indent="-444500" algn="l"/>
            <a:endParaRPr lang="uk-UA" sz="1800" b="1" dirty="0" smtClean="0">
              <a:latin typeface="+mn-lt"/>
            </a:endParaRPr>
          </a:p>
          <a:p>
            <a:pPr marL="444500" lvl="0" indent="-444500" algn="l"/>
            <a:endParaRPr lang="uk-UA" sz="1800" b="1" dirty="0" smtClean="0">
              <a:latin typeface="+mn-lt"/>
            </a:endParaRPr>
          </a:p>
          <a:p>
            <a:endParaRPr lang="ru-RU" sz="1800" b="1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19633" y="341222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Модуль 7. ЗПТ: Критерії включення</a:t>
            </a:r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8840" y="1508146"/>
            <a:ext cx="11170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>
              <a:buFont typeface="Wingdings" pitchFamily="2" charset="2"/>
              <a:buChar char="Ø"/>
            </a:pPr>
            <a:r>
              <a:rPr lang="uk-UA" b="1" u="sng" dirty="0" smtClean="0"/>
              <a:t>Цільова </a:t>
            </a:r>
            <a:r>
              <a:rPr lang="uk-UA" b="1" u="sng" dirty="0"/>
              <a:t>група №1</a:t>
            </a:r>
            <a:r>
              <a:rPr lang="uk-UA" b="1" dirty="0"/>
              <a:t>: </a:t>
            </a:r>
            <a:r>
              <a:rPr lang="uk-UA" dirty="0"/>
              <a:t>пацієнти, які розпочали ЗПТ починаючи </a:t>
            </a:r>
            <a:r>
              <a:rPr lang="uk-UA" b="1" dirty="0"/>
              <a:t>з</a:t>
            </a:r>
            <a:r>
              <a:rPr lang="uk-UA" dirty="0"/>
              <a:t> 01.01.2015, але не пізніше 31.12.2017 року, і отримують препарат з ЛПЗ щоденно або у рамках стаціонару на дому (пацієнти, які отримують препарат за рецептами та безпосередньо з ЛПЗ на кілька днів не можуть бути включені до проекту</a:t>
            </a:r>
            <a:r>
              <a:rPr lang="uk-UA" dirty="0" smtClean="0"/>
              <a:t>);</a:t>
            </a:r>
          </a:p>
          <a:p>
            <a:endParaRPr lang="uk-UA" dirty="0"/>
          </a:p>
          <a:p>
            <a:r>
              <a:rPr lang="uk-UA" i="1" dirty="0" smtClean="0"/>
              <a:t>У разі, якщо за критеріями включення пацієнтів цільової групи 1, по розрахунках виходить менше ніж 42% від кількості можливих пацієнтів на 31.12.2017 можна включити до проекту пацієнтів з поєднанням патологій </a:t>
            </a:r>
            <a:r>
              <a:rPr lang="ru-RU" i="1" dirty="0" smtClean="0"/>
              <a:t>ЗПТ/ВІЛ, </a:t>
            </a:r>
            <a:r>
              <a:rPr lang="ru-RU" i="1" dirty="0"/>
              <a:t>ЗПТ/ТБ</a:t>
            </a:r>
            <a:endParaRPr lang="uk-UA" i="1" dirty="0"/>
          </a:p>
          <a:p>
            <a:endParaRPr lang="ru-RU" dirty="0"/>
          </a:p>
          <a:p>
            <a:pPr marL="444500" indent="-444500">
              <a:buFont typeface="Wingdings" pitchFamily="2" charset="2"/>
              <a:buChar char="Ø"/>
            </a:pPr>
            <a:r>
              <a:rPr lang="uk-UA" b="1" u="sng" dirty="0" smtClean="0"/>
              <a:t>Цільова </a:t>
            </a:r>
            <a:r>
              <a:rPr lang="uk-UA" b="1" u="sng" dirty="0"/>
              <a:t>група №2</a:t>
            </a:r>
            <a:r>
              <a:rPr lang="uk-UA" b="1" dirty="0"/>
              <a:t>: </a:t>
            </a:r>
            <a:r>
              <a:rPr lang="uk-UA" dirty="0"/>
              <a:t>Нові пацієнти ЗПТ, які розпочнуть лікування після 01.01.2018 року і будуть отримувати ЗПТ за кошти ГФ. Пацієнти, які перебувають на ЗПТ чи покинули програму менше ніж 3 місяці тому, не є новими пацієнтами, і не можуть бути включені у даний проект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i="1" dirty="0"/>
              <a:t>НУО повинна надати підтвердження від Департаменту охорони здоров’я щодо планів розширення ЗПТ в області з розподілом по сайтах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736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19633" y="366389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Модуль 7. ЗПТ: Алгоритм залучення нових пацієнтів</a:t>
            </a:r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826018" y="4952525"/>
            <a:ext cx="2966122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Лишається у </a:t>
            </a:r>
            <a:r>
              <a:rPr lang="uk-UA" sz="1000" dirty="0" err="1" smtClean="0"/>
              <a:t>рекрутера</a:t>
            </a:r>
            <a:r>
              <a:rPr lang="uk-UA" sz="1000" dirty="0" smtClean="0"/>
              <a:t> (пацієнта ЗПТ)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826017" y="5312565"/>
            <a:ext cx="985903" cy="5400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Видається потенційному пацієнту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811920" y="5318853"/>
            <a:ext cx="1008112" cy="5337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dirty="0"/>
              <a:t>Видається потенційному </a:t>
            </a:r>
            <a:r>
              <a:rPr lang="uk-UA" sz="1000" dirty="0" smtClean="0"/>
              <a:t>пацієнту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820032" y="5312565"/>
            <a:ext cx="972108" cy="5400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Видається потенційному пацієнту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827741" y="5852625"/>
            <a:ext cx="985903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Залишається у кейс-менеджера</a:t>
            </a:r>
            <a:endParaRPr lang="ru-RU" sz="1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826017" y="5312565"/>
            <a:ext cx="2966123" cy="0"/>
          </a:xfrm>
          <a:prstGeom prst="line">
            <a:avLst/>
          </a:prstGeom>
          <a:ln w="381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29174" y="1451623"/>
            <a:ext cx="10846965" cy="379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err="1" smtClean="0"/>
              <a:t>Рекрутер</a:t>
            </a:r>
            <a:r>
              <a:rPr lang="uk-UA" sz="1600" dirty="0" smtClean="0"/>
              <a:t>  (пацієнт ЗПТ) отримує купон на залучення нових пацієнтів та заповнює його з кейс-менеджером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0785" y="2062311"/>
            <a:ext cx="11154640" cy="56177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Рекрутер </a:t>
            </a:r>
            <a:r>
              <a:rPr lang="ru-RU" sz="1600" dirty="0" err="1"/>
              <a:t>передає</a:t>
            </a:r>
            <a:r>
              <a:rPr lang="ru-RU" sz="1600" dirty="0"/>
              <a:t> </a:t>
            </a:r>
            <a:r>
              <a:rPr lang="ru-RU" sz="1600" dirty="0" err="1"/>
              <a:t>частин</a:t>
            </a:r>
            <a:r>
              <a:rPr lang="uk-UA" sz="1600" dirty="0"/>
              <a:t>и</a:t>
            </a:r>
            <a:r>
              <a:rPr lang="ru-RU" sz="1600" dirty="0"/>
              <a:t> купона </a:t>
            </a:r>
            <a:r>
              <a:rPr lang="ru-RU" sz="1600" dirty="0" err="1"/>
              <a:t>потенційним</a:t>
            </a:r>
            <a:r>
              <a:rPr lang="ru-RU" sz="1600" dirty="0"/>
              <a:t> </a:t>
            </a:r>
            <a:r>
              <a:rPr lang="ru-RU" sz="1600" dirty="0" err="1"/>
              <a:t>клієнтам</a:t>
            </a:r>
            <a:r>
              <a:rPr lang="ru-RU" sz="1600" dirty="0"/>
              <a:t>, </a:t>
            </a:r>
            <a:r>
              <a:rPr lang="ru-RU" sz="1600" dirty="0" err="1"/>
              <a:t>залишаючи</a:t>
            </a:r>
            <a:r>
              <a:rPr lang="ru-RU" sz="1600" dirty="0"/>
              <a:t> </a:t>
            </a:r>
            <a:r>
              <a:rPr lang="ru-RU" sz="1600" dirty="0" err="1"/>
              <a:t>частину</a:t>
            </a:r>
            <a:r>
              <a:rPr lang="ru-RU" sz="1600" dirty="0"/>
              <a:t> в себе. </a:t>
            </a:r>
            <a:r>
              <a:rPr lang="uk-UA" sz="1600" dirty="0"/>
              <a:t>Проводить мотиваційне консультування та супроводжує потенційного пацієнта до кейс-менеджера. </a:t>
            </a:r>
            <a:r>
              <a:rPr lang="uk-UA" sz="1600" dirty="0" smtClean="0"/>
              <a:t> 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3672" y="2848383"/>
            <a:ext cx="11249187" cy="9770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/>
              <a:t>Кейс-менеджер супроводжує СІН, залучених </a:t>
            </a:r>
            <a:r>
              <a:rPr lang="uk-UA" sz="1600" dirty="0" err="1"/>
              <a:t>рекрутерами</a:t>
            </a:r>
            <a:r>
              <a:rPr lang="uk-UA" sz="1600" dirty="0"/>
              <a:t> до початку ЗПТ. </a:t>
            </a:r>
            <a:endParaRPr lang="ru-RU" sz="1600" dirty="0"/>
          </a:p>
          <a:p>
            <a:pPr algn="ctr"/>
            <a:r>
              <a:rPr lang="uk-UA" sz="1600" dirty="0"/>
              <a:t>Проводить первинну консультацію, надає супровід з метою проходження необхідних обстежень перед призначенням ЗПТ, доводить пацієнта до отримання ним препарату в перший день прийому. </a:t>
            </a:r>
            <a:endParaRPr lang="ru-RU" sz="1600" dirty="0"/>
          </a:p>
          <a:p>
            <a:pPr algn="ctr"/>
            <a:r>
              <a:rPr lang="uk-UA" sz="1600" dirty="0" smtClean="0"/>
              <a:t>Кейс-менеджер </a:t>
            </a:r>
            <a:r>
              <a:rPr lang="uk-UA" sz="1600" dirty="0"/>
              <a:t>робить помітку в частині купона пацієнта (дата першої зустрічі) та залишає у себе частину купону. </a:t>
            </a:r>
            <a:r>
              <a:rPr lang="uk-UA" sz="1600" dirty="0" smtClean="0"/>
              <a:t>  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823024" y="5852625"/>
            <a:ext cx="985903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Залишається у кейс-менеджера</a:t>
            </a:r>
            <a:endParaRPr lang="ru-RU" sz="1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820032" y="5875107"/>
            <a:ext cx="985903" cy="4095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Залишається у кейс-менеджера</a:t>
            </a:r>
            <a:endParaRPr lang="ru-RU" sz="10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5284" y="4095584"/>
            <a:ext cx="11257576" cy="5116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/>
              <a:t>Лікар-нарколог фіксує дату початку ЗПТ на частині купона пацієнта та зберігає його. Двічі на місяць лікар-нарколог надає інформацію (коди пацієнтів та номери купонів) НУО</a:t>
            </a:r>
            <a:endParaRPr lang="ru-RU" sz="1600" dirty="0"/>
          </a:p>
        </p:txBody>
      </p:sp>
      <p:cxnSp>
        <p:nvCxnSpPr>
          <p:cNvPr id="23" name="Прямая со стрелкой 22"/>
          <p:cNvCxnSpPr>
            <a:stCxn id="17" idx="2"/>
          </p:cNvCxnSpPr>
          <p:nvPr/>
        </p:nvCxnSpPr>
        <p:spPr>
          <a:xfrm rot="5400000">
            <a:off x="5930345" y="1939998"/>
            <a:ext cx="231585" cy="130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45065" y="2624090"/>
            <a:ext cx="5453" cy="2242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9" idx="2"/>
            <a:endCxn id="22" idx="0"/>
          </p:cNvCxnSpPr>
          <p:nvPr/>
        </p:nvCxnSpPr>
        <p:spPr>
          <a:xfrm rot="5400000">
            <a:off x="6041072" y="3958390"/>
            <a:ext cx="270194" cy="41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692102" y="5285895"/>
            <a:ext cx="3117898" cy="10514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err="1" smtClean="0"/>
              <a:t>Рекрутер</a:t>
            </a:r>
            <a:r>
              <a:rPr lang="uk-UA" sz="1600" dirty="0" smtClean="0"/>
              <a:t> отримує винагороду 150 грн. в НУО в обмін на купон (якщо потенційний пацієнт розпочав ЗПТ)</a:t>
            </a:r>
            <a:endParaRPr lang="ru-RU" sz="16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54915" y="5285895"/>
            <a:ext cx="3680237" cy="9887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Кейс-менеджер  отримує винагороду 150 грн. в НУО в обмін на купон (якщо потенційний пацієнт розпочав ЗПТ)</a:t>
            </a:r>
            <a:endParaRPr lang="ru-RU" sz="1600" dirty="0"/>
          </a:p>
        </p:txBody>
      </p:sp>
      <p:cxnSp>
        <p:nvCxnSpPr>
          <p:cNvPr id="28" name="Прямая со стрелкой 27"/>
          <p:cNvCxnSpPr>
            <a:stCxn id="22" idx="2"/>
            <a:endCxn id="26" idx="0"/>
          </p:cNvCxnSpPr>
          <p:nvPr/>
        </p:nvCxnSpPr>
        <p:spPr>
          <a:xfrm rot="5400000">
            <a:off x="3873215" y="2985038"/>
            <a:ext cx="678694" cy="39230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2" idx="2"/>
            <a:endCxn id="27" idx="0"/>
          </p:cNvCxnSpPr>
          <p:nvPr/>
        </p:nvCxnSpPr>
        <p:spPr>
          <a:xfrm rot="5400000">
            <a:off x="5745206" y="4857029"/>
            <a:ext cx="678694" cy="179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6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94466" y="89552"/>
            <a:ext cx="948004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0"/>
              </a:spcBef>
            </a:pPr>
            <a:r>
              <a:rPr lang="uk-UA" sz="3200" b="1" dirty="0" smtClean="0"/>
              <a:t>Модуль 7. ЗПТ: забезпечення доступу пацієнтів до </a:t>
            </a:r>
            <a:r>
              <a:rPr lang="uk-UA" sz="3200" b="1" dirty="0" err="1" smtClean="0"/>
              <a:t>АРТ</a:t>
            </a:r>
            <a:endParaRPr lang="en-US" sz="3200" b="1" dirty="0" smtClean="0"/>
          </a:p>
          <a:p>
            <a:pPr algn="l">
              <a:spcBef>
                <a:spcPts val="0"/>
              </a:spcBef>
            </a:pPr>
            <a:endParaRPr lang="uk-UA" sz="3200" b="1" dirty="0" smtClean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29173" y="1484568"/>
            <a:ext cx="111204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marR="0" lvl="0" indent="-2682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Доведення </a:t>
            </a: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ВІЛ-позитивних пацієнтів до АРТ. В рамках проекту 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90%</a:t>
            </a: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ВІЛ-позитивних пацієнтів має отримувати АРТ</a:t>
            </a: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268288" marR="0" lvl="0" indent="-2682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68288" marR="0" lvl="0" indent="-2682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Кейс-менеджер виступає координатором соціальних і медичних послуг, представляє інтереси клієнта в установах охорони здоров'я, з метою підтвердження позитивного результату швидкого тесту на ВІЛ-інфекцію в ЛПУ, постановку на диспансерний облік у зв'язку з ВІЛ-інфекцією, сприяння в забезпеченні діагностики та своєчасного направлення на лікування, початок АРТ</a:t>
            </a: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850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11244" y="0"/>
            <a:ext cx="10327332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ЗПТ: Створення умов для утримання пацієнтів у ЗПТ, психосоціальної корекції,</a:t>
            </a:r>
            <a:r>
              <a:rPr lang="en-US" sz="3200" b="1" dirty="0" smtClean="0"/>
              <a:t> </a:t>
            </a:r>
            <a:r>
              <a:rPr lang="uk-UA" sz="3200" b="1" dirty="0" err="1" smtClean="0"/>
              <a:t>ресоціалізації</a:t>
            </a:r>
            <a:endParaRPr lang="uk-UA" sz="3200" b="1" dirty="0" smtClean="0"/>
          </a:p>
          <a:p>
            <a:pPr algn="l">
              <a:spcBef>
                <a:spcPts val="0"/>
              </a:spcBef>
            </a:pPr>
            <a:r>
              <a:rPr lang="uk-UA" sz="3600" b="1" dirty="0" smtClean="0"/>
              <a:t> </a:t>
            </a:r>
            <a:endParaRPr lang="en-US" sz="3600" b="1" dirty="0" smtClean="0"/>
          </a:p>
          <a:p>
            <a:pPr algn="l">
              <a:spcBef>
                <a:spcPts val="0"/>
              </a:spcBef>
            </a:pPr>
            <a:r>
              <a:rPr lang="uk-UA" sz="2800" b="1" dirty="0" smtClean="0"/>
              <a:t>(лише для цільової групи №2)</a:t>
            </a:r>
            <a:endParaRPr lang="ru-RU" sz="2800" b="1" dirty="0" smtClean="0"/>
          </a:p>
          <a:p>
            <a:pPr algn="l">
              <a:spcBef>
                <a:spcPts val="0"/>
              </a:spcBef>
            </a:pPr>
            <a:endParaRPr lang="uk-UA" sz="3200" b="1" dirty="0" smtClean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1800" smtClean="0"/>
              <a:t>www.aph.org.ua</a:t>
            </a:r>
            <a:endParaRPr lang="uk-UA" sz="18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solidFill>
                <a:prstClr val="black"/>
              </a:solidFill>
            </a:endParaRPr>
          </a:p>
        </p:txBody>
      </p:sp>
      <p:pic>
        <p:nvPicPr>
          <p:cNvPr id="29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cxnSp>
        <p:nvCxnSpPr>
          <p:cNvPr id="30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95982" y="1878940"/>
            <a:ext cx="113492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Складання </a:t>
            </a:r>
            <a:r>
              <a:rPr lang="uk-UA" dirty="0"/>
              <a:t>індивідуального плану соціального супроводу клієнта </a:t>
            </a:r>
            <a:r>
              <a:rPr lang="uk-UA" dirty="0" smtClean="0"/>
              <a:t>ЗПТ;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Індивідуальне </a:t>
            </a:r>
            <a:r>
              <a:rPr lang="uk-UA" dirty="0"/>
              <a:t>консультування клієнта ЗПТ </a:t>
            </a:r>
            <a:r>
              <a:rPr lang="uk-UA" dirty="0" smtClean="0"/>
              <a:t>за </a:t>
            </a:r>
            <a:r>
              <a:rPr lang="uk-UA" dirty="0"/>
              <a:t>необхідністю щоденно;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Супровід </a:t>
            </a:r>
            <a:r>
              <a:rPr lang="uk-UA" dirty="0"/>
              <a:t>клієнтів ЗПТ до ЗОЗ, соціальних служб, інших державних закладів та установ і НУО з метою отримання клієнтами необхідних послуг;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Проведення </a:t>
            </a:r>
            <a:r>
              <a:rPr lang="uk-UA" dirty="0"/>
              <a:t>індивідуальних </a:t>
            </a:r>
            <a:r>
              <a:rPr lang="uk-UA" dirty="0" smtClean="0"/>
              <a:t>консультацій;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Покращення </a:t>
            </a:r>
            <a:r>
              <a:rPr lang="uk-UA" dirty="0"/>
              <a:t>та стабілізація психоемоційного стану клієнтів;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Корекція </a:t>
            </a:r>
            <a:r>
              <a:rPr lang="uk-UA" dirty="0"/>
              <a:t>та гармонізація особистості клієнта ЗПТ (стабілізація самооцінки, рівня тривожності тощо);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Соціальний </a:t>
            </a:r>
            <a:r>
              <a:rPr lang="uk-UA" dirty="0"/>
              <a:t>супровід клієнтів із подвійним та потрійним діагнозами (наркотична </a:t>
            </a:r>
            <a:r>
              <a:rPr lang="uk-UA" dirty="0" err="1"/>
              <a:t>залежність+ВІЛ-інфекція</a:t>
            </a:r>
            <a:r>
              <a:rPr lang="uk-UA" dirty="0"/>
              <a:t>) або потрійним діагнозом (наркотична </a:t>
            </a:r>
            <a:r>
              <a:rPr lang="uk-UA" dirty="0" err="1"/>
              <a:t>залежність+ВІЛ-інфекція+туберкульоз</a:t>
            </a:r>
            <a:r>
              <a:rPr lang="uk-UA" dirty="0"/>
              <a:t>, наркотична </a:t>
            </a:r>
            <a:r>
              <a:rPr lang="uk-UA" dirty="0" err="1"/>
              <a:t>залежність+ВІЛ-інфекція+гепатит</a:t>
            </a:r>
            <a:r>
              <a:rPr lang="uk-UA" dirty="0"/>
              <a:t> В/С) – забезпечення зв’язку клієнта та ЗОЗ задля забезпечення діагностики, диспансерного нагляду та лікування; </a:t>
            </a:r>
            <a:endParaRPr lang="ru-RU" dirty="0"/>
          </a:p>
          <a:p>
            <a:pPr marL="360363" indent="-360363">
              <a:buFont typeface="Wingdings" pitchFamily="2" charset="2"/>
              <a:buChar char="Ø"/>
            </a:pPr>
            <a:r>
              <a:rPr lang="uk-UA" dirty="0" smtClean="0"/>
              <a:t>Проведення </a:t>
            </a:r>
            <a:r>
              <a:rPr lang="uk-UA" dirty="0" err="1"/>
              <a:t>фасілітованих</a:t>
            </a:r>
            <a:r>
              <a:rPr lang="uk-UA" dirty="0"/>
              <a:t> груп самодопомоги для нових пацієнтів ЗПТ.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uk-UA" i="1" dirty="0"/>
              <a:t>77,7% відсоток утримання пацієнтів у програмі ЗПТ протягом 6 місяців від </a:t>
            </a:r>
            <a:r>
              <a:rPr lang="uk-UA" i="1" dirty="0" smtClean="0"/>
              <a:t>початку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0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290888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Питання/Відповіді - Профілактика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1969" y="1344147"/>
            <a:ext cx="110455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uk-UA" sz="1600" dirty="0" smtClean="0"/>
              <a:t> </a:t>
            </a:r>
            <a:r>
              <a:rPr lang="uk-UA" sz="1600" b="1" dirty="0" smtClean="0"/>
              <a:t>Закупівлі</a:t>
            </a:r>
          </a:p>
          <a:p>
            <a:pPr marL="360363" indent="-360363"/>
            <a:endParaRPr lang="ru-RU" sz="1600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можлива закупівля </a:t>
            </a:r>
            <a:r>
              <a:rPr lang="uk-UA" sz="1600" b="1" dirty="0" err="1" smtClean="0"/>
              <a:t>хлоргекседину</a:t>
            </a:r>
            <a:r>
              <a:rPr lang="uk-UA" sz="1600" b="1" dirty="0" smtClean="0"/>
              <a:t> для жінок РКС?</a:t>
            </a:r>
          </a:p>
          <a:p>
            <a:pPr marL="360363"/>
            <a:r>
              <a:rPr lang="uk-UA" sz="1600" i="1" dirty="0" smtClean="0"/>
              <a:t>Так, але при видачі їх обов'язкова консультація що він використовується виключно після ризикованого контакту, а не на щоденній основі.</a:t>
            </a:r>
          </a:p>
          <a:p>
            <a:pPr marL="360363" indent="-360363"/>
            <a:endParaRPr lang="uk-UA" sz="1600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поставлятиме Альянс жіночі презервативи для РКС?</a:t>
            </a:r>
          </a:p>
          <a:p>
            <a:pPr marL="360363"/>
            <a:r>
              <a:rPr lang="uk-UA" sz="1600" i="1" dirty="0" smtClean="0"/>
              <a:t>Альянс не закуповуватиме презервативи, але організації можуть консультувати РКС щодо правильного їх використання.</a:t>
            </a:r>
          </a:p>
          <a:p>
            <a:pPr marL="360363"/>
            <a:endParaRPr lang="uk-UA" sz="1600" i="1" dirty="0" smtClean="0"/>
          </a:p>
          <a:p>
            <a:pPr marL="360363"/>
            <a:endParaRPr lang="uk-UA" sz="1600" i="1" dirty="0" smtClean="0"/>
          </a:p>
          <a:p>
            <a:pPr marL="360363"/>
            <a:endParaRPr lang="uk-UA" sz="1600" i="1" dirty="0" smtClean="0"/>
          </a:p>
          <a:p>
            <a:pPr marL="360363"/>
            <a:endParaRPr lang="uk-UA" sz="1600" i="1" dirty="0" smtClean="0"/>
          </a:p>
          <a:p>
            <a:r>
              <a:rPr lang="uk-UA" sz="1600" dirty="0" smtClean="0"/>
              <a:t>У разі, якщо закупівля інших товарів є необхідною для реалізації напрямку/проекту та достатньо обґрунтованою, необхідно вибирати лише товари, які зазначені у списку товарів, дозволених до закупівлі у рамках Гранту ГФ (додаток до Оголошення </a:t>
            </a:r>
            <a:r>
              <a:rPr lang="ru-RU" sz="1600" dirty="0" smtClean="0"/>
              <a:t>«</a:t>
            </a:r>
            <a:r>
              <a:rPr lang="ru-RU" sz="1600" i="1" dirty="0" err="1" smtClean="0"/>
              <a:t>Перелік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товарів</a:t>
            </a:r>
            <a:r>
              <a:rPr lang="ru-RU" sz="1600" i="1" dirty="0" smtClean="0"/>
              <a:t> для </a:t>
            </a:r>
            <a:r>
              <a:rPr lang="ru-RU" sz="1600" i="1" dirty="0" err="1" smtClean="0"/>
              <a:t>можливої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закупівлі_Альянс</a:t>
            </a:r>
            <a:r>
              <a:rPr lang="ru-RU" sz="1600" dirty="0" smtClean="0"/>
              <a:t>»</a:t>
            </a:r>
            <a:r>
              <a:rPr lang="uk-UA" sz="1600" dirty="0" smtClean="0"/>
              <a:t>).</a:t>
            </a:r>
            <a:endParaRPr lang="ru-RU" sz="1600" dirty="0" smtClean="0"/>
          </a:p>
          <a:p>
            <a:endParaRPr lang="uk-UA" sz="1600" dirty="0" smtClean="0"/>
          </a:p>
          <a:p>
            <a:pPr>
              <a:buFont typeface="Wingdings" pitchFamily="2" charset="2"/>
              <a:buChar char="Ø"/>
            </a:pPr>
            <a:endParaRPr lang="uk-UA" sz="1600" dirty="0" smtClean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20784" y="1049397"/>
            <a:ext cx="114174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Wingdings" pitchFamily="2" charset="2"/>
              <a:buChar char="q"/>
            </a:pPr>
            <a:r>
              <a:rPr lang="uk-UA" sz="1600" b="1" dirty="0" smtClean="0"/>
              <a:t>Питання до Модулю 1 – </a:t>
            </a:r>
            <a:r>
              <a:rPr lang="uk-UA" sz="1600" b="1" dirty="0" err="1" smtClean="0"/>
              <a:t>СІН</a:t>
            </a:r>
            <a:endParaRPr lang="uk-UA" sz="1600" b="1" dirty="0" smtClean="0"/>
          </a:p>
          <a:p>
            <a:endParaRPr lang="uk-UA" sz="1600" b="1" dirty="0" smtClean="0">
              <a:solidFill>
                <a:srgbClr val="008000"/>
              </a:solidFill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будуть входити партнери </a:t>
            </a:r>
            <a:r>
              <a:rPr lang="uk-UA" sz="1600" b="1" dirty="0" err="1" smtClean="0"/>
              <a:t>СІН</a:t>
            </a:r>
            <a:r>
              <a:rPr lang="uk-UA" sz="1600" b="1" dirty="0" smtClean="0"/>
              <a:t> в загальне охоплення?</a:t>
            </a:r>
          </a:p>
          <a:p>
            <a:r>
              <a:rPr lang="uk-UA" sz="1600" i="1" dirty="0" smtClean="0"/>
              <a:t>Напрямок передбачає роботу з кількома підгрупами ризику (партнери </a:t>
            </a:r>
            <a:r>
              <a:rPr lang="uk-UA" sz="1600" i="1" dirty="0" err="1" smtClean="0"/>
              <a:t>СІН</a:t>
            </a:r>
            <a:r>
              <a:rPr lang="uk-UA" sz="1600" i="1" dirty="0" smtClean="0"/>
              <a:t>, </a:t>
            </a:r>
            <a:r>
              <a:rPr lang="uk-UA" sz="1600" i="1" dirty="0" err="1" smtClean="0"/>
              <a:t>ПнІН</a:t>
            </a:r>
            <a:r>
              <a:rPr lang="uk-UA" sz="1600" i="1" dirty="0" smtClean="0"/>
              <a:t>, підлітки що вживають наркотики). Фінансування передбачено на планове охоплення </a:t>
            </a:r>
            <a:r>
              <a:rPr lang="uk-UA" sz="1600" i="1" dirty="0" err="1" smtClean="0"/>
              <a:t>СІН</a:t>
            </a:r>
            <a:r>
              <a:rPr lang="uk-UA" sz="1600" i="1" dirty="0" smtClean="0"/>
              <a:t> в розрізі регіонів, за охоплення яких ми </a:t>
            </a:r>
            <a:r>
              <a:rPr lang="uk-UA" sz="1600" i="1" dirty="0" err="1" smtClean="0"/>
              <a:t>відзвітовуємо</a:t>
            </a:r>
            <a:r>
              <a:rPr lang="uk-UA" sz="1600" i="1" dirty="0" smtClean="0"/>
              <a:t> у ключових індикаторах проекту. Окремого індикатора по іншим підгрупам немає, відповідно вони будуть </a:t>
            </a:r>
            <a:r>
              <a:rPr lang="uk-UA" sz="1600" i="1" dirty="0" err="1" smtClean="0"/>
              <a:t>відзвітовані</a:t>
            </a:r>
            <a:r>
              <a:rPr lang="uk-UA" sz="1600" i="1" dirty="0" smtClean="0"/>
              <a:t> по факту, якщо ви їх охопите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Робота в аптеках</a:t>
            </a:r>
          </a:p>
          <a:p>
            <a:r>
              <a:rPr lang="uk-UA" sz="1600" i="1" dirty="0" smtClean="0"/>
              <a:t>Надання послуг через аптеки передбачено за раніше відпрацьованим механізмом. Оплата послуг фармацевтів прораховується виходячи з попереднього досвіду роботи та бюджету сформованого відповідно до планового охоплення.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Залучення мед. працівників, на безоплатній умові, для проведення ДКТ. </a:t>
            </a:r>
          </a:p>
          <a:p>
            <a:r>
              <a:rPr lang="uk-UA" sz="1600" i="1" dirty="0" smtClean="0"/>
              <a:t>Залучення можливе, але виключно на безоплатній основ і для тестування на базі стаціонарних пунктів.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1600" b="1" dirty="0" smtClean="0"/>
              <a:t>Механізм </a:t>
            </a:r>
            <a:r>
              <a:rPr lang="uk-UA" sz="1600" b="1" dirty="0" err="1" smtClean="0"/>
              <a:t>самотестування</a:t>
            </a:r>
            <a:r>
              <a:rPr lang="uk-UA" sz="1600" b="1" dirty="0" smtClean="0"/>
              <a:t> тільки серед партнерів </a:t>
            </a:r>
            <a:r>
              <a:rPr lang="uk-UA" sz="1600" b="1" dirty="0" err="1" smtClean="0"/>
              <a:t>СІН</a:t>
            </a:r>
            <a:r>
              <a:rPr lang="uk-UA" sz="1600" b="1" dirty="0" smtClean="0"/>
              <a:t>, або і серед </a:t>
            </a:r>
            <a:r>
              <a:rPr lang="uk-UA" sz="1600" b="1" dirty="0" err="1" smtClean="0"/>
              <a:t>СІН</a:t>
            </a:r>
            <a:r>
              <a:rPr lang="uk-UA" sz="1600" b="1" dirty="0" smtClean="0"/>
              <a:t>, % </a:t>
            </a:r>
            <a:r>
              <a:rPr lang="uk-UA" sz="1600" b="1" dirty="0" err="1" smtClean="0"/>
              <a:t>самопротестованих</a:t>
            </a:r>
            <a:r>
              <a:rPr lang="uk-UA" sz="1600" b="1" dirty="0" smtClean="0"/>
              <a:t>?</a:t>
            </a:r>
          </a:p>
          <a:p>
            <a:r>
              <a:rPr lang="uk-UA" sz="1600" i="1" dirty="0" err="1" smtClean="0"/>
              <a:t>Самотестування</a:t>
            </a:r>
            <a:r>
              <a:rPr lang="uk-UA" sz="1600" i="1" dirty="0" smtClean="0"/>
              <a:t> виключно серед партнерів, до 7% </a:t>
            </a:r>
            <a:r>
              <a:rPr lang="uk-UA" sz="1600" i="1" dirty="0" err="1" smtClean="0"/>
              <a:t>СІН</a:t>
            </a:r>
            <a:r>
              <a:rPr lang="uk-UA" sz="1600" i="1" dirty="0" smtClean="0"/>
              <a:t> можуть отримати тести для </a:t>
            </a:r>
            <a:r>
              <a:rPr lang="uk-UA" sz="1600" i="1" dirty="0" err="1" smtClean="0"/>
              <a:t>самотестування</a:t>
            </a:r>
            <a:r>
              <a:rPr lang="uk-UA" sz="1600" i="1" dirty="0" smtClean="0"/>
              <a:t> їх партнерів</a:t>
            </a:r>
          </a:p>
          <a:p>
            <a:endParaRPr lang="uk-UA" sz="1600" i="1" dirty="0" smtClean="0"/>
          </a:p>
          <a:p>
            <a:pPr marL="268288" indent="-268288">
              <a:buFont typeface="Wingdings" pitchFamily="2" charset="2"/>
              <a:buChar char="q"/>
            </a:pPr>
            <a:r>
              <a:rPr lang="uk-UA" sz="1600" b="1" dirty="0" smtClean="0"/>
              <a:t>Питання до Модулю 2 – РКС</a:t>
            </a:r>
          </a:p>
          <a:p>
            <a:endParaRPr lang="uk-UA" sz="1600" b="1" dirty="0" smtClean="0">
              <a:solidFill>
                <a:srgbClr val="008000"/>
              </a:solidFill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є обов’язковим включення до </a:t>
            </a:r>
            <a:r>
              <a:rPr lang="uk-UA" sz="1600" b="1" dirty="0" err="1" smtClean="0"/>
              <a:t>активностей</a:t>
            </a:r>
            <a:r>
              <a:rPr lang="uk-UA" sz="1600" b="1" dirty="0" smtClean="0"/>
              <a:t> проведення груп самодопомоги?</a:t>
            </a:r>
          </a:p>
          <a:p>
            <a:pPr marL="360363"/>
            <a:r>
              <a:rPr lang="uk-UA" sz="1600" i="1" dirty="0" smtClean="0"/>
              <a:t>Не обов'язкове, але включення в проект додаткових заходів вітається</a:t>
            </a:r>
            <a:endParaRPr lang="uk-UA" sz="1600" b="1" i="1" dirty="0" smtClean="0"/>
          </a:p>
          <a:p>
            <a:endParaRPr lang="uk-UA" sz="1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21031" y="300676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Питання/Відповіді - Профілактика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99945"/>
            <a:ext cx="763963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Уразливі групи</a:t>
            </a:r>
            <a:endParaRPr lang="en-US" sz="40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/>
        </p:nvSpPr>
        <p:spPr>
          <a:xfrm>
            <a:off x="519633" y="2397337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l"/>
            <a:r>
              <a:rPr lang="uk-UA" sz="1800" i="1" dirty="0" smtClean="0"/>
              <a:t>Підгрупи: </a:t>
            </a:r>
            <a:endParaRPr lang="ru-RU" sz="1800" i="1" dirty="0" smtClean="0"/>
          </a:p>
          <a:p>
            <a:pPr marL="268288" indent="-268288" algn="l">
              <a:buFont typeface="Wingdings" pitchFamily="2" charset="2"/>
              <a:buChar char="Ø"/>
            </a:pPr>
            <a:r>
              <a:rPr lang="uk-UA" sz="1800" b="1" dirty="0" smtClean="0"/>
              <a:t>молодь і ЧСЧ середнього віку (45+)</a:t>
            </a:r>
            <a:endParaRPr lang="ru-RU" sz="1800" b="1" dirty="0" smtClean="0"/>
          </a:p>
          <a:p>
            <a:pPr marL="268288" indent="-268288" algn="l">
              <a:buFont typeface="Wingdings" pitchFamily="2" charset="2"/>
              <a:buChar char="Ø"/>
            </a:pPr>
            <a:r>
              <a:rPr lang="uk-UA" sz="1800" dirty="0" smtClean="0"/>
              <a:t>ЧСЧ – споживачі ін’єкційних наркотиків</a:t>
            </a:r>
            <a:endParaRPr lang="ru-RU" sz="1800" dirty="0" smtClean="0"/>
          </a:p>
          <a:p>
            <a:pPr marL="268288" indent="-268288" algn="l">
              <a:buFont typeface="Wingdings" pitchFamily="2" charset="2"/>
              <a:buChar char="Ø"/>
            </a:pPr>
            <a:r>
              <a:rPr lang="uk-UA" sz="1800" dirty="0" smtClean="0"/>
              <a:t>чоловіки – працівники секс-індустрії</a:t>
            </a:r>
            <a:endParaRPr lang="ru-RU" sz="1800" dirty="0" smtClean="0"/>
          </a:p>
          <a:p>
            <a:pPr marL="268288" indent="-268288" algn="l">
              <a:buFont typeface="Wingdings" pitchFamily="2" charset="2"/>
              <a:buChar char="Ø"/>
            </a:pPr>
            <a:r>
              <a:rPr lang="uk-UA" sz="1800" dirty="0" smtClean="0"/>
              <a:t>ЧСЧ у малих містах і селах</a:t>
            </a:r>
            <a:endParaRPr lang="ru-RU" sz="1800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9633" y="1282237"/>
            <a:ext cx="4823892" cy="613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000" b="1" dirty="0" smtClean="0"/>
              <a:t>Модуль 3. Чоловіки, які мають секс з чоловіками (ЧСЧ)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282258" y="2397337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l"/>
            <a:r>
              <a:rPr lang="uk-UA" sz="1800" i="1" dirty="0" smtClean="0"/>
              <a:t>Підгрупи: </a:t>
            </a:r>
            <a:endParaRPr lang="ru-RU" sz="1800" i="1" dirty="0" smtClean="0"/>
          </a:p>
          <a:p>
            <a:pPr marL="268288" lvl="0" indent="-268288" algn="l">
              <a:buFont typeface="Wingdings" pitchFamily="2" charset="2"/>
              <a:buChar char="Ø"/>
            </a:pPr>
            <a:r>
              <a:rPr lang="uk-UA" sz="1800" dirty="0" smtClean="0"/>
              <a:t>ТГ споживачі наркотиків</a:t>
            </a:r>
            <a:endParaRPr lang="ru-RU" sz="1800" dirty="0" smtClean="0"/>
          </a:p>
          <a:p>
            <a:pPr marL="268288" lvl="0" indent="-268288" algn="l">
              <a:buFont typeface="Wingdings" pitchFamily="2" charset="2"/>
              <a:buChar char="Ø"/>
            </a:pPr>
            <a:r>
              <a:rPr lang="uk-UA" sz="1800" dirty="0" smtClean="0"/>
              <a:t>ТГ – працівники секс-індустрії</a:t>
            </a:r>
            <a:endParaRPr lang="ru-RU" sz="1800" dirty="0" smtClean="0"/>
          </a:p>
          <a:p>
            <a:pPr marL="268288" lvl="0" indent="-268288" algn="l">
              <a:buFont typeface="Wingdings" pitchFamily="2" charset="2"/>
              <a:buChar char="Ø"/>
            </a:pPr>
            <a:r>
              <a:rPr lang="uk-UA" sz="1800" dirty="0" smtClean="0"/>
              <a:t>сексуальні партнери ТГ</a:t>
            </a:r>
            <a:endParaRPr lang="ru-RU" sz="1800" dirty="0" smtClean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1783" y="1282237"/>
            <a:ext cx="4823892" cy="57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000" b="1" dirty="0" smtClean="0"/>
              <a:t>Модуль 4. </a:t>
            </a:r>
            <a:r>
              <a:rPr lang="uk-UA" sz="2000" b="1" dirty="0" err="1" smtClean="0"/>
              <a:t>Трансгендери</a:t>
            </a:r>
            <a:r>
              <a:rPr lang="uk-UA" sz="2000" b="1" dirty="0" smtClean="0"/>
              <a:t> (ТГ)</a:t>
            </a: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9611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Питання/Відповіді - Профілактика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69783" y="1050795"/>
            <a:ext cx="116103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Wingdings" pitchFamily="2" charset="2"/>
              <a:buChar char="q"/>
            </a:pPr>
            <a:r>
              <a:rPr lang="uk-UA" sz="1600" b="1" dirty="0" smtClean="0"/>
              <a:t>Питання до </a:t>
            </a:r>
            <a:r>
              <a:rPr lang="uk-UA" sz="1600" b="1" dirty="0" err="1" smtClean="0"/>
              <a:t>піднапрямку</a:t>
            </a:r>
            <a:r>
              <a:rPr lang="uk-UA" sz="1600" b="1" dirty="0" smtClean="0"/>
              <a:t> СІТІ та ОСF-CITI, та </a:t>
            </a:r>
            <a:r>
              <a:rPr lang="uk-UA" sz="1600" b="1" dirty="0" err="1" smtClean="0"/>
              <a:t>переадресація</a:t>
            </a:r>
            <a:r>
              <a:rPr lang="uk-UA" sz="1600" b="1" dirty="0" smtClean="0"/>
              <a:t> клієнтів між проектами</a:t>
            </a:r>
          </a:p>
          <a:p>
            <a:endParaRPr lang="uk-UA" sz="1600" b="1" dirty="0" smtClean="0">
              <a:solidFill>
                <a:srgbClr val="008000"/>
              </a:solidFill>
            </a:endParaRPr>
          </a:p>
          <a:p>
            <a:pPr indent="360363">
              <a:buFont typeface="Wingdings" pitchFamily="2" charset="2"/>
              <a:buChar char="Ø"/>
            </a:pPr>
            <a:r>
              <a:rPr lang="uk-UA" sz="1600" b="1" dirty="0" smtClean="0"/>
              <a:t>Відмінності між напрямками СІТІ 2А та ОСF-CITI ЗА</a:t>
            </a:r>
            <a:r>
              <a:rPr lang="uk-UA" sz="1600" dirty="0" smtClean="0">
                <a:solidFill>
                  <a:srgbClr val="008000"/>
                </a:solidFill>
              </a:rPr>
              <a:t>. </a:t>
            </a:r>
          </a:p>
          <a:p>
            <a:pPr marL="360363"/>
            <a:r>
              <a:rPr lang="uk-UA" sz="1600" i="1" dirty="0" smtClean="0"/>
              <a:t>СІТІ для </a:t>
            </a:r>
            <a:r>
              <a:rPr lang="uk-UA" sz="1600" i="1" dirty="0" err="1" smtClean="0"/>
              <a:t>СІН</a:t>
            </a:r>
            <a:r>
              <a:rPr lang="uk-UA" sz="1600" i="1" dirty="0" smtClean="0"/>
              <a:t> (2А) - це звичайний кейс-менеджмент. Кейс-менеджер супроводжує клієнтів на всіх етапах постановки на облік/призначення </a:t>
            </a:r>
            <a:r>
              <a:rPr lang="uk-UA" sz="1600" i="1" dirty="0" err="1" smtClean="0"/>
              <a:t>АРТ</a:t>
            </a:r>
            <a:r>
              <a:rPr lang="uk-UA" sz="1600" i="1" dirty="0" smtClean="0"/>
              <a:t>. Посібник по кейс-менеджменту детально описує критерії відбору, описує порядок роботи кейс-менеджера та вимоги щодо ведення документації.</a:t>
            </a:r>
          </a:p>
          <a:p>
            <a:pPr marL="360363"/>
            <a:r>
              <a:rPr lang="uk-UA" sz="1600" i="1" dirty="0" smtClean="0"/>
              <a:t>OCF +СІТІ (3А) – це оптимізована система виявлення серед соціальних мереж + кейс-менеджмент для виявлених в рамках OCF клієнтів. Деталі напрямку OCF для </a:t>
            </a:r>
            <a:r>
              <a:rPr lang="uk-UA" sz="1600" i="1" dirty="0" err="1" smtClean="0"/>
              <a:t>СІН</a:t>
            </a:r>
            <a:r>
              <a:rPr lang="uk-UA" sz="1600" i="1" dirty="0" smtClean="0"/>
              <a:t> прописано в конкурсному оголошенні (ст. 28-30)</a:t>
            </a:r>
          </a:p>
          <a:p>
            <a:pPr marL="360363"/>
            <a:endParaRPr lang="uk-UA" sz="1600" i="1" dirty="0" smtClean="0"/>
          </a:p>
          <a:p>
            <a:r>
              <a:rPr lang="uk-UA" sz="1600" i="1" dirty="0" smtClean="0">
                <a:solidFill>
                  <a:srgbClr val="FF0000"/>
                </a:solidFill>
              </a:rPr>
              <a:t>!!! Уважно дивіться таблицю індикаторів. В регіонах, де не вказані охоплення, фінансування ГФ не передбачено. Для цих регіонів рекомендовано прописати та впроваджувати </a:t>
            </a:r>
            <a:r>
              <a:rPr lang="uk-UA" sz="1600" i="1" dirty="0" err="1" smtClean="0">
                <a:solidFill>
                  <a:srgbClr val="FF0000"/>
                </a:solidFill>
              </a:rPr>
              <a:t>піднапрям</a:t>
            </a:r>
            <a:r>
              <a:rPr lang="uk-UA" sz="1600" i="1" dirty="0" smtClean="0">
                <a:solidFill>
                  <a:srgbClr val="FF0000"/>
                </a:solidFill>
              </a:rPr>
              <a:t> «Навігація клієнтів з позитивним результатом ШТ на ВІЛ».</a:t>
            </a:r>
          </a:p>
          <a:p>
            <a:endParaRPr lang="uk-UA" sz="1600" dirty="0" smtClean="0"/>
          </a:p>
          <a:p>
            <a:pPr indent="360363">
              <a:buFont typeface="Wingdings" pitchFamily="2" charset="2"/>
              <a:buChar char="Ø"/>
            </a:pPr>
            <a:r>
              <a:rPr lang="uk-UA" sz="1600" dirty="0" smtClean="0"/>
              <a:t> </a:t>
            </a:r>
            <a:r>
              <a:rPr lang="uk-UA" sz="1600" b="1" dirty="0" smtClean="0"/>
              <a:t>Який механізм </a:t>
            </a:r>
            <a:r>
              <a:rPr lang="uk-UA" sz="1600" b="1" dirty="0" err="1" smtClean="0"/>
              <a:t>перенаправлення</a:t>
            </a:r>
            <a:r>
              <a:rPr lang="uk-UA" sz="1600" b="1" dirty="0" smtClean="0"/>
              <a:t> клієнтів по завершенні кейсу з 2А до 24М?</a:t>
            </a:r>
          </a:p>
          <a:p>
            <a:pPr marL="360363">
              <a:tabLst>
                <a:tab pos="360363" algn="l"/>
              </a:tabLst>
            </a:pPr>
            <a:r>
              <a:rPr lang="uk-UA" sz="1600" i="1" dirty="0" err="1" smtClean="0"/>
              <a:t>Перенаправлення</a:t>
            </a:r>
            <a:r>
              <a:rPr lang="uk-UA" sz="1600" i="1" dirty="0" smtClean="0"/>
              <a:t> відбувається за бажанням клієнта та Алгоритм </a:t>
            </a:r>
            <a:r>
              <a:rPr lang="uk-UA" sz="1600" i="1" dirty="0" err="1" smtClean="0"/>
              <a:t>переадресації</a:t>
            </a:r>
            <a:r>
              <a:rPr lang="uk-UA" sz="1600" i="1" dirty="0" smtClean="0"/>
              <a:t> клієнтів аналогічний попереднім періодам (підписання договорів про співпрацю тощо)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Одним із пунктів цільової групи 02А є - не бути клієнтом проектів із ДІП – це має бути </a:t>
            </a:r>
            <a:r>
              <a:rPr lang="uk-UA" sz="1600" b="1" dirty="0" err="1" smtClean="0"/>
              <a:t>самодекларація</a:t>
            </a:r>
            <a:r>
              <a:rPr lang="uk-UA" sz="1600" b="1" dirty="0" smtClean="0"/>
              <a:t> клієнта чи робити звірку перетинів?</a:t>
            </a:r>
          </a:p>
          <a:p>
            <a:pPr marL="360363"/>
            <a:r>
              <a:rPr lang="uk-UA" sz="1600" i="1" dirty="0" err="1" smtClean="0"/>
              <a:t>Самодекларація</a:t>
            </a:r>
            <a:r>
              <a:rPr lang="uk-UA" sz="1600" i="1" dirty="0" smtClean="0"/>
              <a:t> при взятті клієнта важлива, але крім того на регулярній основі варто звіряти клієнтів із проектом догляду та підтримки</a:t>
            </a:r>
          </a:p>
          <a:p>
            <a:pPr indent="360363">
              <a:buFont typeface="Wingdings" pitchFamily="2" charset="2"/>
              <a:buChar char="Ø"/>
            </a:pPr>
            <a:r>
              <a:rPr lang="uk-UA" sz="1600" b="1" dirty="0" smtClean="0"/>
              <a:t>Чи можлива компенсація проїзду для клієнтів кейсу які проживають у віддалених населених пунктах області? </a:t>
            </a:r>
          </a:p>
          <a:p>
            <a:pPr marL="360363"/>
            <a:r>
              <a:rPr lang="uk-UA" sz="1600" i="1" dirty="0" smtClean="0"/>
              <a:t>Можлива в рамках наявного бюджету.</a:t>
            </a:r>
            <a:endParaRPr lang="uk-UA" sz="1600" i="1" dirty="0" smtClean="0">
              <a:solidFill>
                <a:srgbClr val="008000"/>
              </a:solidFill>
            </a:endParaRPr>
          </a:p>
          <a:p>
            <a:pPr marL="360363"/>
            <a:endParaRPr lang="uk-UA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9611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Питання/Відповіді до напрямку 04А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1970" y="1090569"/>
            <a:ext cx="112300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На даний напрямок рекомендовано подаватися організаціям, які реалізовували проект за кошти СНІД Фонду </a:t>
            </a:r>
            <a:r>
              <a:rPr lang="uk-UA" sz="1600" dirty="0" err="1" smtClean="0"/>
              <a:t>Елтона</a:t>
            </a:r>
            <a:r>
              <a:rPr lang="uk-UA" sz="1600" dirty="0" smtClean="0"/>
              <a:t> Джона, у шести містах України: </a:t>
            </a:r>
            <a:r>
              <a:rPr lang="uk-UA" sz="1600" b="1" dirty="0" smtClean="0"/>
              <a:t>Харків, Хмельницький, Київ, Одеса, Полтава, Слов’янськ</a:t>
            </a:r>
            <a:r>
              <a:rPr lang="uk-UA" sz="1600" dirty="0" smtClean="0"/>
              <a:t>.</a:t>
            </a:r>
          </a:p>
          <a:p>
            <a:r>
              <a:rPr lang="uk-UA" sz="1600" dirty="0" smtClean="0"/>
              <a:t>За результатами конкурсу планується підтримка 3 проектів. </a:t>
            </a:r>
          </a:p>
          <a:p>
            <a:endParaRPr lang="uk-UA" sz="1600" b="1" dirty="0" smtClean="0"/>
          </a:p>
          <a:p>
            <a:endParaRPr lang="uk-UA" sz="1600" b="1" dirty="0" smtClean="0"/>
          </a:p>
          <a:p>
            <a:endParaRPr lang="uk-UA" sz="1600" b="1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включені 450 СІН- віком 14-24 роки до показника планового охоплення </a:t>
            </a:r>
            <a:r>
              <a:rPr lang="uk-UA" sz="1600" b="1" dirty="0" err="1" smtClean="0"/>
              <a:t>СІН</a:t>
            </a:r>
            <a:r>
              <a:rPr lang="uk-UA" sz="1600" b="1" dirty="0" smtClean="0"/>
              <a:t> по Харківській області – 10 204 </a:t>
            </a:r>
            <a:r>
              <a:rPr lang="uk-UA" sz="1600" b="1" dirty="0" err="1" smtClean="0"/>
              <a:t>СІН</a:t>
            </a:r>
            <a:r>
              <a:rPr lang="uk-UA" sz="1600" b="1" dirty="0" smtClean="0"/>
              <a:t>?</a:t>
            </a:r>
          </a:p>
          <a:p>
            <a:pPr marL="360363" indent="0">
              <a:buNone/>
            </a:pPr>
            <a:r>
              <a:rPr lang="uk-UA" sz="1600" i="1" dirty="0" smtClean="0"/>
              <a:t>Так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Кількість СНІН, запланованих в охоплення відноситься до індикатора кількості осіб, які ведуть ризиковану сексуальну поведінку 1050? </a:t>
            </a:r>
          </a:p>
          <a:p>
            <a:pPr marL="360363" indent="0">
              <a:buNone/>
            </a:pPr>
            <a:r>
              <a:rPr lang="uk-UA" sz="1600" i="1" dirty="0" smtClean="0"/>
              <a:t>В індикатор 1050 осіб, які ведуть ризиковану сексуальну поведінку входять як СНІН, які ведуть ризиковану сексуальну поведінку так і інші підлітки, які ведуть ризиковану сексуальну поведінку</a:t>
            </a:r>
            <a:endParaRPr lang="uk-UA" sz="1600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дозволено само тестування ШТ для повнолітніх?</a:t>
            </a:r>
          </a:p>
          <a:p>
            <a:pPr marL="360363" indent="0">
              <a:buNone/>
            </a:pPr>
            <a:r>
              <a:rPr lang="uk-UA" sz="1600" i="1" dirty="0" err="1" smtClean="0"/>
              <a:t>Самотестування</a:t>
            </a:r>
            <a:r>
              <a:rPr lang="uk-UA" sz="1600" i="1" dirty="0" smtClean="0"/>
              <a:t> передбачено для партнерів </a:t>
            </a:r>
            <a:r>
              <a:rPr lang="uk-UA" sz="1600" i="1" dirty="0" err="1" smtClean="0"/>
              <a:t>СІН</a:t>
            </a:r>
            <a:r>
              <a:rPr lang="uk-UA" sz="1600" i="1" dirty="0" smtClean="0"/>
              <a:t>, РКС, ЧСЧ, в тому числі молодих (18-24).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Ведення випадків кейса відбувається за попередньо напрацьованим механізмом?</a:t>
            </a:r>
          </a:p>
          <a:p>
            <a:pPr marL="360363" indent="0">
              <a:buNone/>
            </a:pPr>
            <a:r>
              <a:rPr lang="uk-UA" sz="1600" i="1" dirty="0" smtClean="0"/>
              <a:t>Так.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включені послуги психолога в даний напрям?</a:t>
            </a:r>
          </a:p>
          <a:p>
            <a:pPr marL="360363" indent="0">
              <a:buNone/>
            </a:pPr>
            <a:r>
              <a:rPr lang="uk-UA" sz="1600" i="1" dirty="0" smtClean="0"/>
              <a:t>В рамках бюджету на розсуд організації можливе залучення додаткових профільних спеціалістів. В рамках бюджет на розсуд організації можливе залучення додаткових профільних спеціалістів.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uk-UA" sz="1600" b="1" dirty="0" smtClean="0"/>
              <a:t>Чи можна передбачити виїзди МА до населених пунктів області для надання базових послуг, та залучення до проекту?</a:t>
            </a:r>
          </a:p>
          <a:p>
            <a:pPr marL="360363" indent="0">
              <a:buNone/>
            </a:pPr>
            <a:r>
              <a:rPr lang="uk-UA" sz="1600" i="1" dirty="0" smtClean="0"/>
              <a:t>Так. Потрібно.</a:t>
            </a:r>
            <a:endParaRPr lang="uk-UA" sz="1600" dirty="0" smtClean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49611"/>
            <a:ext cx="8985094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Питання/Відповіді</a:t>
            </a:r>
            <a:r>
              <a:rPr lang="en-US" sz="3200" b="1" dirty="0" smtClean="0"/>
              <a:t> – </a:t>
            </a:r>
            <a:r>
              <a:rPr lang="uk-UA" sz="3200" b="1" dirty="0" smtClean="0"/>
              <a:t>ТБ: Модуль 5, 6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1969" y="1344147"/>
            <a:ext cx="1104550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uk-UA" sz="1600" b="1" dirty="0" smtClean="0"/>
              <a:t>З якою періодичністю повинні надаватися продуктові набори/продуктові картки?</a:t>
            </a:r>
          </a:p>
          <a:p>
            <a:pPr marL="360363" indent="-1588"/>
            <a:r>
              <a:rPr lang="uk-UA" sz="1600" i="1" dirty="0"/>
              <a:t>Закладено по 9 наборів для МРТБ та 3 набори для чутливого </a:t>
            </a:r>
            <a:r>
              <a:rPr lang="uk-UA" sz="1600" i="1" dirty="0" smtClean="0"/>
              <a:t>ТБ. Набори повинні надаватись клієнтам на підставі оцінки потреб клієнтів.</a:t>
            </a:r>
          </a:p>
          <a:p>
            <a:pPr marL="360363" indent="-1588"/>
            <a:endParaRPr lang="uk-UA" sz="1600" i="1" dirty="0" smtClean="0"/>
          </a:p>
          <a:p>
            <a:pPr marL="358775" indent="-358775">
              <a:buFont typeface="Wingdings" pitchFamily="2" charset="2"/>
              <a:buChar char="q"/>
            </a:pPr>
            <a:r>
              <a:rPr lang="uk-UA" sz="1600" b="1" dirty="0" smtClean="0"/>
              <a:t>Як буде розраховуватись квота та які критерії щодо проведення </a:t>
            </a:r>
            <a:r>
              <a:rPr lang="uk-UA" sz="1600" b="1" dirty="0" err="1" smtClean="0"/>
              <a:t>дороговартісних</a:t>
            </a:r>
            <a:r>
              <a:rPr lang="uk-UA" sz="1600" b="1" dirty="0" smtClean="0"/>
              <a:t> обстежень для діагностики ТБ/моніторингу лікування/моніторингу побічних реакцій?</a:t>
            </a:r>
          </a:p>
          <a:p>
            <a:pPr marL="358775"/>
            <a:r>
              <a:rPr lang="uk-UA" sz="1600" i="1" dirty="0" smtClean="0"/>
              <a:t>Кошти закладені на 25% клієнтів проекту. Оплата дороговартісних послуг повинна проводитись на підставі потреб клієнтів, для прийняття рішення про оплату повинен залучатись лікуючий лікар.</a:t>
            </a:r>
          </a:p>
          <a:p>
            <a:pPr marL="358775"/>
            <a:endParaRPr lang="uk-UA" sz="1600" i="1" dirty="0" smtClean="0"/>
          </a:p>
          <a:p>
            <a:pPr indent="358775">
              <a:buFont typeface="Wingdings" pitchFamily="2" charset="2"/>
              <a:buChar char="q"/>
            </a:pPr>
            <a:r>
              <a:rPr lang="uk-UA" sz="1600" b="1" dirty="0" smtClean="0"/>
              <a:t>Чи можливо планування виїздів МА для діяльності за напрямом 14А (розпорядником є партнерська організація)?</a:t>
            </a:r>
          </a:p>
          <a:p>
            <a:pPr indent="358775"/>
            <a:r>
              <a:rPr lang="uk-UA" sz="1600" i="1" dirty="0" smtClean="0"/>
              <a:t>За напрямком 14А не передбачено фінансування МА</a:t>
            </a:r>
          </a:p>
          <a:p>
            <a:pPr marL="358775" indent="-358775">
              <a:buFont typeface="Wingdings" pitchFamily="2" charset="2"/>
              <a:buChar char="q"/>
            </a:pPr>
            <a:endParaRPr lang="uk-UA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1790" y="257908"/>
            <a:ext cx="11414926" cy="358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10835D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63909" y="1475714"/>
            <a:ext cx="1738073" cy="45110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1423988"/>
            <a:ext cx="7467601" cy="8620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4000" b="1" dirty="0" err="1" smtClean="0"/>
              <a:t>Дяку</a:t>
            </a:r>
            <a:r>
              <a:rPr lang="uk-UA" sz="4000" b="1" dirty="0" err="1" smtClean="0"/>
              <a:t>ємо</a:t>
            </a:r>
            <a:endParaRPr lang="en-US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199" y="2113463"/>
            <a:ext cx="7305675" cy="1216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00"/>
              </a:spcBef>
            </a:pPr>
            <a:r>
              <a:rPr lang="en-US" sz="1200" dirty="0"/>
              <a:t>5 </a:t>
            </a:r>
            <a:r>
              <a:rPr lang="en-US" sz="1200" dirty="0" err="1"/>
              <a:t>Dilova</a:t>
            </a:r>
            <a:r>
              <a:rPr lang="en-US" sz="1200" dirty="0"/>
              <a:t> </a:t>
            </a:r>
            <a:r>
              <a:rPr lang="en-US" sz="1200" dirty="0" err="1"/>
              <a:t>st.</a:t>
            </a:r>
            <a:r>
              <a:rPr lang="en-US" sz="1200" dirty="0"/>
              <a:t>, building 10A, 9th floor</a:t>
            </a:r>
          </a:p>
          <a:p>
            <a:pPr algn="l">
              <a:spcBef>
                <a:spcPts val="300"/>
              </a:spcBef>
            </a:pPr>
            <a:r>
              <a:rPr lang="en-US" sz="1200" dirty="0" smtClean="0"/>
              <a:t>03150 </a:t>
            </a:r>
            <a:r>
              <a:rPr lang="en-US" sz="1200" dirty="0"/>
              <a:t>Kyiv, Ukraine</a:t>
            </a:r>
          </a:p>
          <a:p>
            <a:pPr algn="l">
              <a:spcBef>
                <a:spcPts val="300"/>
              </a:spcBef>
            </a:pPr>
            <a:r>
              <a:rPr lang="en-US" sz="1200" dirty="0"/>
              <a:t>Tel.: (+380 44) </a:t>
            </a:r>
            <a:r>
              <a:rPr lang="en-US" sz="1200" dirty="0" smtClean="0"/>
              <a:t>490-5485</a:t>
            </a:r>
            <a:endParaRPr lang="en-US" sz="1200" dirty="0"/>
          </a:p>
          <a:p>
            <a:pPr algn="l">
              <a:spcBef>
                <a:spcPts val="300"/>
              </a:spcBef>
            </a:pPr>
            <a:r>
              <a:rPr lang="en-US" sz="1200" dirty="0"/>
              <a:t>Fax: (+380 44) 490-5489</a:t>
            </a:r>
          </a:p>
          <a:p>
            <a:pPr algn="l">
              <a:spcBef>
                <a:spcPts val="300"/>
              </a:spcBef>
            </a:pPr>
            <a:r>
              <a:rPr lang="en-US" sz="1200" dirty="0"/>
              <a:t>e-mail: </a:t>
            </a:r>
            <a:r>
              <a:rPr lang="en-US" sz="1200" dirty="0" smtClean="0"/>
              <a:t>office@aph.org.ua </a:t>
            </a:r>
          </a:p>
          <a:p>
            <a:pPr algn="l">
              <a:spcBef>
                <a:spcPts val="300"/>
              </a:spcBef>
            </a:pPr>
            <a:r>
              <a:rPr lang="en-US" sz="1200" dirty="0" smtClean="0"/>
              <a:t>http</a:t>
            </a:r>
            <a:r>
              <a:rPr lang="en-US" sz="1200" dirty="0"/>
              <a:t>://aph.org.ua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950513" y="449049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700" dirty="0" smtClean="0">
                <a:solidFill>
                  <a:schemeClr val="bg1"/>
                </a:solidFill>
              </a:rPr>
              <a:t>www.aph.org.ua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643724" y="699846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>
                <a:solidFill>
                  <a:schemeClr val="bg1"/>
                </a:solidFill>
              </a:rPr>
              <a:t>www.aph.org.ua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816924" y="3512269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1790" y="3838470"/>
            <a:ext cx="11414926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6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99945"/>
            <a:ext cx="763963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Пакет послуг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519632" y="1575215"/>
            <a:ext cx="5512051" cy="3164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Консультація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Видача профілактичних матеріалів: шприц(голка), спиртові серветки, презервативи, </a:t>
            </a:r>
            <a:r>
              <a:rPr lang="uk-UA" sz="1800" dirty="0" err="1" smtClean="0"/>
              <a:t>лубриканти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Тестування (ВІЛ, ВГС)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err="1" smtClean="0"/>
              <a:t>Скринінг</a:t>
            </a:r>
            <a:r>
              <a:rPr lang="uk-UA" sz="1800" dirty="0" smtClean="0"/>
              <a:t> на туберкульоз</a:t>
            </a:r>
            <a:endParaRPr lang="ru-RU" sz="1800" dirty="0" smtClean="0"/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Навігація клієнта з позитивним результатом швидкого тесту на ВІЛ</a:t>
            </a:r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Видача тестів для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</a:rPr>
              <a:t>самотестування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 партнерів</a:t>
            </a:r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Профілактика передозування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9633" y="1189958"/>
            <a:ext cx="4823892" cy="613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" indent="-19050" algn="l"/>
            <a:r>
              <a:rPr lang="uk-UA" sz="2000" b="1" dirty="0" smtClean="0"/>
              <a:t>Базовий пакет для </a:t>
            </a:r>
            <a:r>
              <a:rPr lang="uk-UA" sz="2000" b="1" dirty="0" err="1" smtClean="0"/>
              <a:t>СІН</a:t>
            </a:r>
            <a:r>
              <a:rPr lang="uk-UA" sz="2000" b="1" dirty="0" smtClean="0"/>
              <a:t> </a:t>
            </a:r>
            <a:r>
              <a:rPr lang="uk-UA" sz="2000" dirty="0" smtClean="0"/>
              <a:t>(01А)</a:t>
            </a:r>
          </a:p>
          <a:p>
            <a:pPr marL="19050" indent="-19050" algn="l"/>
            <a:endParaRPr lang="uk-UA" sz="2000" b="1" dirty="0" smtClean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282258" y="1575216"/>
            <a:ext cx="5042880" cy="3122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sz="1800" dirty="0" smtClean="0"/>
              <a:t>Консультація</a:t>
            </a:r>
            <a:endParaRPr lang="ru-RU" sz="1800" dirty="0" smtClean="0"/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sz="1800" dirty="0" smtClean="0"/>
              <a:t>Видача профілактичних матеріалів: презервативи, </a:t>
            </a:r>
            <a:r>
              <a:rPr lang="uk-UA" sz="1800" dirty="0" err="1" smtClean="0"/>
              <a:t>лубриканти</a:t>
            </a:r>
            <a:endParaRPr lang="uk-UA" sz="1800" dirty="0" smtClean="0"/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sz="1800" dirty="0" smtClean="0"/>
              <a:t>Тестування (ВІЛ, сифіліс)</a:t>
            </a:r>
            <a:endParaRPr lang="ru-RU" sz="1800" dirty="0" smtClean="0"/>
          </a:p>
          <a:p>
            <a:pPr marL="514350" lvl="0" indent="-514350" algn="l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sz="1800" dirty="0" err="1" smtClean="0"/>
              <a:t>Скринінг</a:t>
            </a:r>
            <a:r>
              <a:rPr lang="uk-UA" sz="1800" dirty="0" smtClean="0"/>
              <a:t> на туберкульоз</a:t>
            </a:r>
            <a:endParaRPr lang="ru-RU" sz="1800" dirty="0" smtClean="0"/>
          </a:p>
          <a:p>
            <a:pPr marL="542925" lvl="0" indent="-542925" algn="l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Навігація клієнта з позитивним результатом швидкого тесту на ВІЛ </a:t>
            </a:r>
          </a:p>
          <a:p>
            <a:pPr marL="542925" lvl="0" indent="-542925" algn="l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Видача тестів для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</a:rPr>
              <a:t>самотестування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 партнерів</a:t>
            </a:r>
          </a:p>
          <a:p>
            <a:pPr marL="542925" indent="-542925"/>
            <a:endParaRPr lang="uk-UA" sz="1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42925" indent="-542925"/>
            <a:endParaRPr lang="uk-UA" sz="1800" i="1" dirty="0" smtClean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291783" y="1189958"/>
            <a:ext cx="4823892" cy="57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" indent="-19050"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uk-UA" sz="2000" b="1" dirty="0" smtClean="0"/>
              <a:t>Базовий пакет для РКС </a:t>
            </a:r>
            <a:r>
              <a:rPr lang="uk-UA" sz="2000" dirty="0" smtClean="0"/>
              <a:t>(06А)</a:t>
            </a:r>
          </a:p>
          <a:p>
            <a:pPr marL="19050" lvl="0" indent="-19050" algn="l">
              <a:lnSpc>
                <a:spcPct val="100000"/>
              </a:lnSpc>
              <a:spcBef>
                <a:spcPct val="20000"/>
              </a:spcBef>
              <a:defRPr/>
            </a:pPr>
            <a:endParaRPr lang="uk-UA" sz="2000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22913" y="5039252"/>
            <a:ext cx="5861109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>
              <a:buNone/>
            </a:pPr>
            <a:r>
              <a:rPr lang="uk-UA" i="1" dirty="0" smtClean="0"/>
              <a:t>02А-05А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/>
              <a:t>Мобільна амбулаторія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/>
              <a:t>Кейс-менеджмент (СІТІ) (у визначених регіонах)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OCF+СІТІ (у визначених регіонах)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Надання послуг зі зменшення шкоди підліткам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44873" y="5035930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2925" indent="-542925"/>
            <a:r>
              <a:rPr lang="uk-UA" i="1" dirty="0" smtClean="0"/>
              <a:t>05А, 07А-08А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/>
              <a:t>Мобільна амбулаторія</a:t>
            </a:r>
          </a:p>
          <a:p>
            <a:pPr marL="542925" lvl="0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Кейс-менеджмент (СІТІ) (у визначених регіонах)</a:t>
            </a:r>
          </a:p>
          <a:p>
            <a:pPr marL="542925" lvl="0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OCF+СІТІ (у визначених регіонах)</a:t>
            </a: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99945"/>
            <a:ext cx="763963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Пакет послуг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519632" y="1575215"/>
            <a:ext cx="5512051" cy="3164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Консультація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Видача профілактичних матеріалів: презервативи, </a:t>
            </a:r>
            <a:r>
              <a:rPr lang="uk-UA" sz="1800" dirty="0" err="1" smtClean="0"/>
              <a:t>лубриканти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Тестування (ВІЛ, ВГС, ВГВ, сифіліс)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err="1" smtClean="0"/>
              <a:t>Скринінг</a:t>
            </a:r>
            <a:r>
              <a:rPr lang="uk-UA" sz="1800" dirty="0" smtClean="0"/>
              <a:t> на туберкульоз</a:t>
            </a:r>
            <a:endParaRPr lang="ru-RU" sz="1800" dirty="0" smtClean="0"/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Навігація клієнта з позитивним результатом швидкого тесту на ВІЛ</a:t>
            </a:r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Видача тестів для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</a:rPr>
              <a:t>самотестування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 партнерів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9633" y="1189958"/>
            <a:ext cx="4823892" cy="613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" indent="-19050" algn="l"/>
            <a:r>
              <a:rPr lang="uk-UA" sz="2000" b="1" dirty="0" smtClean="0"/>
              <a:t>Базовий пакет для ЧСЧ </a:t>
            </a:r>
            <a:r>
              <a:rPr lang="uk-UA" sz="2000" dirty="0" smtClean="0"/>
              <a:t>(09А)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291783" y="1189958"/>
            <a:ext cx="4823892" cy="57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" indent="-19050"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uk-UA" sz="2000" b="1" dirty="0" smtClean="0"/>
              <a:t>Базовий пакет для ТГ </a:t>
            </a:r>
            <a:r>
              <a:rPr lang="uk-UA" sz="2000" dirty="0" smtClean="0"/>
              <a:t>(12А)</a:t>
            </a:r>
          </a:p>
          <a:p>
            <a:pPr marL="19050" lvl="0" indent="-19050" algn="l">
              <a:lnSpc>
                <a:spcPct val="100000"/>
              </a:lnSpc>
              <a:spcBef>
                <a:spcPct val="20000"/>
              </a:spcBef>
              <a:defRPr/>
            </a:pPr>
            <a:endParaRPr lang="uk-UA" sz="2000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22913" y="5039252"/>
            <a:ext cx="586110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>
              <a:buNone/>
            </a:pPr>
            <a:r>
              <a:rPr lang="uk-UA" i="1" dirty="0" smtClean="0"/>
              <a:t>05А, 10А-11А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/>
              <a:t>Мобільна амбулаторія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Кейс-менеджмент (СІТІ) (у визначених регіонах)</a:t>
            </a:r>
          </a:p>
          <a:p>
            <a:pPr marL="542925" indent="-542925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OCF+СІТІ (у визначених регіонах)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250711" y="1576613"/>
            <a:ext cx="5512051" cy="3164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Консультація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Видача профілактичних матеріалів: презервативи, </a:t>
            </a:r>
            <a:r>
              <a:rPr lang="uk-UA" sz="1800" dirty="0" err="1" smtClean="0"/>
              <a:t>лубриканти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smtClean="0"/>
              <a:t>Тестування (ВІЛ, ВГС, сифіліс)</a:t>
            </a:r>
            <a:endParaRPr lang="ru-RU" sz="1800" dirty="0" smtClean="0"/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uk-UA" sz="1800" dirty="0" err="1" smtClean="0"/>
              <a:t>Скринінг</a:t>
            </a:r>
            <a:r>
              <a:rPr lang="uk-UA" sz="1800" dirty="0" smtClean="0"/>
              <a:t> на туберкульоз</a:t>
            </a:r>
            <a:endParaRPr lang="ru-RU" sz="1800" dirty="0" smtClean="0"/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Навігація клієнта з позитивним результатом швидкого тесту на ВІЛ</a:t>
            </a:r>
          </a:p>
          <a:p>
            <a:pPr marL="542925" indent="-542925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Видача тестів для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</a:rPr>
              <a:t>самотестування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 партнерів</a:t>
            </a:r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99945"/>
            <a:ext cx="763963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err="1" smtClean="0"/>
              <a:t>Асистоване</a:t>
            </a:r>
            <a:r>
              <a:rPr lang="uk-UA" sz="3200" b="1" dirty="0" smtClean="0"/>
              <a:t> тестування на ВІЛ 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43228"/>
              </p:ext>
            </p:extLst>
          </p:nvPr>
        </p:nvGraphicFramePr>
        <p:xfrm>
          <a:off x="599026" y="1274733"/>
          <a:ext cx="11078449" cy="536934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42171"/>
                <a:gridCol w="1756142"/>
                <a:gridCol w="274339"/>
                <a:gridCol w="1870399"/>
                <a:gridCol w="1803633"/>
                <a:gridCol w="682701"/>
                <a:gridCol w="2849064"/>
              </a:tblGrid>
              <a:tr h="84190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Уразливі групи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2000" kern="1200" dirty="0" smtClean="0"/>
                        <a:t>Ціль на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2000" kern="1200" dirty="0" smtClean="0"/>
                        <a:t>2018 рік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2000" kern="1200" dirty="0" err="1" smtClean="0"/>
                        <a:t>Асистоване</a:t>
                      </a:r>
                      <a:r>
                        <a:rPr lang="uk-UA" sz="2000" kern="1200" dirty="0" smtClean="0"/>
                        <a:t> тестування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000" kern="1200" dirty="0" err="1" smtClean="0"/>
                        <a:t>Самотестування</a:t>
                      </a:r>
                      <a:endParaRPr lang="uk-UA" sz="2000" kern="1200" dirty="0" smtClean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000" dirty="0" smtClean="0"/>
                        <a:t>статевих партнерів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</a:tcPr>
                </a:tc>
              </a:tr>
              <a:tr h="252570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endParaRPr lang="ru-RU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200" kern="1200" dirty="0"/>
                        <a:t>1 півріччя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dirty="0"/>
                        <a:t>2 півріччя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dirty="0" err="1" smtClean="0"/>
                        <a:t>СІН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73% унікальних </a:t>
                      </a:r>
                      <a:r>
                        <a:rPr lang="uk-UA" sz="1600" kern="1200" dirty="0" err="1"/>
                        <a:t>СІН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60%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60%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 smtClean="0"/>
                        <a:t>до 7% </a:t>
                      </a:r>
                      <a:r>
                        <a:rPr lang="uk-UA" sz="1600" kern="1200" dirty="0"/>
                        <a:t>від </a:t>
                      </a:r>
                      <a:r>
                        <a:rPr lang="uk-UA" sz="1600" kern="1200" dirty="0" smtClean="0"/>
                        <a:t>річного </a:t>
                      </a:r>
                      <a:r>
                        <a:rPr lang="uk-UA" sz="1600" kern="1200" dirty="0"/>
                        <a:t>охоплення </a:t>
                      </a:r>
                      <a:r>
                        <a:rPr lang="uk-UA" sz="1600" kern="1200" dirty="0" err="1" smtClean="0"/>
                        <a:t>СІН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dirty="0" smtClean="0"/>
                        <a:t>РКС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600" kern="1200" dirty="0"/>
                        <a:t>82% унікальних РКС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64%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68%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 smtClean="0"/>
                        <a:t>до 7% від річного охоплення РКС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ЧСЧ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600" kern="1200" dirty="0"/>
                        <a:t>83% унікальних ЧСЧ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69%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72%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 smtClean="0"/>
                        <a:t>до 7% від річного охоплення ЧСЧ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ТГ</a:t>
                      </a:r>
                      <a:endParaRPr lang="ru-RU" sz="2400" b="1" dirty="0" smtClean="0">
                        <a:latin typeface="+mn-lt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600" kern="1200" dirty="0"/>
                        <a:t>83% унікальних ТГ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69%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/>
                        <a:t>72% від піврічного охоплення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600" kern="1200" dirty="0" smtClean="0"/>
                        <a:t>до 7% від річного </a:t>
                      </a:r>
                      <a:r>
                        <a:rPr lang="uk-UA" sz="1600" kern="1200" smtClean="0"/>
                        <a:t>охоплення  ТГ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2" y="399945"/>
            <a:ext cx="9421321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err="1" smtClean="0"/>
              <a:t>Асистоване</a:t>
            </a:r>
            <a:r>
              <a:rPr lang="uk-UA" sz="3200" b="1" dirty="0" smtClean="0"/>
              <a:t> тестування: гепатити С, В, сифіліс </a:t>
            </a:r>
            <a:endParaRPr lang="en-US" sz="3200" b="1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4282" y="1099171"/>
            <a:ext cx="8048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Тестування на гонорею та </a:t>
            </a: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хламідіоз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 2018 році НЕ передбачено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1727" y="1614149"/>
          <a:ext cx="11174137" cy="495266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21080"/>
                <a:gridCol w="3171039"/>
                <a:gridCol w="2978092"/>
                <a:gridCol w="3103926"/>
              </a:tblGrid>
              <a:tr h="618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Уразливі групи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 smtClean="0"/>
                        <a:t>Гепатит С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 smtClean="0"/>
                        <a:t>Гепатит В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 smtClean="0"/>
                        <a:t>Сифіліс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0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СІН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60 % від річного охоплення</a:t>
                      </a:r>
                      <a:endParaRPr lang="ru-RU" sz="1800" kern="1200" dirty="0"/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30%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48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РКС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30 % від річного охоплення</a:t>
                      </a:r>
                      <a:endParaRPr lang="ru-RU" sz="1800" kern="12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15%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48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ЧСЧ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30 % від річного охоплення</a:t>
                      </a:r>
                      <a:endParaRPr lang="ru-RU" sz="1800" kern="12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15%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30 % від річного охоплення</a:t>
                      </a:r>
                      <a:endParaRPr lang="ru-RU" sz="1800" kern="12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15%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30 % від річного охоплення</a:t>
                      </a:r>
                      <a:endParaRPr lang="ru-RU" sz="1800" kern="12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15%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48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ТГ </a:t>
                      </a:r>
                      <a:endParaRPr lang="ru-RU" sz="2400" b="1" dirty="0" smtClean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30 % від річного охоплення</a:t>
                      </a:r>
                      <a:endParaRPr lang="ru-RU" sz="1800" kern="12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15%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30 % від річного охоплення</a:t>
                      </a:r>
                      <a:endParaRPr lang="ru-RU" sz="1800" kern="1200" dirty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/>
                        <a:t>(по 15% в півріччя)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399945"/>
            <a:ext cx="7639630" cy="749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err="1" smtClean="0"/>
              <a:t>Роздаткові</a:t>
            </a:r>
            <a:r>
              <a:rPr lang="uk-UA" sz="3200" b="1" dirty="0" smtClean="0"/>
              <a:t> матеріали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2846" y="1311246"/>
          <a:ext cx="11123352" cy="522377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11560"/>
                <a:gridCol w="2290875"/>
                <a:gridCol w="2499919"/>
                <a:gridCol w="2348917"/>
                <a:gridCol w="2072081"/>
              </a:tblGrid>
              <a:tr h="6541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Уразливі групи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 smtClean="0"/>
                        <a:t>Шприци з голками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b="0" kern="1200" dirty="0" smtClean="0"/>
                        <a:t>клієнт / рік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 smtClean="0"/>
                        <a:t>Спиртові серветки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клієнт / рік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kern="1200" dirty="0" smtClean="0"/>
                        <a:t>Презервативи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клієнт / рік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200" dirty="0" err="1" smtClean="0"/>
                        <a:t>Лубриканти</a:t>
                      </a:r>
                      <a:endParaRPr lang="uk-UA" sz="1800" kern="1200" dirty="0" smtClean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клієнт / рік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34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dirty="0" err="1"/>
                        <a:t>СІН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120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120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20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2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dirty="0"/>
                        <a:t>РКС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-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-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200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100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dirty="0"/>
                        <a:t>МСМ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-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-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50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25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dirty="0"/>
                        <a:t>ТГ</a:t>
                      </a:r>
                      <a:endParaRPr lang="ru-RU" sz="2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-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-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200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2400" kern="1200" dirty="0"/>
                        <a:t>100 шт.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6449" y="414541"/>
            <a:ext cx="1738073" cy="45110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9633" y="72774"/>
            <a:ext cx="9547156" cy="9255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3200" b="1" dirty="0" smtClean="0"/>
              <a:t>Орієнтовне навантаження на персонал при річному охопленні 1000 клієнтів</a:t>
            </a:r>
            <a:endParaRPr lang="en-US" sz="32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780660" y="998604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/>
              <a:t>www.aph.org.ua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6264" y="966948"/>
            <a:ext cx="11133321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63465" y="1275127"/>
            <a:ext cx="11513773" cy="3388672"/>
            <a:chOff x="263466" y="1441063"/>
            <a:chExt cx="8725921" cy="3314616"/>
          </a:xfrm>
        </p:grpSpPr>
        <p:sp>
          <p:nvSpPr>
            <p:cNvPr id="10" name="Полилиния 9"/>
            <p:cNvSpPr/>
            <p:nvPr/>
          </p:nvSpPr>
          <p:spPr>
            <a:xfrm>
              <a:off x="264149" y="1441063"/>
              <a:ext cx="8725238" cy="1452401"/>
            </a:xfrm>
            <a:custGeom>
              <a:avLst/>
              <a:gdLst>
                <a:gd name="connsiteX0" fmla="*/ 0 w 8725238"/>
                <a:gd name="connsiteY0" fmla="*/ 164423 h 1644230"/>
                <a:gd name="connsiteX1" fmla="*/ 48159 w 8725238"/>
                <a:gd name="connsiteY1" fmla="*/ 48158 h 1644230"/>
                <a:gd name="connsiteX2" fmla="*/ 164424 w 8725238"/>
                <a:gd name="connsiteY2" fmla="*/ 0 h 1644230"/>
                <a:gd name="connsiteX3" fmla="*/ 8560815 w 8725238"/>
                <a:gd name="connsiteY3" fmla="*/ 0 h 1644230"/>
                <a:gd name="connsiteX4" fmla="*/ 8677080 w 8725238"/>
                <a:gd name="connsiteY4" fmla="*/ 48159 h 1644230"/>
                <a:gd name="connsiteX5" fmla="*/ 8725238 w 8725238"/>
                <a:gd name="connsiteY5" fmla="*/ 164424 h 1644230"/>
                <a:gd name="connsiteX6" fmla="*/ 8725238 w 8725238"/>
                <a:gd name="connsiteY6" fmla="*/ 1479807 h 1644230"/>
                <a:gd name="connsiteX7" fmla="*/ 8677080 w 8725238"/>
                <a:gd name="connsiteY7" fmla="*/ 1596072 h 1644230"/>
                <a:gd name="connsiteX8" fmla="*/ 8560815 w 8725238"/>
                <a:gd name="connsiteY8" fmla="*/ 1644230 h 1644230"/>
                <a:gd name="connsiteX9" fmla="*/ 164423 w 8725238"/>
                <a:gd name="connsiteY9" fmla="*/ 1644230 h 1644230"/>
                <a:gd name="connsiteX10" fmla="*/ 48158 w 8725238"/>
                <a:gd name="connsiteY10" fmla="*/ 1596072 h 1644230"/>
                <a:gd name="connsiteX11" fmla="*/ 0 w 8725238"/>
                <a:gd name="connsiteY11" fmla="*/ 1479807 h 1644230"/>
                <a:gd name="connsiteX12" fmla="*/ 0 w 8725238"/>
                <a:gd name="connsiteY12" fmla="*/ 164423 h 164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25238" h="1644230">
                  <a:moveTo>
                    <a:pt x="0" y="164423"/>
                  </a:moveTo>
                  <a:cubicBezTo>
                    <a:pt x="0" y="120815"/>
                    <a:pt x="17323" y="78994"/>
                    <a:pt x="48159" y="48158"/>
                  </a:cubicBezTo>
                  <a:cubicBezTo>
                    <a:pt x="78994" y="17323"/>
                    <a:pt x="120816" y="0"/>
                    <a:pt x="164424" y="0"/>
                  </a:cubicBezTo>
                  <a:lnTo>
                    <a:pt x="8560815" y="0"/>
                  </a:lnTo>
                  <a:cubicBezTo>
                    <a:pt x="8604423" y="0"/>
                    <a:pt x="8646244" y="17323"/>
                    <a:pt x="8677080" y="48159"/>
                  </a:cubicBezTo>
                  <a:cubicBezTo>
                    <a:pt x="8707915" y="78994"/>
                    <a:pt x="8725238" y="120816"/>
                    <a:pt x="8725238" y="164424"/>
                  </a:cubicBezTo>
                  <a:lnTo>
                    <a:pt x="8725238" y="1479807"/>
                  </a:lnTo>
                  <a:cubicBezTo>
                    <a:pt x="8725238" y="1523415"/>
                    <a:pt x="8707915" y="1565236"/>
                    <a:pt x="8677080" y="1596072"/>
                  </a:cubicBezTo>
                  <a:cubicBezTo>
                    <a:pt x="8646245" y="1626907"/>
                    <a:pt x="8604423" y="1644230"/>
                    <a:pt x="8560815" y="1644230"/>
                  </a:cubicBezTo>
                  <a:lnTo>
                    <a:pt x="164423" y="1644230"/>
                  </a:lnTo>
                  <a:cubicBezTo>
                    <a:pt x="120815" y="1644230"/>
                    <a:pt x="78994" y="1626907"/>
                    <a:pt x="48158" y="1596072"/>
                  </a:cubicBezTo>
                  <a:cubicBezTo>
                    <a:pt x="17323" y="1565237"/>
                    <a:pt x="0" y="1523415"/>
                    <a:pt x="0" y="1479807"/>
                  </a:cubicBezTo>
                  <a:lnTo>
                    <a:pt x="0" y="164423"/>
                  </a:lnTo>
                  <a:close/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66268" tIns="166268" rIns="166268" bIns="166268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</a:pPr>
              <a:r>
                <a:rPr lang="uk-UA" sz="2800" kern="1200" dirty="0" smtClean="0"/>
                <a:t>0,35 ставки керівного складу (керівник проекту/напрямку,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</a:pPr>
              <a:r>
                <a:rPr lang="uk-UA" sz="2800" kern="1200" dirty="0" smtClean="0"/>
                <a:t>старший соціальний працівник)</a:t>
              </a:r>
              <a:endParaRPr lang="ru-RU" sz="28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63466" y="3111451"/>
              <a:ext cx="4235508" cy="1644228"/>
            </a:xfrm>
            <a:custGeom>
              <a:avLst/>
              <a:gdLst>
                <a:gd name="connsiteX0" fmla="*/ 0 w 4684932"/>
                <a:gd name="connsiteY0" fmla="*/ 164423 h 1644230"/>
                <a:gd name="connsiteX1" fmla="*/ 48159 w 4684932"/>
                <a:gd name="connsiteY1" fmla="*/ 48158 h 1644230"/>
                <a:gd name="connsiteX2" fmla="*/ 164424 w 4684932"/>
                <a:gd name="connsiteY2" fmla="*/ 0 h 1644230"/>
                <a:gd name="connsiteX3" fmla="*/ 4520509 w 4684932"/>
                <a:gd name="connsiteY3" fmla="*/ 0 h 1644230"/>
                <a:gd name="connsiteX4" fmla="*/ 4636774 w 4684932"/>
                <a:gd name="connsiteY4" fmla="*/ 48159 h 1644230"/>
                <a:gd name="connsiteX5" fmla="*/ 4684932 w 4684932"/>
                <a:gd name="connsiteY5" fmla="*/ 164424 h 1644230"/>
                <a:gd name="connsiteX6" fmla="*/ 4684932 w 4684932"/>
                <a:gd name="connsiteY6" fmla="*/ 1479807 h 1644230"/>
                <a:gd name="connsiteX7" fmla="*/ 4636774 w 4684932"/>
                <a:gd name="connsiteY7" fmla="*/ 1596072 h 1644230"/>
                <a:gd name="connsiteX8" fmla="*/ 4520509 w 4684932"/>
                <a:gd name="connsiteY8" fmla="*/ 1644230 h 1644230"/>
                <a:gd name="connsiteX9" fmla="*/ 164423 w 4684932"/>
                <a:gd name="connsiteY9" fmla="*/ 1644230 h 1644230"/>
                <a:gd name="connsiteX10" fmla="*/ 48158 w 4684932"/>
                <a:gd name="connsiteY10" fmla="*/ 1596072 h 1644230"/>
                <a:gd name="connsiteX11" fmla="*/ 0 w 4684932"/>
                <a:gd name="connsiteY11" fmla="*/ 1479807 h 1644230"/>
                <a:gd name="connsiteX12" fmla="*/ 0 w 4684932"/>
                <a:gd name="connsiteY12" fmla="*/ 164423 h 164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84932" h="1644230">
                  <a:moveTo>
                    <a:pt x="0" y="164423"/>
                  </a:moveTo>
                  <a:cubicBezTo>
                    <a:pt x="0" y="120815"/>
                    <a:pt x="17323" y="78994"/>
                    <a:pt x="48159" y="48158"/>
                  </a:cubicBezTo>
                  <a:cubicBezTo>
                    <a:pt x="78994" y="17323"/>
                    <a:pt x="120816" y="0"/>
                    <a:pt x="164424" y="0"/>
                  </a:cubicBezTo>
                  <a:lnTo>
                    <a:pt x="4520509" y="0"/>
                  </a:lnTo>
                  <a:cubicBezTo>
                    <a:pt x="4564117" y="0"/>
                    <a:pt x="4605938" y="17323"/>
                    <a:pt x="4636774" y="48159"/>
                  </a:cubicBezTo>
                  <a:cubicBezTo>
                    <a:pt x="4667609" y="78994"/>
                    <a:pt x="4684932" y="120816"/>
                    <a:pt x="4684932" y="164424"/>
                  </a:cubicBezTo>
                  <a:lnTo>
                    <a:pt x="4684932" y="1479807"/>
                  </a:lnTo>
                  <a:cubicBezTo>
                    <a:pt x="4684932" y="1523415"/>
                    <a:pt x="4667609" y="1565236"/>
                    <a:pt x="4636774" y="1596072"/>
                  </a:cubicBezTo>
                  <a:cubicBezTo>
                    <a:pt x="4605939" y="1626907"/>
                    <a:pt x="4564117" y="1644230"/>
                    <a:pt x="4520509" y="1644230"/>
                  </a:cubicBezTo>
                  <a:lnTo>
                    <a:pt x="164423" y="1644230"/>
                  </a:lnTo>
                  <a:cubicBezTo>
                    <a:pt x="120815" y="1644230"/>
                    <a:pt x="78994" y="1626907"/>
                    <a:pt x="48158" y="1596072"/>
                  </a:cubicBezTo>
                  <a:cubicBezTo>
                    <a:pt x="17323" y="1565237"/>
                    <a:pt x="0" y="1523415"/>
                    <a:pt x="0" y="1479807"/>
                  </a:cubicBezTo>
                  <a:lnTo>
                    <a:pt x="0" y="164423"/>
                  </a:lnTo>
                  <a:close/>
                </a:path>
              </a:pathLst>
            </a:cu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66268" tIns="166268" rIns="166268" bIns="166268" numCol="1" spcCol="1270" anchor="ctr" anchorCtr="0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uk-UA" sz="2800" dirty="0" smtClean="0"/>
                <a:t>0,40 ставки </a:t>
              </a:r>
              <a:r>
                <a:rPr lang="uk-UA" sz="2800" kern="1200" dirty="0" err="1" smtClean="0"/>
                <a:t>документатора</a:t>
              </a:r>
              <a:endParaRPr lang="ru-RU" sz="2800" kern="1200" dirty="0" smtClean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645026" y="3111451"/>
              <a:ext cx="4327485" cy="1644228"/>
            </a:xfrm>
            <a:custGeom>
              <a:avLst/>
              <a:gdLst>
                <a:gd name="connsiteX0" fmla="*/ 0 w 3797737"/>
                <a:gd name="connsiteY0" fmla="*/ 164423 h 1644230"/>
                <a:gd name="connsiteX1" fmla="*/ 48159 w 3797737"/>
                <a:gd name="connsiteY1" fmla="*/ 48158 h 1644230"/>
                <a:gd name="connsiteX2" fmla="*/ 164424 w 3797737"/>
                <a:gd name="connsiteY2" fmla="*/ 0 h 1644230"/>
                <a:gd name="connsiteX3" fmla="*/ 3633314 w 3797737"/>
                <a:gd name="connsiteY3" fmla="*/ 0 h 1644230"/>
                <a:gd name="connsiteX4" fmla="*/ 3749579 w 3797737"/>
                <a:gd name="connsiteY4" fmla="*/ 48159 h 1644230"/>
                <a:gd name="connsiteX5" fmla="*/ 3797737 w 3797737"/>
                <a:gd name="connsiteY5" fmla="*/ 164424 h 1644230"/>
                <a:gd name="connsiteX6" fmla="*/ 3797737 w 3797737"/>
                <a:gd name="connsiteY6" fmla="*/ 1479807 h 1644230"/>
                <a:gd name="connsiteX7" fmla="*/ 3749579 w 3797737"/>
                <a:gd name="connsiteY7" fmla="*/ 1596072 h 1644230"/>
                <a:gd name="connsiteX8" fmla="*/ 3633314 w 3797737"/>
                <a:gd name="connsiteY8" fmla="*/ 1644230 h 1644230"/>
                <a:gd name="connsiteX9" fmla="*/ 164423 w 3797737"/>
                <a:gd name="connsiteY9" fmla="*/ 1644230 h 1644230"/>
                <a:gd name="connsiteX10" fmla="*/ 48158 w 3797737"/>
                <a:gd name="connsiteY10" fmla="*/ 1596072 h 1644230"/>
                <a:gd name="connsiteX11" fmla="*/ 0 w 3797737"/>
                <a:gd name="connsiteY11" fmla="*/ 1479807 h 1644230"/>
                <a:gd name="connsiteX12" fmla="*/ 0 w 3797737"/>
                <a:gd name="connsiteY12" fmla="*/ 164423 h 164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737" h="1644230">
                  <a:moveTo>
                    <a:pt x="0" y="164423"/>
                  </a:moveTo>
                  <a:cubicBezTo>
                    <a:pt x="0" y="120815"/>
                    <a:pt x="17323" y="78994"/>
                    <a:pt x="48159" y="48158"/>
                  </a:cubicBezTo>
                  <a:cubicBezTo>
                    <a:pt x="78994" y="17323"/>
                    <a:pt x="120816" y="0"/>
                    <a:pt x="164424" y="0"/>
                  </a:cubicBezTo>
                  <a:lnTo>
                    <a:pt x="3633314" y="0"/>
                  </a:lnTo>
                  <a:cubicBezTo>
                    <a:pt x="3676922" y="0"/>
                    <a:pt x="3718743" y="17323"/>
                    <a:pt x="3749579" y="48159"/>
                  </a:cubicBezTo>
                  <a:cubicBezTo>
                    <a:pt x="3780414" y="78994"/>
                    <a:pt x="3797737" y="120816"/>
                    <a:pt x="3797737" y="164424"/>
                  </a:cubicBezTo>
                  <a:lnTo>
                    <a:pt x="3797737" y="1479807"/>
                  </a:lnTo>
                  <a:cubicBezTo>
                    <a:pt x="3797737" y="1523415"/>
                    <a:pt x="3780414" y="1565236"/>
                    <a:pt x="3749579" y="1596072"/>
                  </a:cubicBezTo>
                  <a:cubicBezTo>
                    <a:pt x="3718744" y="1626907"/>
                    <a:pt x="3676922" y="1644230"/>
                    <a:pt x="3633314" y="1644230"/>
                  </a:cubicBezTo>
                  <a:lnTo>
                    <a:pt x="164423" y="1644230"/>
                  </a:lnTo>
                  <a:cubicBezTo>
                    <a:pt x="120815" y="1644230"/>
                    <a:pt x="78994" y="1626907"/>
                    <a:pt x="48158" y="1596072"/>
                  </a:cubicBezTo>
                  <a:cubicBezTo>
                    <a:pt x="17323" y="1565237"/>
                    <a:pt x="0" y="1523415"/>
                    <a:pt x="0" y="1479807"/>
                  </a:cubicBezTo>
                  <a:lnTo>
                    <a:pt x="0" y="164423"/>
                  </a:lnTo>
                  <a:close/>
                </a:path>
              </a:pathLst>
            </a:custGeom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66268" tIns="166268" rIns="166268" bIns="166268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kern="1200" dirty="0" smtClean="0"/>
                <a:t>0,22 </a:t>
              </a:r>
              <a:r>
                <a:rPr lang="uk-UA" sz="2800" dirty="0" smtClean="0"/>
                <a:t>ставки </a:t>
              </a:r>
              <a:r>
                <a:rPr lang="uk-UA" sz="2800" kern="1200" dirty="0" smtClean="0"/>
                <a:t>бухгалтера</a:t>
              </a:r>
              <a:endParaRPr lang="ru-RU" sz="2800" kern="1200" dirty="0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273252" y="4854980"/>
            <a:ext cx="5588714" cy="1680963"/>
          </a:xfrm>
          <a:custGeom>
            <a:avLst/>
            <a:gdLst>
              <a:gd name="connsiteX0" fmla="*/ 0 w 4684932"/>
              <a:gd name="connsiteY0" fmla="*/ 164423 h 1644230"/>
              <a:gd name="connsiteX1" fmla="*/ 48159 w 4684932"/>
              <a:gd name="connsiteY1" fmla="*/ 48158 h 1644230"/>
              <a:gd name="connsiteX2" fmla="*/ 164424 w 4684932"/>
              <a:gd name="connsiteY2" fmla="*/ 0 h 1644230"/>
              <a:gd name="connsiteX3" fmla="*/ 4520509 w 4684932"/>
              <a:gd name="connsiteY3" fmla="*/ 0 h 1644230"/>
              <a:gd name="connsiteX4" fmla="*/ 4636774 w 4684932"/>
              <a:gd name="connsiteY4" fmla="*/ 48159 h 1644230"/>
              <a:gd name="connsiteX5" fmla="*/ 4684932 w 4684932"/>
              <a:gd name="connsiteY5" fmla="*/ 164424 h 1644230"/>
              <a:gd name="connsiteX6" fmla="*/ 4684932 w 4684932"/>
              <a:gd name="connsiteY6" fmla="*/ 1479807 h 1644230"/>
              <a:gd name="connsiteX7" fmla="*/ 4636774 w 4684932"/>
              <a:gd name="connsiteY7" fmla="*/ 1596072 h 1644230"/>
              <a:gd name="connsiteX8" fmla="*/ 4520509 w 4684932"/>
              <a:gd name="connsiteY8" fmla="*/ 1644230 h 1644230"/>
              <a:gd name="connsiteX9" fmla="*/ 164423 w 4684932"/>
              <a:gd name="connsiteY9" fmla="*/ 1644230 h 1644230"/>
              <a:gd name="connsiteX10" fmla="*/ 48158 w 4684932"/>
              <a:gd name="connsiteY10" fmla="*/ 1596072 h 1644230"/>
              <a:gd name="connsiteX11" fmla="*/ 0 w 4684932"/>
              <a:gd name="connsiteY11" fmla="*/ 1479807 h 1644230"/>
              <a:gd name="connsiteX12" fmla="*/ 0 w 4684932"/>
              <a:gd name="connsiteY12" fmla="*/ 164423 h 16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84932" h="1644230">
                <a:moveTo>
                  <a:pt x="0" y="164423"/>
                </a:moveTo>
                <a:cubicBezTo>
                  <a:pt x="0" y="120815"/>
                  <a:pt x="17323" y="78994"/>
                  <a:pt x="48159" y="48158"/>
                </a:cubicBezTo>
                <a:cubicBezTo>
                  <a:pt x="78994" y="17323"/>
                  <a:pt x="120816" y="0"/>
                  <a:pt x="164424" y="0"/>
                </a:cubicBezTo>
                <a:lnTo>
                  <a:pt x="4520509" y="0"/>
                </a:lnTo>
                <a:cubicBezTo>
                  <a:pt x="4564117" y="0"/>
                  <a:pt x="4605938" y="17323"/>
                  <a:pt x="4636774" y="48159"/>
                </a:cubicBezTo>
                <a:cubicBezTo>
                  <a:pt x="4667609" y="78994"/>
                  <a:pt x="4684932" y="120816"/>
                  <a:pt x="4684932" y="164424"/>
                </a:cubicBezTo>
                <a:lnTo>
                  <a:pt x="4684932" y="1479807"/>
                </a:lnTo>
                <a:cubicBezTo>
                  <a:pt x="4684932" y="1523415"/>
                  <a:pt x="4667609" y="1565236"/>
                  <a:pt x="4636774" y="1596072"/>
                </a:cubicBezTo>
                <a:cubicBezTo>
                  <a:pt x="4605939" y="1626907"/>
                  <a:pt x="4564117" y="1644230"/>
                  <a:pt x="4520509" y="1644230"/>
                </a:cubicBezTo>
                <a:lnTo>
                  <a:pt x="164423" y="1644230"/>
                </a:lnTo>
                <a:cubicBezTo>
                  <a:pt x="120815" y="1644230"/>
                  <a:pt x="78994" y="1626907"/>
                  <a:pt x="48158" y="1596072"/>
                </a:cubicBezTo>
                <a:cubicBezTo>
                  <a:pt x="17323" y="1565237"/>
                  <a:pt x="0" y="1523415"/>
                  <a:pt x="0" y="1479807"/>
                </a:cubicBezTo>
                <a:lnTo>
                  <a:pt x="0" y="164423"/>
                </a:lnTo>
                <a:close/>
              </a:path>
            </a:pathLst>
          </a:cu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66268" tIns="166268" rIns="166268" bIns="16626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800" dirty="0" smtClean="0"/>
              <a:t>1,73 ставки соціального працівника</a:t>
            </a:r>
            <a:endParaRPr lang="ru-RU" sz="2800" dirty="0"/>
          </a:p>
        </p:txBody>
      </p:sp>
      <p:sp>
        <p:nvSpPr>
          <p:cNvPr id="18" name="Полилиния 17"/>
          <p:cNvSpPr/>
          <p:nvPr/>
        </p:nvSpPr>
        <p:spPr>
          <a:xfrm>
            <a:off x="6029513" y="4854980"/>
            <a:ext cx="5710077" cy="1680963"/>
          </a:xfrm>
          <a:custGeom>
            <a:avLst/>
            <a:gdLst>
              <a:gd name="connsiteX0" fmla="*/ 0 w 3797737"/>
              <a:gd name="connsiteY0" fmla="*/ 164423 h 1644230"/>
              <a:gd name="connsiteX1" fmla="*/ 48159 w 3797737"/>
              <a:gd name="connsiteY1" fmla="*/ 48158 h 1644230"/>
              <a:gd name="connsiteX2" fmla="*/ 164424 w 3797737"/>
              <a:gd name="connsiteY2" fmla="*/ 0 h 1644230"/>
              <a:gd name="connsiteX3" fmla="*/ 3633314 w 3797737"/>
              <a:gd name="connsiteY3" fmla="*/ 0 h 1644230"/>
              <a:gd name="connsiteX4" fmla="*/ 3749579 w 3797737"/>
              <a:gd name="connsiteY4" fmla="*/ 48159 h 1644230"/>
              <a:gd name="connsiteX5" fmla="*/ 3797737 w 3797737"/>
              <a:gd name="connsiteY5" fmla="*/ 164424 h 1644230"/>
              <a:gd name="connsiteX6" fmla="*/ 3797737 w 3797737"/>
              <a:gd name="connsiteY6" fmla="*/ 1479807 h 1644230"/>
              <a:gd name="connsiteX7" fmla="*/ 3749579 w 3797737"/>
              <a:gd name="connsiteY7" fmla="*/ 1596072 h 1644230"/>
              <a:gd name="connsiteX8" fmla="*/ 3633314 w 3797737"/>
              <a:gd name="connsiteY8" fmla="*/ 1644230 h 1644230"/>
              <a:gd name="connsiteX9" fmla="*/ 164423 w 3797737"/>
              <a:gd name="connsiteY9" fmla="*/ 1644230 h 1644230"/>
              <a:gd name="connsiteX10" fmla="*/ 48158 w 3797737"/>
              <a:gd name="connsiteY10" fmla="*/ 1596072 h 1644230"/>
              <a:gd name="connsiteX11" fmla="*/ 0 w 3797737"/>
              <a:gd name="connsiteY11" fmla="*/ 1479807 h 1644230"/>
              <a:gd name="connsiteX12" fmla="*/ 0 w 3797737"/>
              <a:gd name="connsiteY12" fmla="*/ 164423 h 16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7737" h="1644230">
                <a:moveTo>
                  <a:pt x="0" y="164423"/>
                </a:moveTo>
                <a:cubicBezTo>
                  <a:pt x="0" y="120815"/>
                  <a:pt x="17323" y="78994"/>
                  <a:pt x="48159" y="48158"/>
                </a:cubicBezTo>
                <a:cubicBezTo>
                  <a:pt x="78994" y="17323"/>
                  <a:pt x="120816" y="0"/>
                  <a:pt x="164424" y="0"/>
                </a:cubicBezTo>
                <a:lnTo>
                  <a:pt x="3633314" y="0"/>
                </a:lnTo>
                <a:cubicBezTo>
                  <a:pt x="3676922" y="0"/>
                  <a:pt x="3718743" y="17323"/>
                  <a:pt x="3749579" y="48159"/>
                </a:cubicBezTo>
                <a:cubicBezTo>
                  <a:pt x="3780414" y="78994"/>
                  <a:pt x="3797737" y="120816"/>
                  <a:pt x="3797737" y="164424"/>
                </a:cubicBezTo>
                <a:lnTo>
                  <a:pt x="3797737" y="1479807"/>
                </a:lnTo>
                <a:cubicBezTo>
                  <a:pt x="3797737" y="1523415"/>
                  <a:pt x="3780414" y="1565236"/>
                  <a:pt x="3749579" y="1596072"/>
                </a:cubicBezTo>
                <a:cubicBezTo>
                  <a:pt x="3718744" y="1626907"/>
                  <a:pt x="3676922" y="1644230"/>
                  <a:pt x="3633314" y="1644230"/>
                </a:cubicBezTo>
                <a:lnTo>
                  <a:pt x="164423" y="1644230"/>
                </a:lnTo>
                <a:cubicBezTo>
                  <a:pt x="120815" y="1644230"/>
                  <a:pt x="78994" y="1626907"/>
                  <a:pt x="48158" y="1596072"/>
                </a:cubicBezTo>
                <a:cubicBezTo>
                  <a:pt x="17323" y="1565237"/>
                  <a:pt x="0" y="1523415"/>
                  <a:pt x="0" y="1479807"/>
                </a:cubicBezTo>
                <a:lnTo>
                  <a:pt x="0" y="164423"/>
                </a:lnTo>
                <a:close/>
              </a:path>
            </a:pathLst>
          </a:cu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66268" tIns="166268" rIns="166268" bIns="166268" numCol="1" spcCol="1270" anchor="ctr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800" dirty="0" smtClean="0"/>
              <a:t>0,14 ставки комірника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209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4220</Words>
  <Application>Microsoft Office PowerPoint</Application>
  <PresentationFormat>Широкоэкранный</PresentationFormat>
  <Paragraphs>583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Raleway</vt:lpstr>
      <vt:lpstr>Tahoma</vt:lpstr>
      <vt:lpstr>Times New Roman</vt:lpstr>
      <vt:lpstr>Trebuchet MS</vt:lpstr>
      <vt:lpstr>Wingdings</vt:lpstr>
      <vt:lpstr>Office Theme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Dima Tsapko</dc:creator>
  <cp:lastModifiedBy>USER</cp:lastModifiedBy>
  <cp:revision>117</cp:revision>
  <dcterms:created xsi:type="dcterms:W3CDTF">2015-11-16T15:59:54Z</dcterms:created>
  <dcterms:modified xsi:type="dcterms:W3CDTF">2017-10-18T07:46:12Z</dcterms:modified>
</cp:coreProperties>
</file>